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jpg&amp;w=150&amp;h=150" ContentType="image/jpeg"/>
  <Default Extension="png" ContentType="image/png"/>
  <Default Extension="png!w630" ContentType="image/png"/>
  <Default Extension="rels" ContentType="application/vnd.openxmlformats-package.relationships+xml"/>
  <Default Extension="ti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9"/>
  </p:notesMasterIdLst>
  <p:sldIdLst>
    <p:sldId id="266" r:id="rId2"/>
    <p:sldId id="443" r:id="rId3"/>
    <p:sldId id="442" r:id="rId4"/>
    <p:sldId id="303" r:id="rId5"/>
    <p:sldId id="293" r:id="rId6"/>
    <p:sldId id="294" r:id="rId7"/>
    <p:sldId id="444" r:id="rId8"/>
    <p:sldId id="295" r:id="rId9"/>
    <p:sldId id="445" r:id="rId10"/>
    <p:sldId id="446" r:id="rId11"/>
    <p:sldId id="447" r:id="rId12"/>
    <p:sldId id="409" r:id="rId13"/>
    <p:sldId id="410" r:id="rId14"/>
    <p:sldId id="296" r:id="rId15"/>
    <p:sldId id="297" r:id="rId16"/>
    <p:sldId id="298" r:id="rId17"/>
    <p:sldId id="397" r:id="rId18"/>
    <p:sldId id="448" r:id="rId19"/>
    <p:sldId id="395" r:id="rId20"/>
    <p:sldId id="406" r:id="rId21"/>
    <p:sldId id="396" r:id="rId22"/>
    <p:sldId id="449" r:id="rId23"/>
    <p:sldId id="399" r:id="rId24"/>
    <p:sldId id="400" r:id="rId25"/>
    <p:sldId id="401" r:id="rId26"/>
    <p:sldId id="450" r:id="rId27"/>
    <p:sldId id="301" r:id="rId28"/>
    <p:sldId id="440" r:id="rId29"/>
    <p:sldId id="302" r:id="rId30"/>
    <p:sldId id="404" r:id="rId31"/>
    <p:sldId id="394" r:id="rId32"/>
    <p:sldId id="398" r:id="rId33"/>
    <p:sldId id="451" r:id="rId34"/>
    <p:sldId id="452" r:id="rId35"/>
    <p:sldId id="305" r:id="rId36"/>
    <p:sldId id="453" r:id="rId37"/>
    <p:sldId id="415" r:id="rId38"/>
    <p:sldId id="454" r:id="rId39"/>
    <p:sldId id="408" r:id="rId40"/>
    <p:sldId id="306" r:id="rId41"/>
    <p:sldId id="307" r:id="rId42"/>
    <p:sldId id="413" r:id="rId43"/>
    <p:sldId id="308" r:id="rId44"/>
    <p:sldId id="371" r:id="rId45"/>
    <p:sldId id="373" r:id="rId46"/>
    <p:sldId id="455" r:id="rId47"/>
    <p:sldId id="374" r:id="rId48"/>
    <p:sldId id="378" r:id="rId49"/>
    <p:sldId id="381" r:id="rId50"/>
    <p:sldId id="383" r:id="rId51"/>
    <p:sldId id="375" r:id="rId52"/>
    <p:sldId id="376" r:id="rId53"/>
    <p:sldId id="422" r:id="rId54"/>
    <p:sldId id="377" r:id="rId55"/>
    <p:sldId id="416" r:id="rId56"/>
    <p:sldId id="420" r:id="rId57"/>
    <p:sldId id="421" r:id="rId58"/>
    <p:sldId id="414" r:id="rId59"/>
    <p:sldId id="310" r:id="rId60"/>
    <p:sldId id="456" r:id="rId61"/>
    <p:sldId id="311" r:id="rId62"/>
    <p:sldId id="312" r:id="rId63"/>
    <p:sldId id="313" r:id="rId64"/>
    <p:sldId id="418" r:id="rId65"/>
    <p:sldId id="314" r:id="rId66"/>
    <p:sldId id="315" r:id="rId67"/>
    <p:sldId id="316" r:id="rId68"/>
    <p:sldId id="384" r:id="rId69"/>
    <p:sldId id="385" r:id="rId70"/>
    <p:sldId id="317" r:id="rId71"/>
    <p:sldId id="457" r:id="rId72"/>
    <p:sldId id="386" r:id="rId73"/>
    <p:sldId id="387" r:id="rId74"/>
    <p:sldId id="318" r:id="rId75"/>
    <p:sldId id="388" r:id="rId76"/>
    <p:sldId id="389" r:id="rId77"/>
    <p:sldId id="319" r:id="rId78"/>
    <p:sldId id="320" r:id="rId79"/>
    <p:sldId id="321" r:id="rId80"/>
    <p:sldId id="424" r:id="rId81"/>
    <p:sldId id="323" r:id="rId82"/>
    <p:sldId id="324" r:id="rId83"/>
    <p:sldId id="325" r:id="rId84"/>
    <p:sldId id="326" r:id="rId85"/>
    <p:sldId id="458" r:id="rId86"/>
    <p:sldId id="419" r:id="rId87"/>
    <p:sldId id="327" r:id="rId88"/>
    <p:sldId id="328" r:id="rId89"/>
    <p:sldId id="459" r:id="rId90"/>
    <p:sldId id="329" r:id="rId91"/>
    <p:sldId id="330" r:id="rId92"/>
    <p:sldId id="331" r:id="rId93"/>
    <p:sldId id="332" r:id="rId94"/>
    <p:sldId id="333" r:id="rId95"/>
    <p:sldId id="334" r:id="rId96"/>
    <p:sldId id="391" r:id="rId97"/>
    <p:sldId id="336" r:id="rId98"/>
    <p:sldId id="337" r:id="rId99"/>
    <p:sldId id="460" r:id="rId100"/>
    <p:sldId id="423" r:id="rId101"/>
    <p:sldId id="338" r:id="rId102"/>
    <p:sldId id="340" r:id="rId103"/>
    <p:sldId id="339" r:id="rId104"/>
    <p:sldId id="439" r:id="rId105"/>
    <p:sldId id="341" r:id="rId106"/>
    <p:sldId id="461" r:id="rId107"/>
    <p:sldId id="342" r:id="rId108"/>
    <p:sldId id="426" r:id="rId109"/>
    <p:sldId id="427" r:id="rId110"/>
    <p:sldId id="462" r:id="rId111"/>
    <p:sldId id="343" r:id="rId112"/>
    <p:sldId id="429" r:id="rId113"/>
    <p:sldId id="430" r:id="rId114"/>
    <p:sldId id="464" r:id="rId115"/>
    <p:sldId id="344" r:id="rId116"/>
    <p:sldId id="432" r:id="rId117"/>
    <p:sldId id="431" r:id="rId118"/>
    <p:sldId id="433" r:id="rId119"/>
    <p:sldId id="434" r:id="rId120"/>
    <p:sldId id="463" r:id="rId121"/>
    <p:sldId id="435" r:id="rId122"/>
    <p:sldId id="438" r:id="rId123"/>
    <p:sldId id="345" r:id="rId124"/>
    <p:sldId id="346" r:id="rId125"/>
    <p:sldId id="347" r:id="rId126"/>
    <p:sldId id="348" r:id="rId127"/>
    <p:sldId id="349" r:id="rId128"/>
    <p:sldId id="352" r:id="rId129"/>
    <p:sldId id="392" r:id="rId130"/>
    <p:sldId id="393" r:id="rId131"/>
    <p:sldId id="441" r:id="rId132"/>
    <p:sldId id="350" r:id="rId133"/>
    <p:sldId id="351" r:id="rId134"/>
    <p:sldId id="437" r:id="rId135"/>
    <p:sldId id="354" r:id="rId136"/>
    <p:sldId id="355" r:id="rId137"/>
    <p:sldId id="369" r:id="rId13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EA718A"/>
    <a:srgbClr val="94634C"/>
    <a:srgbClr val="9363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5633" autoAdjust="0"/>
  </p:normalViewPr>
  <p:slideViewPr>
    <p:cSldViewPr>
      <p:cViewPr varScale="1">
        <p:scale>
          <a:sx n="109" d="100"/>
          <a:sy n="109" d="100"/>
        </p:scale>
        <p:origin x="1674" y="1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aiti%20Wang\Desktop\&#27773;&#36710;&#24037;&#31243;&#27010;&#35770;&#25490;&#35838;2018.9.xls"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Kaiti%20Wang\Desktop\&#27773;&#36710;&#24037;&#31243;&#27010;&#35770;&#25490;&#35838;2018.9.xls"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Kaiti%20Wang\Desktop\&#27773;&#36710;&#24037;&#31243;&#27010;&#35770;&#25490;&#35838;2018.9.xls"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Kaiti%20Wang\Desktop\&#27773;&#36710;&#24037;&#31243;&#27010;&#35770;&#25490;&#35838;2018.9.xls"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zh-CN" altLang="en-US" b="1">
                <a:solidFill>
                  <a:sysClr val="windowText" lastClr="000000"/>
                </a:solidFill>
              </a:rPr>
              <a:t>全球聚氨酯消费量</a:t>
            </a:r>
          </a:p>
        </c:rich>
      </c:tx>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endParaRPr lang="zh-CN"/>
        </a:p>
      </c:txPr>
    </c:title>
    <c:autoTitleDeleted val="0"/>
    <c:plotArea>
      <c:layout/>
      <c:barChart>
        <c:barDir val="col"/>
        <c:grouping val="clustered"/>
        <c:varyColors val="0"/>
        <c:ser>
          <c:idx val="0"/>
          <c:order val="0"/>
          <c:spPr>
            <a:solidFill>
              <a:srgbClr val="0070C0"/>
            </a:solidFill>
            <a:ln>
              <a:noFill/>
            </a:ln>
            <a:effectLst/>
          </c:spPr>
          <c:invertIfNegative val="0"/>
          <c:cat>
            <c:numRef>
              <c:f>Sheet2!$A$1:$H$1</c:f>
              <c:numCache>
                <c:formatCode>General</c:formatCode>
                <c:ptCount val="8"/>
                <c:pt idx="0">
                  <c:v>2010</c:v>
                </c:pt>
                <c:pt idx="1">
                  <c:v>2011</c:v>
                </c:pt>
                <c:pt idx="2">
                  <c:v>2012</c:v>
                </c:pt>
                <c:pt idx="3">
                  <c:v>2013</c:v>
                </c:pt>
                <c:pt idx="4">
                  <c:v>2014</c:v>
                </c:pt>
                <c:pt idx="5">
                  <c:v>2015</c:v>
                </c:pt>
                <c:pt idx="6">
                  <c:v>2016</c:v>
                </c:pt>
                <c:pt idx="7">
                  <c:v>2017</c:v>
                </c:pt>
              </c:numCache>
            </c:numRef>
          </c:cat>
          <c:val>
            <c:numRef>
              <c:f>Sheet2!$A$2:$H$2</c:f>
              <c:numCache>
                <c:formatCode>General</c:formatCode>
                <c:ptCount val="8"/>
                <c:pt idx="0">
                  <c:v>1793</c:v>
                </c:pt>
                <c:pt idx="1">
                  <c:v>1902</c:v>
                </c:pt>
                <c:pt idx="2">
                  <c:v>1976</c:v>
                </c:pt>
                <c:pt idx="3">
                  <c:v>2057</c:v>
                </c:pt>
                <c:pt idx="4">
                  <c:v>2209</c:v>
                </c:pt>
                <c:pt idx="5">
                  <c:v>2309</c:v>
                </c:pt>
                <c:pt idx="6">
                  <c:v>2399</c:v>
                </c:pt>
                <c:pt idx="7">
                  <c:v>2425</c:v>
                </c:pt>
              </c:numCache>
            </c:numRef>
          </c:val>
          <c:extLst>
            <c:ext xmlns:c16="http://schemas.microsoft.com/office/drawing/2014/chart" uri="{C3380CC4-5D6E-409C-BE32-E72D297353CC}">
              <c16:uniqueId val="{00000000-6ED4-41B7-B721-7C5DA9FC0E05}"/>
            </c:ext>
          </c:extLst>
        </c:ser>
        <c:dLbls>
          <c:showLegendKey val="0"/>
          <c:showVal val="0"/>
          <c:showCatName val="0"/>
          <c:showSerName val="0"/>
          <c:showPercent val="0"/>
          <c:showBubbleSize val="0"/>
        </c:dLbls>
        <c:gapWidth val="219"/>
        <c:overlap val="-27"/>
        <c:axId val="217046400"/>
        <c:axId val="218049536"/>
      </c:barChart>
      <c:catAx>
        <c:axId val="217046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ysClr val="windowText" lastClr="000000"/>
                </a:solidFill>
                <a:latin typeface="+mn-lt"/>
                <a:ea typeface="+mn-ea"/>
                <a:cs typeface="+mn-cs"/>
              </a:defRPr>
            </a:pPr>
            <a:endParaRPr lang="zh-CN"/>
          </a:p>
        </c:txPr>
        <c:crossAx val="218049536"/>
        <c:crosses val="autoZero"/>
        <c:auto val="1"/>
        <c:lblAlgn val="ctr"/>
        <c:lblOffset val="100"/>
        <c:noMultiLvlLbl val="0"/>
      </c:catAx>
      <c:valAx>
        <c:axId val="218049536"/>
        <c:scaling>
          <c:orientation val="minMax"/>
          <c:min val="1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ysClr val="windowText" lastClr="000000"/>
                </a:solidFill>
                <a:latin typeface="+mn-lt"/>
                <a:ea typeface="+mn-ea"/>
                <a:cs typeface="+mn-cs"/>
              </a:defRPr>
            </a:pPr>
            <a:endParaRPr lang="zh-CN"/>
          </a:p>
        </c:txPr>
        <c:crossAx val="2170464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zh-CN" altLang="en-US" b="1">
                <a:solidFill>
                  <a:sysClr val="windowText" lastClr="000000"/>
                </a:solidFill>
              </a:rPr>
              <a:t>全球聚氨酯产量</a:t>
            </a:r>
          </a:p>
        </c:rich>
      </c:tx>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accent2"/>
            </a:solidFill>
            <a:ln>
              <a:noFill/>
            </a:ln>
            <a:effectLst/>
          </c:spPr>
          <c:invertIfNegative val="0"/>
          <c:cat>
            <c:numRef>
              <c:f>Sheet2!$A$1:$H$1</c:f>
              <c:numCache>
                <c:formatCode>General</c:formatCode>
                <c:ptCount val="8"/>
                <c:pt idx="0">
                  <c:v>2010</c:v>
                </c:pt>
                <c:pt idx="1">
                  <c:v>2011</c:v>
                </c:pt>
                <c:pt idx="2">
                  <c:v>2012</c:v>
                </c:pt>
                <c:pt idx="3">
                  <c:v>2013</c:v>
                </c:pt>
                <c:pt idx="4">
                  <c:v>2014</c:v>
                </c:pt>
                <c:pt idx="5">
                  <c:v>2015</c:v>
                </c:pt>
                <c:pt idx="6">
                  <c:v>2016</c:v>
                </c:pt>
                <c:pt idx="7">
                  <c:v>2017</c:v>
                </c:pt>
              </c:numCache>
            </c:numRef>
          </c:cat>
          <c:val>
            <c:numRef>
              <c:f>Sheet2!$A$2:$H$2</c:f>
              <c:numCache>
                <c:formatCode>General</c:formatCode>
                <c:ptCount val="8"/>
                <c:pt idx="0">
                  <c:v>1793</c:v>
                </c:pt>
                <c:pt idx="1">
                  <c:v>1902</c:v>
                </c:pt>
                <c:pt idx="2">
                  <c:v>1976</c:v>
                </c:pt>
                <c:pt idx="3">
                  <c:v>2057</c:v>
                </c:pt>
                <c:pt idx="4">
                  <c:v>2209</c:v>
                </c:pt>
                <c:pt idx="5">
                  <c:v>2309</c:v>
                </c:pt>
                <c:pt idx="6">
                  <c:v>2399</c:v>
                </c:pt>
                <c:pt idx="7">
                  <c:v>2425</c:v>
                </c:pt>
              </c:numCache>
            </c:numRef>
          </c:val>
          <c:extLst>
            <c:ext xmlns:c16="http://schemas.microsoft.com/office/drawing/2014/chart" uri="{C3380CC4-5D6E-409C-BE32-E72D297353CC}">
              <c16:uniqueId val="{00000000-4F36-4E30-8036-AA7947B3F7A3}"/>
            </c:ext>
          </c:extLst>
        </c:ser>
        <c:dLbls>
          <c:showLegendKey val="0"/>
          <c:showVal val="0"/>
          <c:showCatName val="0"/>
          <c:showSerName val="0"/>
          <c:showPercent val="0"/>
          <c:showBubbleSize val="0"/>
        </c:dLbls>
        <c:gapWidth val="219"/>
        <c:overlap val="-27"/>
        <c:axId val="218450944"/>
        <c:axId val="218456832"/>
      </c:barChart>
      <c:catAx>
        <c:axId val="218450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ysClr val="windowText" lastClr="000000"/>
                </a:solidFill>
                <a:latin typeface="+mn-lt"/>
                <a:ea typeface="+mn-ea"/>
                <a:cs typeface="+mn-cs"/>
              </a:defRPr>
            </a:pPr>
            <a:endParaRPr lang="zh-CN"/>
          </a:p>
        </c:txPr>
        <c:crossAx val="218456832"/>
        <c:crosses val="autoZero"/>
        <c:auto val="1"/>
        <c:lblAlgn val="ctr"/>
        <c:lblOffset val="100"/>
        <c:noMultiLvlLbl val="0"/>
      </c:catAx>
      <c:valAx>
        <c:axId val="218456832"/>
        <c:scaling>
          <c:orientation val="minMax"/>
          <c:min val="1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ysClr val="windowText" lastClr="000000"/>
                </a:solidFill>
                <a:latin typeface="+mn-lt"/>
                <a:ea typeface="+mn-ea"/>
                <a:cs typeface="+mn-cs"/>
              </a:defRPr>
            </a:pPr>
            <a:endParaRPr lang="zh-CN"/>
          </a:p>
        </c:txPr>
        <c:crossAx val="2184509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7C7-446D-ACFA-5F75B3A9288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7C7-446D-ACFA-5F75B3A9288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7C7-446D-ACFA-5F75B3A9288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7C7-446D-ACFA-5F75B3A9288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7C7-446D-ACFA-5F75B3A9288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7C7-446D-ACFA-5F75B3A9288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57C7-446D-ACFA-5F75B3A92888}"/>
              </c:ext>
            </c:extLst>
          </c:dPt>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mn-lt"/>
                    <a:ea typeface="+mn-ea"/>
                    <a:cs typeface="+mn-cs"/>
                  </a:defRPr>
                </a:pPr>
                <a:endParaRPr lang="zh-CN"/>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Sheet2!$A$8:$G$8</c:f>
              <c:strCache>
                <c:ptCount val="7"/>
                <c:pt idx="0">
                  <c:v>硬泡</c:v>
                </c:pt>
                <c:pt idx="1">
                  <c:v>软泡</c:v>
                </c:pt>
                <c:pt idx="2">
                  <c:v>人造革</c:v>
                </c:pt>
                <c:pt idx="3">
                  <c:v>涂料</c:v>
                </c:pt>
                <c:pt idx="4">
                  <c:v>弹性体</c:v>
                </c:pt>
                <c:pt idx="5">
                  <c:v>氨纶</c:v>
                </c:pt>
                <c:pt idx="6">
                  <c:v>密封剂胶黏剂</c:v>
                </c:pt>
              </c:strCache>
            </c:strRef>
          </c:cat>
          <c:val>
            <c:numRef>
              <c:f>Sheet2!$A$9:$G$9</c:f>
              <c:numCache>
                <c:formatCode>0%</c:formatCode>
                <c:ptCount val="7"/>
                <c:pt idx="0">
                  <c:v>0.28000000000000003</c:v>
                </c:pt>
                <c:pt idx="1">
                  <c:v>0.25</c:v>
                </c:pt>
                <c:pt idx="2">
                  <c:v>0.15</c:v>
                </c:pt>
                <c:pt idx="3">
                  <c:v>0.16</c:v>
                </c:pt>
                <c:pt idx="4">
                  <c:v>0.1</c:v>
                </c:pt>
                <c:pt idx="5">
                  <c:v>0.02</c:v>
                </c:pt>
                <c:pt idx="6">
                  <c:v>0.04</c:v>
                </c:pt>
              </c:numCache>
            </c:numRef>
          </c:val>
          <c:extLst>
            <c:ext xmlns:c16="http://schemas.microsoft.com/office/drawing/2014/chart" uri="{C3380CC4-5D6E-409C-BE32-E72D297353CC}">
              <c16:uniqueId val="{0000000E-57C7-446D-ACFA-5F75B3A9288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ysClr val="windowText" lastClr="000000"/>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60A-4A65-9D9D-83C7E432BC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60A-4A65-9D9D-83C7E432BC3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60A-4A65-9D9D-83C7E432BC3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60A-4A65-9D9D-83C7E432BC33}"/>
              </c:ext>
            </c:extLst>
          </c:dPt>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mn-lt"/>
                    <a:ea typeface="+mn-ea"/>
                    <a:cs typeface="+mn-cs"/>
                  </a:defRPr>
                </a:pPr>
                <a:endParaRPr lang="zh-CN"/>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Sheet2!$N$26:$Q$26</c:f>
              <c:strCache>
                <c:ptCount val="4"/>
                <c:pt idx="0">
                  <c:v>建筑</c:v>
                </c:pt>
                <c:pt idx="1">
                  <c:v>家居</c:v>
                </c:pt>
                <c:pt idx="2">
                  <c:v>电子</c:v>
                </c:pt>
                <c:pt idx="3">
                  <c:v>其他</c:v>
                </c:pt>
              </c:strCache>
            </c:strRef>
          </c:cat>
          <c:val>
            <c:numRef>
              <c:f>Sheet2!$N$27:$Q$27</c:f>
              <c:numCache>
                <c:formatCode>0.00%</c:formatCode>
                <c:ptCount val="4"/>
                <c:pt idx="0">
                  <c:v>0.21729999999999999</c:v>
                </c:pt>
                <c:pt idx="1">
                  <c:v>0.29349999999999998</c:v>
                </c:pt>
                <c:pt idx="2">
                  <c:v>9.4200000000000006E-2</c:v>
                </c:pt>
                <c:pt idx="3">
                  <c:v>0.39500000000000002</c:v>
                </c:pt>
              </c:numCache>
            </c:numRef>
          </c:val>
          <c:extLst>
            <c:ext xmlns:c16="http://schemas.microsoft.com/office/drawing/2014/chart" uri="{C3380CC4-5D6E-409C-BE32-E72D297353CC}">
              <c16:uniqueId val="{00000008-760A-4A65-9D9D-83C7E432BC33}"/>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ysClr val="windowText" lastClr="000000"/>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image" Target="../media/image5.emf"/><Relationship Id="rId1" Type="http://schemas.openxmlformats.org/officeDocument/2006/relationships/image" Target="../media/image4.emf"/><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image" Target="../media/image8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image" Target="../media/image101.emf"/><Relationship Id="rId4" Type="http://schemas.openxmlformats.org/officeDocument/2006/relationships/image" Target="../media/image10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ea typeface="宋体" pitchFamily="2" charset="-122"/>
              </a:defRPr>
            </a:lvl1pPr>
          </a:lstStyle>
          <a:p>
            <a:pPr>
              <a:defRPr/>
            </a:pPr>
            <a:fld id="{682AE50C-CE12-42D7-9076-5EDD7D724CC7}" type="datetimeFigureOut">
              <a:rPr lang="zh-CN" altLang="en-US"/>
              <a:pPr>
                <a:defRPr/>
              </a:pPr>
              <a:t>2019/10/17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ea typeface="宋体" pitchFamily="2" charset="-122"/>
              </a:defRPr>
            </a:lvl1pPr>
          </a:lstStyle>
          <a:p>
            <a:pPr>
              <a:defRPr/>
            </a:pPr>
            <a:fld id="{65C938EC-096E-4FF9-9FCB-7CC27DC91426}" type="slidenum">
              <a:rPr lang="zh-CN" altLang="en-US"/>
              <a:pPr>
                <a:defRPr/>
              </a:pPr>
              <a:t>‹#›</a:t>
            </a:fld>
            <a:endParaRPr lang="zh-CN" altLang="en-US"/>
          </a:p>
        </p:txBody>
      </p:sp>
    </p:spTree>
    <p:extLst>
      <p:ext uri="{BB962C8B-B14F-4D97-AF65-F5344CB8AC3E}">
        <p14:creationId xmlns:p14="http://schemas.microsoft.com/office/powerpoint/2010/main" val="25128295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5C938EC-096E-4FF9-9FCB-7CC27DC91426}" type="slidenum">
              <a:rPr lang="zh-CN" altLang="en-US" smtClean="0"/>
              <a:pPr>
                <a:defRPr/>
              </a:pPr>
              <a:t>18</a:t>
            </a:fld>
            <a:endParaRPr lang="zh-CN" altLang="en-US"/>
          </a:p>
        </p:txBody>
      </p:sp>
    </p:spTree>
    <p:extLst>
      <p:ext uri="{BB962C8B-B14F-4D97-AF65-F5344CB8AC3E}">
        <p14:creationId xmlns:p14="http://schemas.microsoft.com/office/powerpoint/2010/main" val="1785125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3F280C77-4383-44F9-8867-5B47AA1EBC5D}" type="datetimeFigureOut">
              <a:rPr lang="zh-CN" altLang="en-US"/>
              <a:pPr>
                <a:defRPr/>
              </a:pPr>
              <a:t>2019/10/17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8962227-3DE1-475E-AA63-EE7CC48910CB}"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90AF9DD6-0C21-4081-B7CF-82F2629BFEF7}" type="datetimeFigureOut">
              <a:rPr lang="zh-CN" altLang="en-US"/>
              <a:pPr>
                <a:defRPr/>
              </a:pPr>
              <a:t>2019/10/17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F748900-ABA1-46D0-B4ED-3CC4C63F0F39}"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EB108D38-59E0-4BAA-AEE2-7AC090E676A7}" type="datetimeFigureOut">
              <a:rPr lang="zh-CN" altLang="en-US"/>
              <a:pPr>
                <a:defRPr/>
              </a:pPr>
              <a:t>2019/10/17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EB0649E-4E43-4137-B799-614FBBECCFAC}"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65075D1A-3B6C-4988-A15F-6E771882B786}" type="datetimeFigureOut">
              <a:rPr lang="zh-CN" altLang="en-US"/>
              <a:pPr>
                <a:defRPr/>
              </a:pPr>
              <a:t>2019/10/17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91420DC-5401-4403-A48F-A149E97BA822}"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F5C6939A-1D65-4CFD-A15C-71E41AD31A91}" type="datetimeFigureOut">
              <a:rPr lang="zh-CN" altLang="en-US"/>
              <a:pPr>
                <a:defRPr/>
              </a:pPr>
              <a:t>2019/10/17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1461361-C1AC-413B-B73B-6E5121B6166C}"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9E5F5B0D-D3DD-411E-9C21-E9B6148B87EA}" type="datetimeFigureOut">
              <a:rPr lang="zh-CN" altLang="en-US"/>
              <a:pPr>
                <a:defRPr/>
              </a:pPr>
              <a:t>2019/10/17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8E912AE-C77F-4CF0-81EC-75DF9569795B}"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5C0712C3-5EA4-4237-86DB-6CF0EE94577E}" type="datetimeFigureOut">
              <a:rPr lang="zh-CN" altLang="en-US"/>
              <a:pPr>
                <a:defRPr/>
              </a:pPr>
              <a:t>2019/10/17</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016E5379-6283-4A5B-8099-0E9FFB53DA74}"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2CDCB6C0-9A07-4637-BF36-61D613939F8D}" type="datetimeFigureOut">
              <a:rPr lang="zh-CN" altLang="en-US"/>
              <a:pPr>
                <a:defRPr/>
              </a:pPr>
              <a:t>2019/10/17</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03084444-1B27-4D08-A831-E37673CDCDC7}"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EC42F80-CF67-46AE-8CBE-6897EBFB1ABE}" type="datetimeFigureOut">
              <a:rPr lang="zh-CN" altLang="en-US"/>
              <a:pPr>
                <a:defRPr/>
              </a:pPr>
              <a:t>2019/10/17</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D2F61D93-5EC3-4605-BF41-715507DD11FF}"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2D2FC2F-311C-4476-95D9-3B6615D48391}" type="datetimeFigureOut">
              <a:rPr lang="zh-CN" altLang="en-US"/>
              <a:pPr>
                <a:defRPr/>
              </a:pPr>
              <a:t>2019/10/17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A1E26A9-A372-4296-A3A4-11555694046F}"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D51D5E4-738D-4E87-9D4F-C3D1AB1BF6AA}" type="datetimeFigureOut">
              <a:rPr lang="zh-CN" altLang="en-US"/>
              <a:pPr>
                <a:defRPr/>
              </a:pPr>
              <a:t>2019/10/17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EAF528F-A4FA-4EA9-8F48-26A962C0A8EC}"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6E14F5FD-338B-4672-BD70-D2EC9D3FF902}" type="datetimeFigureOut">
              <a:rPr lang="zh-CN" altLang="en-US"/>
              <a:pPr>
                <a:defRPr/>
              </a:pPr>
              <a:t>2019/10/17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6FA80D1-DE52-4EF9-9575-4EA625A0517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4.jp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image" Target="../media/image127.jpg"/><Relationship Id="rId1" Type="http://schemas.openxmlformats.org/officeDocument/2006/relationships/slideLayout" Target="../slideLayouts/slideLayout1.xml"/><Relationship Id="rId5" Type="http://schemas.openxmlformats.org/officeDocument/2006/relationships/image" Target="../media/image130.jpg"/><Relationship Id="rId4" Type="http://schemas.openxmlformats.org/officeDocument/2006/relationships/image" Target="../media/image129.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jp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hyperlink" Target="http://baike.so.com/doc/1003769-1061227.html" TargetMode="External"/><Relationship Id="rId3" Type="http://schemas.openxmlformats.org/officeDocument/2006/relationships/image" Target="../media/image136.jpg"/><Relationship Id="rId7" Type="http://schemas.openxmlformats.org/officeDocument/2006/relationships/hyperlink" Target="http://baike.so.com/doc/586009-620316.html" TargetMode="External"/><Relationship Id="rId2" Type="http://schemas.openxmlformats.org/officeDocument/2006/relationships/image" Target="../media/image135.jpeg"/><Relationship Id="rId1" Type="http://schemas.openxmlformats.org/officeDocument/2006/relationships/slideLayout" Target="../slideLayouts/slideLayout7.xml"/><Relationship Id="rId6" Type="http://schemas.openxmlformats.org/officeDocument/2006/relationships/hyperlink" Target="http://baike.so.com/doc/6807785-7024736.html" TargetMode="External"/><Relationship Id="rId5" Type="http://schemas.openxmlformats.org/officeDocument/2006/relationships/hyperlink" Target="http://baike.so.com/doc/5672828-5885494.html" TargetMode="External"/><Relationship Id="rId10" Type="http://schemas.openxmlformats.org/officeDocument/2006/relationships/hyperlink" Target="http://baike.so.com/doc/5397558-5634885.html" TargetMode="External"/><Relationship Id="rId4" Type="http://schemas.openxmlformats.org/officeDocument/2006/relationships/image" Target="../media/image137.jpg"/><Relationship Id="rId9" Type="http://schemas.openxmlformats.org/officeDocument/2006/relationships/hyperlink" Target="http://baike.so.com/doc/5134379-5363862.html" TargetMode="External"/></Relationships>
</file>

<file path=ppt/slides/_rels/slide11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139.jpg"/><Relationship Id="rId1" Type="http://schemas.openxmlformats.org/officeDocument/2006/relationships/slideLayout" Target="../slideLayouts/slideLayout1.xml"/><Relationship Id="rId4" Type="http://schemas.openxmlformats.org/officeDocument/2006/relationships/image" Target="../media/image141.jpe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 Id="rId5" Type="http://schemas.openxmlformats.org/officeDocument/2006/relationships/image" Target="../media/image18.jpg"/><Relationship Id="rId4" Type="http://schemas.openxmlformats.org/officeDocument/2006/relationships/image" Target="../media/image17.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144.GIF"/><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1.xml"/><Relationship Id="rId1" Type="http://schemas.openxmlformats.org/officeDocument/2006/relationships/vmlDrawing" Target="../drawings/vmlDrawing25.vml"/><Relationship Id="rId4" Type="http://schemas.openxmlformats.org/officeDocument/2006/relationships/image" Target="../media/image145.e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47.jp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148.png!w630"/><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5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hyperlink" Target="http://b2b.hc360.com/supplyself/261662132.html" TargetMode="External"/><Relationship Id="rId2" Type="http://schemas.openxmlformats.org/officeDocument/2006/relationships/image" Target="../media/image22.jpeg"/><Relationship Id="rId1" Type="http://schemas.openxmlformats.org/officeDocument/2006/relationships/slideLayout" Target="../slideLayouts/slideLayout1.xml"/><Relationship Id="rId5" Type="http://schemas.openxmlformats.org/officeDocument/2006/relationships/image" Target="../media/image24.gif"/><Relationship Id="rId4" Type="http://schemas.openxmlformats.org/officeDocument/2006/relationships/image" Target="../media/image23.jpg&amp;w=150&amp;h=150"/></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image" Target="../media/image37.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xml"/><Relationship Id="rId1" Type="http://schemas.openxmlformats.org/officeDocument/2006/relationships/vmlDrawing" Target="../drawings/vmlDrawing6.vml"/><Relationship Id="rId4" Type="http://schemas.openxmlformats.org/officeDocument/2006/relationships/image" Target="../media/image38.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xml"/><Relationship Id="rId1" Type="http://schemas.openxmlformats.org/officeDocument/2006/relationships/vmlDrawing" Target="../drawings/vmlDrawing7.vml"/><Relationship Id="rId4" Type="http://schemas.openxmlformats.org/officeDocument/2006/relationships/image" Target="../media/image39.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xml"/><Relationship Id="rId1" Type="http://schemas.openxmlformats.org/officeDocument/2006/relationships/vmlDrawing" Target="../drawings/vmlDrawing8.vml"/><Relationship Id="rId5" Type="http://schemas.openxmlformats.org/officeDocument/2006/relationships/image" Target="../media/image41.jpg"/><Relationship Id="rId4" Type="http://schemas.openxmlformats.org/officeDocument/2006/relationships/image" Target="../media/image40.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xml"/><Relationship Id="rId1" Type="http://schemas.openxmlformats.org/officeDocument/2006/relationships/vmlDrawing" Target="../drawings/vmlDrawing9.vml"/><Relationship Id="rId4" Type="http://schemas.openxmlformats.org/officeDocument/2006/relationships/image" Target="../media/image43.emf"/></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xml"/><Relationship Id="rId1" Type="http://schemas.openxmlformats.org/officeDocument/2006/relationships/vmlDrawing" Target="../drawings/vmlDrawing10.vml"/><Relationship Id="rId4" Type="http://schemas.openxmlformats.org/officeDocument/2006/relationships/image" Target="../media/image48.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xml"/><Relationship Id="rId1" Type="http://schemas.openxmlformats.org/officeDocument/2006/relationships/vmlDrawing" Target="../drawings/vmlDrawing11.vml"/><Relationship Id="rId4" Type="http://schemas.openxmlformats.org/officeDocument/2006/relationships/image" Target="../media/image49.emf"/></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xml"/><Relationship Id="rId1" Type="http://schemas.openxmlformats.org/officeDocument/2006/relationships/vmlDrawing" Target="../drawings/vmlDrawing12.vml"/><Relationship Id="rId4" Type="http://schemas.openxmlformats.org/officeDocument/2006/relationships/image" Target="../media/image52.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xml"/><Relationship Id="rId1" Type="http://schemas.openxmlformats.org/officeDocument/2006/relationships/vmlDrawing" Target="../drawings/vmlDrawing13.vml"/><Relationship Id="rId4" Type="http://schemas.openxmlformats.org/officeDocument/2006/relationships/image" Target="../media/image5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xml"/><Relationship Id="rId1" Type="http://schemas.openxmlformats.org/officeDocument/2006/relationships/vmlDrawing" Target="../drawings/vmlDrawing14.vml"/><Relationship Id="rId4" Type="http://schemas.openxmlformats.org/officeDocument/2006/relationships/image" Target="../media/image57.emf"/></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xml"/><Relationship Id="rId1" Type="http://schemas.openxmlformats.org/officeDocument/2006/relationships/vmlDrawing" Target="../drawings/vmlDrawing15.vml"/><Relationship Id="rId5" Type="http://schemas.openxmlformats.org/officeDocument/2006/relationships/image" Target="../media/image62.png"/><Relationship Id="rId4" Type="http://schemas.openxmlformats.org/officeDocument/2006/relationships/image" Target="../media/image61.emf"/></Relationships>
</file>

<file path=ppt/slides/_rels/slide4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oleObject" Target="../embeddings/oleObject7.bin"/><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8.emf"/><Relationship Id="rId2" Type="http://schemas.openxmlformats.org/officeDocument/2006/relationships/slideLayout" Target="../slideLayouts/slideLayout1.xml"/><Relationship Id="rId16" Type="http://schemas.openxmlformats.org/officeDocument/2006/relationships/image" Target="../media/image10.emf"/><Relationship Id="rId1" Type="http://schemas.openxmlformats.org/officeDocument/2006/relationships/vmlDrawing" Target="../drawings/vmlDrawing2.vml"/><Relationship Id="rId6" Type="http://schemas.openxmlformats.org/officeDocument/2006/relationships/image" Target="../media/image5.emf"/><Relationship Id="rId11" Type="http://schemas.openxmlformats.org/officeDocument/2006/relationships/oleObject" Target="../embeddings/oleObject6.bin"/><Relationship Id="rId5" Type="http://schemas.openxmlformats.org/officeDocument/2006/relationships/oleObject" Target="../embeddings/oleObject3.bin"/><Relationship Id="rId15" Type="http://schemas.openxmlformats.org/officeDocument/2006/relationships/oleObject" Target="../embeddings/oleObject8.bin"/><Relationship Id="rId10" Type="http://schemas.openxmlformats.org/officeDocument/2006/relationships/image" Target="../media/image7.emf"/><Relationship Id="rId4" Type="http://schemas.openxmlformats.org/officeDocument/2006/relationships/image" Target="../media/image4.emf"/><Relationship Id="rId9" Type="http://schemas.openxmlformats.org/officeDocument/2006/relationships/oleObject" Target="../embeddings/oleObject5.bin"/><Relationship Id="rId14" Type="http://schemas.openxmlformats.org/officeDocument/2006/relationships/image" Target="../media/image9.e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xml"/><Relationship Id="rId1" Type="http://schemas.openxmlformats.org/officeDocument/2006/relationships/vmlDrawing" Target="../drawings/vmlDrawing16.vml"/><Relationship Id="rId4" Type="http://schemas.openxmlformats.org/officeDocument/2006/relationships/image" Target="../media/image65.emf"/></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vmlDrawing" Target="../drawings/vmlDrawing17.vml"/><Relationship Id="rId5" Type="http://schemas.openxmlformats.org/officeDocument/2006/relationships/image" Target="../media/image74.emf"/><Relationship Id="rId4" Type="http://schemas.openxmlformats.org/officeDocument/2006/relationships/oleObject" Target="../embeddings/oleObject23.bin"/></Relationships>
</file>

<file path=ppt/slides/_rels/slide56.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slideLayout" Target="../slideLayouts/slideLayout1.xml"/><Relationship Id="rId1" Type="http://schemas.openxmlformats.org/officeDocument/2006/relationships/vmlDrawing" Target="../drawings/vmlDrawing18.vml"/><Relationship Id="rId5" Type="http://schemas.openxmlformats.org/officeDocument/2006/relationships/image" Target="../media/image74.emf"/><Relationship Id="rId4" Type="http://schemas.openxmlformats.org/officeDocument/2006/relationships/oleObject" Target="../embeddings/oleObject24.bin"/></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xml"/><Relationship Id="rId1" Type="http://schemas.openxmlformats.org/officeDocument/2006/relationships/vmlDrawing" Target="../drawings/vmlDrawing19.vml"/><Relationship Id="rId4" Type="http://schemas.openxmlformats.org/officeDocument/2006/relationships/image" Target="../media/image79.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11.emf"/></Relationships>
</file>

<file path=ppt/slides/_rels/slide60.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81.emf"/><Relationship Id="rId5" Type="http://schemas.openxmlformats.org/officeDocument/2006/relationships/oleObject" Target="../embeddings/oleObject27.bin"/><Relationship Id="rId4" Type="http://schemas.openxmlformats.org/officeDocument/2006/relationships/image" Target="../media/image80.emf"/></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6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xml"/><Relationship Id="rId1" Type="http://schemas.openxmlformats.org/officeDocument/2006/relationships/vmlDrawing" Target="../drawings/vmlDrawing21.vml"/><Relationship Id="rId4" Type="http://schemas.openxmlformats.org/officeDocument/2006/relationships/image" Target="../media/image96.emf"/></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xml"/><Relationship Id="rId1" Type="http://schemas.openxmlformats.org/officeDocument/2006/relationships/vmlDrawing" Target="../drawings/vmlDrawing22.vml"/><Relationship Id="rId4" Type="http://schemas.openxmlformats.org/officeDocument/2006/relationships/image" Target="../media/image99.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xml"/><Relationship Id="rId1" Type="http://schemas.openxmlformats.org/officeDocument/2006/relationships/vmlDrawing" Target="../drawings/vmlDrawing23.vml"/><Relationship Id="rId4" Type="http://schemas.openxmlformats.org/officeDocument/2006/relationships/image" Target="../media/image100.emf"/></Relationships>
</file>

<file path=ppt/slides/_rels/slide76.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slideLayout" Target="../slideLayouts/slideLayout1.xml"/><Relationship Id="rId1" Type="http://schemas.openxmlformats.org/officeDocument/2006/relationships/vmlDrawing" Target="../drawings/vmlDrawing24.vml"/><Relationship Id="rId6" Type="http://schemas.openxmlformats.org/officeDocument/2006/relationships/image" Target="../media/image102.emf"/><Relationship Id="rId5" Type="http://schemas.openxmlformats.org/officeDocument/2006/relationships/oleObject" Target="../embeddings/oleObject33.bin"/><Relationship Id="rId10" Type="http://schemas.openxmlformats.org/officeDocument/2006/relationships/image" Target="../media/image104.emf"/><Relationship Id="rId4" Type="http://schemas.openxmlformats.org/officeDocument/2006/relationships/image" Target="../media/image101.emf"/><Relationship Id="rId9" Type="http://schemas.openxmlformats.org/officeDocument/2006/relationships/oleObject" Target="../embeddings/oleObject35.bin"/></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hyperlink" Target="http://www.pvc123.com/suliao/pvcsuliao.html" TargetMode="Externa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slideLayout" Target="../slideLayouts/slideLayout1.xml"/><Relationship Id="rId5" Type="http://schemas.openxmlformats.org/officeDocument/2006/relationships/image" Target="../media/image123.jpeg"/><Relationship Id="rId4" Type="http://schemas.openxmlformats.org/officeDocument/2006/relationships/image" Target="../media/image1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7384"/>
            <a:ext cx="9144000" cy="6858000"/>
          </a:xfrm>
        </p:spPr>
      </p:pic>
      <p:sp>
        <p:nvSpPr>
          <p:cNvPr id="5" name="TextBox 5"/>
          <p:cNvSpPr txBox="1">
            <a:spLocks noChangeArrowheads="1"/>
          </p:cNvSpPr>
          <p:nvPr/>
        </p:nvSpPr>
        <p:spPr bwMode="auto">
          <a:xfrm>
            <a:off x="4905881" y="2767280"/>
            <a:ext cx="4248472" cy="1323439"/>
          </a:xfrm>
          <a:prstGeom prst="rect">
            <a:avLst/>
          </a:prstGeom>
          <a:noFill/>
          <a:ln w="9525">
            <a:noFill/>
            <a:miter lim="800000"/>
            <a:headEnd/>
            <a:tailEnd/>
          </a:ln>
        </p:spPr>
        <p:txBody>
          <a:bodyPr vert="horz" wrap="square">
            <a:spAutoFit/>
          </a:bodyPr>
          <a:lstStyle/>
          <a:p>
            <a:r>
              <a:rPr lang="zh-CN" altLang="en-US" sz="4000" dirty="0">
                <a:latin typeface="华文行楷" panose="02010800040101010101" pitchFamily="2" charset="-122"/>
                <a:ea typeface="华文行楷" panose="02010800040101010101" pitchFamily="2" charset="-122"/>
              </a:rPr>
              <a:t>第十章 </a:t>
            </a:r>
            <a:endParaRPr lang="en-US" altLang="zh-CN" sz="4000" dirty="0">
              <a:latin typeface="华文行楷" panose="02010800040101010101" pitchFamily="2" charset="-122"/>
              <a:ea typeface="华文行楷" panose="02010800040101010101" pitchFamily="2" charset="-122"/>
            </a:endParaRPr>
          </a:p>
          <a:p>
            <a:r>
              <a:rPr lang="zh-CN" altLang="en-US" sz="4000" dirty="0">
                <a:latin typeface="华文行楷" panose="02010800040101010101" pitchFamily="2" charset="-122"/>
                <a:ea typeface="华文行楷" panose="02010800040101010101" pitchFamily="2" charset="-122"/>
              </a:rPr>
              <a:t>逐步加成聚合工艺</a:t>
            </a:r>
          </a:p>
        </p:txBody>
      </p:sp>
    </p:spTree>
    <p:extLst>
      <p:ext uri="{BB962C8B-B14F-4D97-AF65-F5344CB8AC3E}">
        <p14:creationId xmlns:p14="http://schemas.microsoft.com/office/powerpoint/2010/main" val="1582816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对角圆角矩形 7">
            <a:extLst>
              <a:ext uri="{FF2B5EF4-FFF2-40B4-BE49-F238E27FC236}">
                <a16:creationId xmlns:a16="http://schemas.microsoft.com/office/drawing/2014/main" id="{A489881D-1352-4AB3-B82B-2B5102A8A7D8}"/>
              </a:ext>
            </a:extLst>
          </p:cNvPr>
          <p:cNvSpPr/>
          <p:nvPr/>
        </p:nvSpPr>
        <p:spPr>
          <a:xfrm>
            <a:off x="0" y="8465"/>
            <a:ext cx="399593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3200" dirty="0">
                <a:latin typeface="楷体" panose="02010609060101010101" pitchFamily="49" charset="-122"/>
                <a:ea typeface="楷体" panose="02010609060101010101" pitchFamily="49" charset="-122"/>
                <a:cs typeface="Arial" panose="020B0604020202020204" pitchFamily="34" charset="0"/>
              </a:rPr>
              <a:t>8.2 </a:t>
            </a:r>
            <a:r>
              <a:rPr lang="zh-CN" altLang="en-US" sz="3200" dirty="0">
                <a:latin typeface="楷体" panose="02010609060101010101" pitchFamily="49" charset="-122"/>
                <a:ea typeface="楷体" panose="02010609060101010101" pitchFamily="49" charset="-122"/>
                <a:cs typeface="Arial" panose="020B0604020202020204" pitchFamily="34" charset="0"/>
              </a:rPr>
              <a:t>聚氨酯产业结构</a:t>
            </a:r>
          </a:p>
        </p:txBody>
      </p:sp>
      <p:graphicFrame>
        <p:nvGraphicFramePr>
          <p:cNvPr id="10" name="图表 9">
            <a:extLst>
              <a:ext uri="{FF2B5EF4-FFF2-40B4-BE49-F238E27FC236}">
                <a16:creationId xmlns:a16="http://schemas.microsoft.com/office/drawing/2014/main" id="{495F3042-D63D-4465-8DD6-FE16A523EAEB}"/>
              </a:ext>
            </a:extLst>
          </p:cNvPr>
          <p:cNvGraphicFramePr>
            <a:graphicFrameLocks/>
          </p:cNvGraphicFramePr>
          <p:nvPr>
            <p:extLst>
              <p:ext uri="{D42A27DB-BD31-4B8C-83A1-F6EECF244321}">
                <p14:modId xmlns:p14="http://schemas.microsoft.com/office/powerpoint/2010/main" val="3408131456"/>
              </p:ext>
            </p:extLst>
          </p:nvPr>
        </p:nvGraphicFramePr>
        <p:xfrm>
          <a:off x="2304256" y="368195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图表 10">
            <a:extLst>
              <a:ext uri="{FF2B5EF4-FFF2-40B4-BE49-F238E27FC236}">
                <a16:creationId xmlns:a16="http://schemas.microsoft.com/office/drawing/2014/main" id="{495F3042-D63D-4465-8DD6-FE16A523EAEB}"/>
              </a:ext>
            </a:extLst>
          </p:cNvPr>
          <p:cNvGraphicFramePr>
            <a:graphicFrameLocks/>
          </p:cNvGraphicFramePr>
          <p:nvPr>
            <p:extLst>
              <p:ext uri="{D42A27DB-BD31-4B8C-83A1-F6EECF244321}">
                <p14:modId xmlns:p14="http://schemas.microsoft.com/office/powerpoint/2010/main" val="3787742445"/>
              </p:ext>
            </p:extLst>
          </p:nvPr>
        </p:nvGraphicFramePr>
        <p:xfrm>
          <a:off x="2304256" y="775975"/>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064169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5226" y="5894"/>
            <a:ext cx="228636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6.</a:t>
            </a:r>
            <a:r>
              <a:rPr lang="zh-CN" altLang="en-US" sz="2800" dirty="0">
                <a:latin typeface="楷体" panose="02010609060101010101" pitchFamily="49" charset="-122"/>
                <a:ea typeface="楷体" panose="02010609060101010101" pitchFamily="49" charset="-122"/>
                <a:cs typeface="Arial" panose="020B0604020202020204" pitchFamily="34" charset="0"/>
              </a:rPr>
              <a:t>生产工艺</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760" y="2710145"/>
            <a:ext cx="4500058" cy="2864944"/>
          </a:xfrm>
          <a:prstGeom prst="rect">
            <a:avLst/>
          </a:prstGeom>
        </p:spPr>
      </p:pic>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11477" t="6000" r="11060"/>
          <a:stretch/>
        </p:blipFill>
        <p:spPr>
          <a:xfrm>
            <a:off x="5372996" y="2708920"/>
            <a:ext cx="3292996" cy="2866169"/>
          </a:xfrm>
          <a:prstGeom prst="rect">
            <a:avLst/>
          </a:prstGeom>
        </p:spPr>
      </p:pic>
      <p:sp>
        <p:nvSpPr>
          <p:cNvPr id="4" name="矩形 3">
            <a:extLst>
              <a:ext uri="{FF2B5EF4-FFF2-40B4-BE49-F238E27FC236}">
                <a16:creationId xmlns:a16="http://schemas.microsoft.com/office/drawing/2014/main" id="{C9F03606-3000-43E8-826A-D24BE6A7A4CC}"/>
              </a:ext>
            </a:extLst>
          </p:cNvPr>
          <p:cNvSpPr/>
          <p:nvPr/>
        </p:nvSpPr>
        <p:spPr>
          <a:xfrm>
            <a:off x="539552" y="981874"/>
            <a:ext cx="8064896" cy="1384995"/>
          </a:xfrm>
          <a:prstGeom prst="rect">
            <a:avLst/>
          </a:prstGeom>
        </p:spPr>
        <p:txBody>
          <a:bodyPr wrap="square">
            <a:spAutoFit/>
          </a:bodyPr>
          <a:lstStyle/>
          <a:p>
            <a:pPr marL="457200" indent="-457200">
              <a:lnSpc>
                <a:spcPct val="150000"/>
              </a:lnSpc>
              <a:spcBef>
                <a:spcPts val="600"/>
              </a:spcBef>
              <a:buClr>
                <a:srgbClr val="0000FF"/>
              </a:buClr>
              <a:buFont typeface="Arial" panose="020B0604020202020204" pitchFamily="34" charset="0"/>
              <a:buChar char="♣"/>
            </a:pPr>
            <a:r>
              <a:rPr kumimoji="1" lang="zh-CN" altLang="en-US" sz="2800" dirty="0">
                <a:solidFill>
                  <a:srgbClr val="FF0000"/>
                </a:solidFill>
                <a:latin typeface="楷体" panose="02010609060101010101" pitchFamily="49" charset="-122"/>
                <a:ea typeface="楷体" panose="02010609060101010101" pitchFamily="49" charset="-122"/>
              </a:rPr>
              <a:t>喷涂法：</a:t>
            </a:r>
            <a:r>
              <a:rPr kumimoji="1" lang="zh-CN" altLang="en-US" sz="2800" dirty="0">
                <a:latin typeface="楷体" panose="02010609060101010101" pitchFamily="49" charset="-122"/>
                <a:ea typeface="楷体" panose="02010609060101010101" pitchFamily="49" charset="-122"/>
              </a:rPr>
              <a:t>借助压力使各组分在喷枪内混匀，然后喷涂于施工物表面上进行现场发泡成型。</a:t>
            </a:r>
            <a:endParaRPr kumimoji="1" lang="zh-CN" altLang="en-US" sz="2800" dirty="0">
              <a:solidFill>
                <a:srgbClr val="FFFF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9999375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43037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a:latin typeface="楷体" panose="02010609060101010101" pitchFamily="49" charset="-122"/>
                <a:ea typeface="楷体" panose="02010609060101010101" pitchFamily="49" charset="-122"/>
                <a:cs typeface="Arial" panose="020B0604020202020204" pitchFamily="34" charset="0"/>
              </a:rPr>
              <a:t>6.</a:t>
            </a:r>
            <a:r>
              <a:rPr lang="zh-CN" altLang="en-US" sz="2800">
                <a:latin typeface="楷体" panose="02010609060101010101" pitchFamily="49" charset="-122"/>
                <a:ea typeface="楷体" panose="02010609060101010101" pitchFamily="49" charset="-122"/>
                <a:cs typeface="Arial" panose="020B0604020202020204" pitchFamily="34" charset="0"/>
              </a:rPr>
              <a:t>生产工艺</a:t>
            </a:r>
            <a:endParaRPr lang="zh-CN" altLang="en-US" sz="2800" dirty="0">
              <a:latin typeface="楷体" panose="02010609060101010101" pitchFamily="49" charset="-122"/>
              <a:ea typeface="楷体" panose="02010609060101010101" pitchFamily="49" charset="-122"/>
              <a:cs typeface="Arial" panose="020B0604020202020204" pitchFamily="34" charset="0"/>
            </a:endParaRPr>
          </a:p>
        </p:txBody>
      </p:sp>
      <p:pic>
        <p:nvPicPr>
          <p:cNvPr id="10" name="Picture 4" descr="1"/>
          <p:cNvPicPr>
            <a:picLocks noChangeAspect="1" noChangeArrowheads="1"/>
          </p:cNvPicPr>
          <p:nvPr/>
        </p:nvPicPr>
        <p:blipFill>
          <a:blip r:embed="rId2" cstate="print"/>
          <a:srcRect/>
          <a:stretch>
            <a:fillRect/>
          </a:stretch>
        </p:blipFill>
        <p:spPr bwMode="auto">
          <a:xfrm>
            <a:off x="323527" y="1971529"/>
            <a:ext cx="4495800" cy="3635375"/>
          </a:xfrm>
          <a:prstGeom prst="rect">
            <a:avLst/>
          </a:prstGeom>
          <a:noFill/>
          <a:ln w="9525">
            <a:solidFill>
              <a:schemeClr val="hlink"/>
            </a:solidFill>
            <a:miter lim="800000"/>
            <a:headEnd/>
            <a:tailEnd/>
          </a:ln>
        </p:spPr>
      </p:pic>
      <p:sp>
        <p:nvSpPr>
          <p:cNvPr id="11" name="Rectangle 5"/>
          <p:cNvSpPr>
            <a:spLocks noChangeArrowheads="1"/>
          </p:cNvSpPr>
          <p:nvPr/>
        </p:nvSpPr>
        <p:spPr bwMode="auto">
          <a:xfrm>
            <a:off x="5364088" y="1201007"/>
            <a:ext cx="3177698" cy="5176417"/>
          </a:xfrm>
          <a:prstGeom prst="rect">
            <a:avLst/>
          </a:prstGeom>
          <a:noFill/>
          <a:ln w="12700" cap="sq">
            <a:noFill/>
            <a:miter lim="800000"/>
            <a:headEnd type="none" w="sm" len="sm"/>
            <a:tailEnd type="none" w="sm" len="sm"/>
          </a:ln>
          <a:effectLst/>
        </p:spPr>
        <p:txBody>
          <a:bodyPr wrap="square">
            <a:spAutoFit/>
          </a:bodyPr>
          <a:lstStyle/>
          <a:p>
            <a:pPr>
              <a:lnSpc>
                <a:spcPct val="150000"/>
              </a:lnSpc>
              <a:spcBef>
                <a:spcPct val="50000"/>
              </a:spcBef>
              <a:buAutoNum type="romanUcPeriod"/>
            </a:pPr>
            <a:r>
              <a:rPr kumimoji="1" lang="zh-CN" altLang="en-US" sz="2400" dirty="0">
                <a:latin typeface="楷体" panose="02010609060101010101" pitchFamily="49" charset="-122"/>
                <a:ea typeface="楷体" panose="02010609060101010101" pitchFamily="49" charset="-122"/>
              </a:rPr>
              <a:t>对设备要求高，原料在氮气下输送，用计量泵将物料喷射并瞬时混合，注入模具内反应和固化。</a:t>
            </a:r>
            <a:endParaRPr kumimoji="1" lang="en-US" altLang="zh-CN" sz="2400" dirty="0">
              <a:latin typeface="楷体" panose="02010609060101010101" pitchFamily="49" charset="-122"/>
              <a:ea typeface="楷体" panose="02010609060101010101" pitchFamily="49" charset="-122"/>
            </a:endParaRPr>
          </a:p>
          <a:p>
            <a:pPr>
              <a:lnSpc>
                <a:spcPct val="150000"/>
              </a:lnSpc>
              <a:spcBef>
                <a:spcPct val="50000"/>
              </a:spcBef>
            </a:pPr>
            <a:r>
              <a:rPr kumimoji="1" lang="en-US" altLang="zh-CN" sz="2400" dirty="0">
                <a:latin typeface="楷体" panose="02010609060101010101" pitchFamily="49" charset="-122"/>
                <a:ea typeface="楷体" panose="02010609060101010101" pitchFamily="49" charset="-122"/>
              </a:rPr>
              <a:t>II. </a:t>
            </a:r>
            <a:r>
              <a:rPr kumimoji="1" lang="zh-CN" altLang="en-US" sz="2400" dirty="0">
                <a:latin typeface="楷体" panose="02010609060101010101" pitchFamily="49" charset="-122"/>
                <a:ea typeface="楷体" panose="02010609060101010101" pitchFamily="49" charset="-122"/>
              </a:rPr>
              <a:t>优点是反应快速、生产周期短、模具压力小、可制备形状复杂及大型制品。</a:t>
            </a:r>
          </a:p>
        </p:txBody>
      </p:sp>
      <p:sp>
        <p:nvSpPr>
          <p:cNvPr id="2" name="矩形 1">
            <a:extLst>
              <a:ext uri="{FF2B5EF4-FFF2-40B4-BE49-F238E27FC236}">
                <a16:creationId xmlns:a16="http://schemas.microsoft.com/office/drawing/2014/main" id="{CF529FAF-DF1E-4CBA-83F1-DA79BFB72112}"/>
              </a:ext>
            </a:extLst>
          </p:cNvPr>
          <p:cNvSpPr/>
          <p:nvPr/>
        </p:nvSpPr>
        <p:spPr>
          <a:xfrm>
            <a:off x="179512" y="504056"/>
            <a:ext cx="8712968" cy="1284006"/>
          </a:xfrm>
          <a:prstGeom prst="rect">
            <a:avLst/>
          </a:prstGeom>
        </p:spPr>
        <p:txBody>
          <a:bodyPr wrap="square">
            <a:spAutoFit/>
          </a:bodyPr>
          <a:lstStyle/>
          <a:p>
            <a:pPr marL="457200" indent="-457200">
              <a:lnSpc>
                <a:spcPct val="150000"/>
              </a:lnSpc>
              <a:spcBef>
                <a:spcPts val="600"/>
              </a:spcBef>
              <a:buClr>
                <a:srgbClr val="0000FF"/>
              </a:buClr>
              <a:buFont typeface="Arial" panose="020B0604020202020204" pitchFamily="34" charset="0"/>
              <a:buChar char="♣"/>
            </a:pPr>
            <a:r>
              <a:rPr kumimoji="1" lang="zh-CN" altLang="en-US" sz="2800" dirty="0">
                <a:solidFill>
                  <a:srgbClr val="FF0000"/>
                </a:solidFill>
                <a:latin typeface="楷体" panose="02010609060101010101" pitchFamily="49" charset="-122"/>
                <a:ea typeface="楷体" panose="02010609060101010101" pitchFamily="49" charset="-122"/>
              </a:rPr>
              <a:t>块状法</a:t>
            </a:r>
            <a:r>
              <a:rPr kumimoji="1" lang="zh-CN" altLang="en-US" sz="2800" dirty="0">
                <a:latin typeface="楷体" panose="02010609060101010101" pitchFamily="49" charset="-122"/>
                <a:ea typeface="楷体" panose="02010609060101010101" pitchFamily="49" charset="-122"/>
              </a:rPr>
              <a:t>：连续的机械浇注发泡工艺，其成型泡沫体的横截面呈块状。</a:t>
            </a:r>
            <a:endParaRPr kumimoji="1" lang="en-US" altLang="zh-CN" sz="2800" dirty="0">
              <a:latin typeface="楷体" panose="02010609060101010101" pitchFamily="49" charset="-122"/>
              <a:ea typeface="楷体" panose="02010609060101010101" pitchFamily="49" charset="-122"/>
            </a:endParaRPr>
          </a:p>
        </p:txBody>
      </p:sp>
      <p:sp>
        <p:nvSpPr>
          <p:cNvPr id="3" name="矩形 2">
            <a:extLst>
              <a:ext uri="{FF2B5EF4-FFF2-40B4-BE49-F238E27FC236}">
                <a16:creationId xmlns:a16="http://schemas.microsoft.com/office/drawing/2014/main" id="{6B8AA2BE-7FE5-4D30-992F-22331D551EE8}"/>
              </a:ext>
            </a:extLst>
          </p:cNvPr>
          <p:cNvSpPr/>
          <p:nvPr/>
        </p:nvSpPr>
        <p:spPr>
          <a:xfrm>
            <a:off x="1555765" y="5853734"/>
            <a:ext cx="2031325" cy="369332"/>
          </a:xfrm>
          <a:prstGeom prst="rect">
            <a:avLst/>
          </a:prstGeom>
        </p:spPr>
        <p:txBody>
          <a:bodyPr wrap="none">
            <a:spAutoFit/>
          </a:bodyPr>
          <a:lstStyle/>
          <a:p>
            <a:r>
              <a:rPr lang="zh-CN" altLang="en-US" b="1" dirty="0"/>
              <a:t>反应注射模塑技术</a:t>
            </a:r>
          </a:p>
        </p:txBody>
      </p:sp>
    </p:spTree>
    <p:extLst>
      <p:ext uri="{BB962C8B-B14F-4D97-AF65-F5344CB8AC3E}">
        <p14:creationId xmlns:p14="http://schemas.microsoft.com/office/powerpoint/2010/main" val="20912529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5894"/>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8.6</a:t>
            </a:r>
            <a:r>
              <a:rPr lang="zh-CN" altLang="en-US" sz="2800" dirty="0">
                <a:latin typeface="楷体" panose="02010609060101010101" pitchFamily="49" charset="-122"/>
                <a:ea typeface="楷体" panose="02010609060101010101" pitchFamily="49" charset="-122"/>
                <a:cs typeface="Arial" panose="020B0604020202020204" pitchFamily="34" charset="0"/>
              </a:rPr>
              <a:t>聚氨酯涂料</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3766" y="694366"/>
            <a:ext cx="4216226" cy="3078288"/>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84" y="3890804"/>
            <a:ext cx="2604982" cy="2852234"/>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7497" y="3862718"/>
            <a:ext cx="2266747" cy="2822742"/>
          </a:xfrm>
          <a:prstGeom prst="rect">
            <a:avLst/>
          </a:prstGeom>
        </p:spPr>
      </p:pic>
      <p:pic>
        <p:nvPicPr>
          <p:cNvPr id="5" name="图片 4"/>
          <p:cNvPicPr>
            <a:picLocks noChangeAspect="1"/>
          </p:cNvPicPr>
          <p:nvPr/>
        </p:nvPicPr>
        <p:blipFill rotWithShape="1">
          <a:blip r:embed="rId5">
            <a:extLst>
              <a:ext uri="{28A0092B-C50C-407E-A947-70E740481C1C}">
                <a14:useLocalDpi xmlns:a14="http://schemas.microsoft.com/office/drawing/2010/main" val="0"/>
              </a:ext>
            </a:extLst>
          </a:blip>
          <a:srcRect l="12865" t="6951" r="12780" b="3801"/>
          <a:stretch/>
        </p:blipFill>
        <p:spPr>
          <a:xfrm>
            <a:off x="4499992" y="692696"/>
            <a:ext cx="4409490" cy="5856352"/>
          </a:xfrm>
          <a:prstGeom prst="rect">
            <a:avLst/>
          </a:prstGeom>
        </p:spPr>
      </p:pic>
    </p:spTree>
    <p:extLst>
      <p:ext uri="{BB962C8B-B14F-4D97-AF65-F5344CB8AC3E}">
        <p14:creationId xmlns:p14="http://schemas.microsoft.com/office/powerpoint/2010/main" val="33041273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8.6</a:t>
            </a:r>
            <a:r>
              <a:rPr lang="zh-CN" altLang="en-US" sz="2800" dirty="0">
                <a:latin typeface="楷体" panose="02010609060101010101" pitchFamily="49" charset="-122"/>
                <a:ea typeface="楷体" panose="02010609060101010101" pitchFamily="49" charset="-122"/>
                <a:cs typeface="Arial" panose="020B0604020202020204" pitchFamily="34" charset="0"/>
              </a:rPr>
              <a:t>聚氨酯涂料</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kumimoji="1" lang="zh-CN" altLang="en-US" sz="2400" b="1" dirty="0">
                <a:solidFill>
                  <a:srgbClr val="FF0000"/>
                </a:solidFill>
                <a:latin typeface="楷体" panose="02010609060101010101" pitchFamily="49" charset="-122"/>
                <a:ea typeface="楷体" panose="02010609060101010101" pitchFamily="49" charset="-122"/>
              </a:rPr>
              <a:t>应用</a:t>
            </a:r>
            <a:r>
              <a:rPr kumimoji="1" lang="zh-CN" altLang="en-US" sz="2400" dirty="0">
                <a:latin typeface="楷体" panose="02010609060101010101" pitchFamily="49" charset="-122"/>
                <a:ea typeface="楷体" panose="02010609060101010101" pitchFamily="49" charset="-122"/>
              </a:rPr>
              <a:t>：</a:t>
            </a:r>
            <a:r>
              <a:rPr kumimoji="1" lang="zh-CN" altLang="en-US" sz="2400" dirty="0">
                <a:solidFill>
                  <a:srgbClr val="FF0000"/>
                </a:solidFill>
                <a:latin typeface="楷体" panose="02010609060101010101" pitchFamily="49" charset="-122"/>
                <a:ea typeface="楷体" panose="02010609060101010101" pitchFamily="49" charset="-122"/>
              </a:rPr>
              <a:t>聚氨酯漆</a:t>
            </a:r>
            <a:r>
              <a:rPr kumimoji="1" lang="zh-CN" altLang="en-US" sz="2400" dirty="0">
                <a:latin typeface="楷体" panose="02010609060101010101" pitchFamily="49" charset="-122"/>
                <a:ea typeface="楷体" panose="02010609060101010101" pitchFamily="49" charset="-122"/>
              </a:rPr>
              <a:t>常用于木材，车辆、飞机及建筑物等表面涂装。</a:t>
            </a:r>
            <a:r>
              <a:rPr kumimoji="1" lang="zh-CN" altLang="en-US" sz="2400" dirty="0">
                <a:solidFill>
                  <a:srgbClr val="FF0000"/>
                </a:solidFill>
                <a:latin typeface="楷体" panose="02010609060101010101" pitchFamily="49" charset="-122"/>
                <a:ea typeface="楷体" panose="02010609060101010101" pitchFamily="49" charset="-122"/>
              </a:rPr>
              <a:t>聚氨酯弹性涂料</a:t>
            </a:r>
            <a:r>
              <a:rPr kumimoji="1" lang="zh-CN" altLang="en-US" sz="2400" dirty="0">
                <a:latin typeface="楷体" panose="02010609060101010101" pitchFamily="49" charset="-122"/>
                <a:ea typeface="楷体" panose="02010609060101010101" pitchFamily="49" charset="-122"/>
              </a:rPr>
              <a:t>适用于纺织品、皮革、泡沫塑料及橡胶的表面</a:t>
            </a:r>
            <a:endParaRPr kumimoji="1" lang="en-US" altLang="zh-CN" sz="2400" dirty="0">
              <a:latin typeface="楷体" panose="02010609060101010101" pitchFamily="49" charset="-122"/>
              <a:ea typeface="楷体" panose="02010609060101010101" pitchFamily="49" charset="-122"/>
            </a:endParaRPr>
          </a:p>
          <a:p>
            <a:pPr marL="457200" indent="-457200">
              <a:lnSpc>
                <a:spcPct val="150000"/>
              </a:lnSpc>
              <a:spcBef>
                <a:spcPts val="600"/>
              </a:spcBef>
              <a:buClr>
                <a:srgbClr val="002060"/>
              </a:buClr>
              <a:buFont typeface="Wingdings" panose="05000000000000000000" pitchFamily="2" charset="2"/>
              <a:buChar char="u"/>
            </a:pPr>
            <a:r>
              <a:rPr kumimoji="1" lang="zh-CN" altLang="en-US" sz="2400" b="1" dirty="0">
                <a:solidFill>
                  <a:srgbClr val="FF3300"/>
                </a:solidFill>
                <a:latin typeface="楷体" panose="02010609060101010101" pitchFamily="49" charset="-122"/>
                <a:ea typeface="楷体" panose="02010609060101010101" pitchFamily="49" charset="-122"/>
              </a:rPr>
              <a:t>特点</a:t>
            </a:r>
            <a:r>
              <a:rPr kumimoji="1" lang="zh-CN" altLang="en-US" sz="2400" dirty="0">
                <a:latin typeface="楷体" panose="02010609060101010101" pitchFamily="49" charset="-122"/>
                <a:ea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endParaRPr>
          </a:p>
          <a:p>
            <a:pPr>
              <a:lnSpc>
                <a:spcPct val="150000"/>
              </a:lnSpc>
              <a:spcBef>
                <a:spcPts val="600"/>
              </a:spcBef>
              <a:buClr>
                <a:srgbClr val="002060"/>
              </a:buClr>
            </a:pPr>
            <a:r>
              <a:rPr kumimoji="1" lang="zh-CN" altLang="en-US" sz="2400" dirty="0">
                <a:latin typeface="楷体" panose="02010609060101010101" pitchFamily="49" charset="-122"/>
                <a:ea typeface="楷体" panose="02010609060101010101" pitchFamily="49" charset="-122"/>
              </a:rPr>
              <a:t>易调节化学组成、结构和配方改变涂膜的性能；</a:t>
            </a:r>
            <a:endParaRPr kumimoji="1" lang="en-US" altLang="zh-CN" sz="2400" dirty="0">
              <a:latin typeface="楷体" panose="02010609060101010101" pitchFamily="49" charset="-122"/>
              <a:ea typeface="楷体" panose="02010609060101010101" pitchFamily="49" charset="-122"/>
            </a:endParaRPr>
          </a:p>
          <a:p>
            <a:pPr>
              <a:lnSpc>
                <a:spcPct val="150000"/>
              </a:lnSpc>
              <a:spcBef>
                <a:spcPts val="600"/>
              </a:spcBef>
              <a:buClr>
                <a:srgbClr val="002060"/>
              </a:buClr>
            </a:pPr>
            <a:r>
              <a:rPr kumimoji="1" lang="zh-CN" altLang="en-US" sz="2400" dirty="0">
                <a:latin typeface="楷体" panose="02010609060101010101" pitchFamily="49" charset="-122"/>
                <a:ea typeface="楷体" panose="02010609060101010101" pitchFamily="49" charset="-122"/>
              </a:rPr>
              <a:t>耐腐蚀性、耐油、耐化学品、耐磨性、耐低温性好；</a:t>
            </a:r>
            <a:endParaRPr kumimoji="1" lang="en-US" altLang="zh-CN" sz="2400" dirty="0">
              <a:latin typeface="楷体" panose="02010609060101010101" pitchFamily="49" charset="-122"/>
              <a:ea typeface="楷体" panose="02010609060101010101" pitchFamily="49" charset="-122"/>
            </a:endParaRPr>
          </a:p>
          <a:p>
            <a:pPr>
              <a:lnSpc>
                <a:spcPct val="150000"/>
              </a:lnSpc>
              <a:spcBef>
                <a:spcPts val="600"/>
              </a:spcBef>
              <a:buClr>
                <a:srgbClr val="002060"/>
              </a:buClr>
            </a:pPr>
            <a:r>
              <a:rPr kumimoji="1" lang="zh-CN" altLang="en-US" sz="2400" dirty="0">
                <a:latin typeface="楷体" panose="02010609060101010101" pitchFamily="49" charset="-122"/>
                <a:ea typeface="楷体" panose="02010609060101010101" pitchFamily="49" charset="-122"/>
              </a:rPr>
              <a:t>固化施工的温度范围较广，与其他树脂的互溶性好；</a:t>
            </a:r>
            <a:endParaRPr kumimoji="1" lang="en-US" altLang="zh-CN" sz="2400" dirty="0">
              <a:latin typeface="楷体" panose="02010609060101010101" pitchFamily="49" charset="-122"/>
              <a:ea typeface="楷体" panose="02010609060101010101" pitchFamily="49" charset="-122"/>
            </a:endParaRPr>
          </a:p>
          <a:p>
            <a:pPr>
              <a:lnSpc>
                <a:spcPct val="150000"/>
              </a:lnSpc>
              <a:spcBef>
                <a:spcPts val="600"/>
              </a:spcBef>
              <a:buClr>
                <a:srgbClr val="002060"/>
              </a:buClr>
            </a:pPr>
            <a:r>
              <a:rPr kumimoji="1" lang="zh-CN" altLang="en-US" sz="2400" dirty="0">
                <a:latin typeface="楷体" panose="02010609060101010101" pitchFamily="49" charset="-122"/>
                <a:ea typeface="楷体" panose="02010609060101010101" pitchFamily="49" charset="-122"/>
              </a:rPr>
              <a:t>但生产成本较高</a:t>
            </a:r>
            <a:endParaRPr kumimoji="1" lang="en-US" altLang="zh-CN" sz="2400" dirty="0">
              <a:latin typeface="楷体" panose="02010609060101010101" pitchFamily="49" charset="-122"/>
              <a:ea typeface="楷体" panose="02010609060101010101" pitchFamily="49" charset="-122"/>
            </a:endParaRPr>
          </a:p>
          <a:p>
            <a:pPr>
              <a:spcBef>
                <a:spcPts val="600"/>
              </a:spcBef>
              <a:buClr>
                <a:srgbClr val="002060"/>
              </a:buClr>
            </a:pPr>
            <a:endParaRPr lang="zh-CN" altLang="en-US" sz="240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539704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4"/>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8.6</a:t>
            </a:r>
            <a:r>
              <a:rPr lang="zh-CN" altLang="en-US" sz="2800" dirty="0">
                <a:latin typeface="楷体" panose="02010609060101010101" pitchFamily="49" charset="-122"/>
                <a:ea typeface="楷体" panose="02010609060101010101" pitchFamily="49" charset="-122"/>
                <a:cs typeface="Arial" panose="020B0604020202020204" pitchFamily="34" charset="0"/>
              </a:rPr>
              <a:t>聚氨酯涂料</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kumimoji="1" lang="zh-CN" altLang="en-US" sz="3200" b="1" dirty="0">
                <a:solidFill>
                  <a:srgbClr val="FF3300"/>
                </a:solidFill>
                <a:latin typeface="楷体" panose="02010609060101010101" pitchFamily="49" charset="-122"/>
                <a:ea typeface="楷体" panose="02010609060101010101" pitchFamily="49" charset="-122"/>
              </a:rPr>
              <a:t>生产中应注意主要问题：</a:t>
            </a:r>
          </a:p>
          <a:p>
            <a:pPr marL="457200" indent="-457200">
              <a:lnSpc>
                <a:spcPct val="150000"/>
              </a:lnSpc>
            </a:pPr>
            <a:r>
              <a:rPr kumimoji="1" lang="en-US" altLang="zh-CN" sz="3200" dirty="0">
                <a:latin typeface="楷体" panose="02010609060101010101" pitchFamily="49" charset="-122"/>
                <a:ea typeface="楷体" panose="02010609060101010101" pitchFamily="49" charset="-122"/>
              </a:rPr>
              <a:t>a. </a:t>
            </a:r>
            <a:r>
              <a:rPr kumimoji="1" lang="zh-CN" altLang="en-US" sz="3200" dirty="0">
                <a:latin typeface="楷体" panose="02010609060101010101" pitchFamily="49" charset="-122"/>
                <a:ea typeface="楷体" panose="02010609060101010101" pitchFamily="49" charset="-122"/>
              </a:rPr>
              <a:t>原料或半制品不能含水。</a:t>
            </a:r>
          </a:p>
          <a:p>
            <a:pPr marL="457200" indent="-457200">
              <a:lnSpc>
                <a:spcPct val="150000"/>
              </a:lnSpc>
            </a:pPr>
            <a:r>
              <a:rPr kumimoji="1" lang="en-US" altLang="zh-CN" sz="3200" dirty="0">
                <a:latin typeface="楷体" panose="02010609060101010101" pitchFamily="49" charset="-122"/>
                <a:ea typeface="楷体" panose="02010609060101010101" pitchFamily="49" charset="-122"/>
              </a:rPr>
              <a:t>b. </a:t>
            </a:r>
            <a:r>
              <a:rPr kumimoji="1" lang="zh-CN" altLang="en-US" sz="3200" dirty="0">
                <a:latin typeface="楷体" panose="02010609060101010101" pitchFamily="49" charset="-122"/>
                <a:ea typeface="楷体" panose="02010609060101010101" pitchFamily="49" charset="-122"/>
              </a:rPr>
              <a:t>反应是剧烈放热反应，注意控制温度，否则会发生凝胶。</a:t>
            </a:r>
          </a:p>
          <a:p>
            <a:pPr marL="457200" indent="-457200">
              <a:lnSpc>
                <a:spcPct val="150000"/>
              </a:lnSpc>
            </a:pPr>
            <a:r>
              <a:rPr kumimoji="1" lang="en-US" altLang="zh-CN" sz="3200" dirty="0">
                <a:latin typeface="楷体" panose="02010609060101010101" pitchFamily="49" charset="-122"/>
                <a:ea typeface="楷体" panose="02010609060101010101" pitchFamily="49" charset="-122"/>
              </a:rPr>
              <a:t>c. </a:t>
            </a:r>
            <a:r>
              <a:rPr kumimoji="1" lang="zh-CN" altLang="en-US" sz="3200" dirty="0">
                <a:latin typeface="楷体" panose="02010609060101010101" pitchFamily="49" charset="-122"/>
                <a:ea typeface="楷体" panose="02010609060101010101" pitchFamily="49" charset="-122"/>
              </a:rPr>
              <a:t>生产中使用溶剂，</a:t>
            </a:r>
            <a:endParaRPr kumimoji="1" lang="en-US" altLang="zh-CN" sz="3200" dirty="0">
              <a:latin typeface="楷体" panose="02010609060101010101" pitchFamily="49" charset="-122"/>
              <a:ea typeface="楷体" panose="02010609060101010101" pitchFamily="49" charset="-122"/>
            </a:endParaRPr>
          </a:p>
          <a:p>
            <a:pPr marL="457200" indent="-457200">
              <a:lnSpc>
                <a:spcPct val="150000"/>
              </a:lnSpc>
            </a:pPr>
            <a:r>
              <a:rPr kumimoji="1" lang="zh-CN" altLang="en-US" sz="3200" dirty="0">
                <a:latin typeface="楷体" panose="02010609060101010101" pitchFamily="49" charset="-122"/>
                <a:ea typeface="楷体" panose="02010609060101010101" pitchFamily="49" charset="-122"/>
              </a:rPr>
              <a:t>应考虑溶剂对</a:t>
            </a:r>
            <a:r>
              <a:rPr kumimoji="1" lang="en-US" altLang="zh-CN" sz="3200" dirty="0">
                <a:latin typeface="楷体" panose="02010609060101010101" pitchFamily="49" charset="-122"/>
                <a:ea typeface="楷体" panose="02010609060101010101" pitchFamily="49" charset="-122"/>
              </a:rPr>
              <a:t>-NCO</a:t>
            </a:r>
            <a:r>
              <a:rPr kumimoji="1" lang="zh-CN" altLang="en-US" sz="3200" dirty="0">
                <a:latin typeface="楷体" panose="02010609060101010101" pitchFamily="49" charset="-122"/>
                <a:ea typeface="楷体" panose="02010609060101010101" pitchFamily="49" charset="-122"/>
              </a:rPr>
              <a:t>反</a:t>
            </a:r>
            <a:endParaRPr kumimoji="1" lang="en-US" altLang="zh-CN" sz="3200" dirty="0">
              <a:latin typeface="楷体" panose="02010609060101010101" pitchFamily="49" charset="-122"/>
              <a:ea typeface="楷体" panose="02010609060101010101" pitchFamily="49" charset="-122"/>
            </a:endParaRPr>
          </a:p>
          <a:p>
            <a:pPr marL="457200" indent="-457200">
              <a:lnSpc>
                <a:spcPct val="150000"/>
              </a:lnSpc>
            </a:pPr>
            <a:r>
              <a:rPr kumimoji="1" lang="zh-CN" altLang="en-US" sz="3200" dirty="0">
                <a:latin typeface="楷体" panose="02010609060101010101" pitchFamily="49" charset="-122"/>
                <a:ea typeface="楷体" panose="02010609060101010101" pitchFamily="49" charset="-122"/>
              </a:rPr>
              <a:t>应的影响。</a:t>
            </a:r>
          </a:p>
          <a:p>
            <a:pPr>
              <a:spcBef>
                <a:spcPts val="600"/>
              </a:spcBef>
              <a:buClr>
                <a:srgbClr val="002060"/>
              </a:buClr>
            </a:pPr>
            <a:endParaRPr lang="zh-CN" altLang="en-US" sz="3200" dirty="0">
              <a:solidFill>
                <a:schemeClr val="tx1"/>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096" y="3429000"/>
            <a:ext cx="2664296" cy="2873260"/>
          </a:xfrm>
          <a:prstGeom prst="rect">
            <a:avLst/>
          </a:prstGeom>
        </p:spPr>
      </p:pic>
    </p:spTree>
    <p:extLst>
      <p:ext uri="{BB962C8B-B14F-4D97-AF65-F5344CB8AC3E}">
        <p14:creationId xmlns:p14="http://schemas.microsoft.com/office/powerpoint/2010/main" val="36442631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7451" t="11151" r="16400" b="11151"/>
          <a:stretch/>
        </p:blipFill>
        <p:spPr>
          <a:xfrm>
            <a:off x="2133566" y="3935252"/>
            <a:ext cx="2366425" cy="2779610"/>
          </a:xfrm>
          <a:prstGeom prst="rect">
            <a:avLst/>
          </a:prstGeom>
        </p:spPr>
      </p:pic>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4938"/>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1.</a:t>
            </a:r>
            <a:r>
              <a:rPr lang="zh-CN" altLang="en-US" sz="2800" dirty="0">
                <a:latin typeface="楷体" panose="02010609060101010101" pitchFamily="49" charset="-122"/>
                <a:ea typeface="楷体" panose="02010609060101010101" pitchFamily="49" charset="-122"/>
                <a:cs typeface="Arial" panose="020B0604020202020204" pitchFamily="34" charset="0"/>
              </a:rPr>
              <a:t>聚氨酯涂料分类</a:t>
            </a:r>
          </a:p>
        </p:txBody>
      </p:sp>
      <p:grpSp>
        <p:nvGrpSpPr>
          <p:cNvPr id="2" name="组合 1"/>
          <p:cNvGrpSpPr/>
          <p:nvPr/>
        </p:nvGrpSpPr>
        <p:grpSpPr>
          <a:xfrm>
            <a:off x="61374" y="692696"/>
            <a:ext cx="8877235" cy="4678782"/>
            <a:chOff x="122512" y="1772816"/>
            <a:chExt cx="8877235" cy="4678782"/>
          </a:xfrm>
        </p:grpSpPr>
        <p:sp>
          <p:nvSpPr>
            <p:cNvPr id="26" name="椭圆 3"/>
            <p:cNvSpPr/>
            <p:nvPr/>
          </p:nvSpPr>
          <p:spPr>
            <a:xfrm flipV="1">
              <a:off x="122512" y="2780929"/>
              <a:ext cx="5383649" cy="2078147"/>
            </a:xfrm>
            <a:custGeom>
              <a:avLst/>
              <a:gdLst/>
              <a:ahLst/>
              <a:cxnLst/>
              <a:rect l="l" t="t" r="r" b="b"/>
              <a:pathLst>
                <a:path w="7776614" h="3001858">
                  <a:moveTo>
                    <a:pt x="6408462" y="3001858"/>
                  </a:moveTo>
                  <a:cubicBezTo>
                    <a:pt x="7164072" y="3001858"/>
                    <a:pt x="7776614" y="2389316"/>
                    <a:pt x="7776614" y="1633706"/>
                  </a:cubicBezTo>
                  <a:cubicBezTo>
                    <a:pt x="7776614" y="1587861"/>
                    <a:pt x="7774359" y="1542543"/>
                    <a:pt x="7769755" y="1497876"/>
                  </a:cubicBezTo>
                  <a:lnTo>
                    <a:pt x="7565364" y="1497876"/>
                  </a:lnTo>
                  <a:cubicBezTo>
                    <a:pt x="7571263" y="1542378"/>
                    <a:pt x="7573925" y="1587731"/>
                    <a:pt x="7573925" y="1633706"/>
                  </a:cubicBezTo>
                  <a:cubicBezTo>
                    <a:pt x="7573925" y="2277373"/>
                    <a:pt x="7052129" y="2799169"/>
                    <a:pt x="6408462" y="2799169"/>
                  </a:cubicBezTo>
                  <a:cubicBezTo>
                    <a:pt x="5764795" y="2799169"/>
                    <a:pt x="5242999" y="2277373"/>
                    <a:pt x="5242999" y="1633706"/>
                  </a:cubicBezTo>
                  <a:cubicBezTo>
                    <a:pt x="5242999" y="1587731"/>
                    <a:pt x="5245661" y="1542378"/>
                    <a:pt x="5251560" y="1497876"/>
                  </a:cubicBezTo>
                  <a:lnTo>
                    <a:pt x="5250033" y="1497876"/>
                  </a:lnTo>
                  <a:cubicBezTo>
                    <a:pt x="5254529" y="1455207"/>
                    <a:pt x="5256584" y="1411920"/>
                    <a:pt x="5256584" y="1368152"/>
                  </a:cubicBezTo>
                  <a:cubicBezTo>
                    <a:pt x="5256584" y="612542"/>
                    <a:pt x="4644042" y="0"/>
                    <a:pt x="3888432" y="0"/>
                  </a:cubicBezTo>
                  <a:cubicBezTo>
                    <a:pt x="3132822" y="0"/>
                    <a:pt x="2520280" y="612542"/>
                    <a:pt x="2520280" y="1368152"/>
                  </a:cubicBezTo>
                  <a:lnTo>
                    <a:pt x="2526522" y="1491770"/>
                  </a:lnTo>
                  <a:lnTo>
                    <a:pt x="2525054" y="1491770"/>
                  </a:lnTo>
                  <a:cubicBezTo>
                    <a:pt x="2530953" y="1536272"/>
                    <a:pt x="2533615" y="1581625"/>
                    <a:pt x="2533615" y="1627600"/>
                  </a:cubicBezTo>
                  <a:cubicBezTo>
                    <a:pt x="2533615" y="2271267"/>
                    <a:pt x="2011819" y="2793063"/>
                    <a:pt x="1368152" y="2793063"/>
                  </a:cubicBezTo>
                  <a:cubicBezTo>
                    <a:pt x="724485" y="2793063"/>
                    <a:pt x="202689" y="2271267"/>
                    <a:pt x="202689" y="1627600"/>
                  </a:cubicBezTo>
                  <a:cubicBezTo>
                    <a:pt x="202689" y="1581625"/>
                    <a:pt x="205351" y="1536272"/>
                    <a:pt x="211250" y="1491770"/>
                  </a:cubicBezTo>
                  <a:lnTo>
                    <a:pt x="6859" y="1491770"/>
                  </a:lnTo>
                  <a:lnTo>
                    <a:pt x="0" y="1627600"/>
                  </a:lnTo>
                  <a:cubicBezTo>
                    <a:pt x="0" y="2383210"/>
                    <a:pt x="612542" y="2995752"/>
                    <a:pt x="1368152" y="2995752"/>
                  </a:cubicBezTo>
                  <a:cubicBezTo>
                    <a:pt x="2123762" y="2995752"/>
                    <a:pt x="2736304" y="2383210"/>
                    <a:pt x="2736304" y="1627600"/>
                  </a:cubicBezTo>
                  <a:cubicBezTo>
                    <a:pt x="2736304" y="1585909"/>
                    <a:pt x="2734439" y="1544654"/>
                    <a:pt x="2730062" y="1503982"/>
                  </a:cubicBezTo>
                  <a:lnTo>
                    <a:pt x="2731530" y="1503982"/>
                  </a:lnTo>
                  <a:cubicBezTo>
                    <a:pt x="2725631" y="1459480"/>
                    <a:pt x="2722969" y="1414127"/>
                    <a:pt x="2722969" y="1368152"/>
                  </a:cubicBezTo>
                  <a:cubicBezTo>
                    <a:pt x="2722969" y="724485"/>
                    <a:pt x="3244765" y="202689"/>
                    <a:pt x="3888432" y="202689"/>
                  </a:cubicBezTo>
                  <a:cubicBezTo>
                    <a:pt x="4532099" y="202689"/>
                    <a:pt x="5053895" y="724485"/>
                    <a:pt x="5053895" y="1368152"/>
                  </a:cubicBezTo>
                  <a:cubicBezTo>
                    <a:pt x="5053895" y="1414127"/>
                    <a:pt x="5051233" y="1459480"/>
                    <a:pt x="5045334" y="1503982"/>
                  </a:cubicBezTo>
                  <a:lnTo>
                    <a:pt x="5046861" y="1503982"/>
                  </a:lnTo>
                  <a:lnTo>
                    <a:pt x="5040310" y="1633706"/>
                  </a:lnTo>
                  <a:cubicBezTo>
                    <a:pt x="5040310" y="2389316"/>
                    <a:pt x="5652852" y="3001858"/>
                    <a:pt x="6408462" y="3001858"/>
                  </a:cubicBezTo>
                  <a:close/>
                </a:path>
              </a:pathLst>
            </a:custGeom>
            <a:gradFill flip="none" rotWithShape="1">
              <a:gsLst>
                <a:gs pos="0">
                  <a:srgbClr val="C00000"/>
                </a:gs>
                <a:gs pos="9000">
                  <a:srgbClr val="A32B6A"/>
                </a:gs>
                <a:gs pos="55000">
                  <a:srgbClr val="F98007"/>
                </a:gs>
              </a:gsLst>
              <a:lin ang="16200000" scaled="1"/>
              <a:tileRect/>
            </a:gradFill>
            <a:ln w="25400" cap="flat" cmpd="sng" algn="ctr">
              <a:noFill/>
              <a:prstDash val="solid"/>
            </a:ln>
            <a:effectLst/>
          </p:spPr>
          <p:txBody>
            <a:bodyPr rtlCol="0" anchor="ctr"/>
            <a:lstStyle/>
            <a:p>
              <a:pPr algn="ctr">
                <a:defRPr/>
              </a:pPr>
              <a:r>
                <a:rPr lang="en-US" kern="0" dirty="0">
                  <a:solidFill>
                    <a:sysClr val="window" lastClr="FFFFFF"/>
                  </a:solidFill>
                  <a:latin typeface="楷体" panose="02010609060101010101" pitchFamily="49" charset="-122"/>
                  <a:ea typeface="楷体" panose="02010609060101010101" pitchFamily="49" charset="-122"/>
                </a:rPr>
                <a:t> </a:t>
              </a:r>
            </a:p>
          </p:txBody>
        </p:sp>
        <p:sp>
          <p:nvSpPr>
            <p:cNvPr id="27" name="椭圆 3"/>
            <p:cNvSpPr/>
            <p:nvPr/>
          </p:nvSpPr>
          <p:spPr>
            <a:xfrm>
              <a:off x="5356726" y="2756433"/>
              <a:ext cx="3643021" cy="2051632"/>
            </a:xfrm>
            <a:custGeom>
              <a:avLst/>
              <a:gdLst/>
              <a:ahLst/>
              <a:cxnLst/>
              <a:rect l="l" t="t" r="r" b="b"/>
              <a:pathLst>
                <a:path w="3138097" h="1767275">
                  <a:moveTo>
                    <a:pt x="2322219" y="0"/>
                  </a:moveTo>
                  <a:cubicBezTo>
                    <a:pt x="2772816" y="0"/>
                    <a:pt x="3138097" y="365281"/>
                    <a:pt x="3138097" y="815878"/>
                  </a:cubicBezTo>
                  <a:lnTo>
                    <a:pt x="3134764" y="881891"/>
                  </a:lnTo>
                  <a:lnTo>
                    <a:pt x="3010674" y="881891"/>
                  </a:lnTo>
                  <a:lnTo>
                    <a:pt x="3011255" y="870397"/>
                  </a:lnTo>
                  <a:lnTo>
                    <a:pt x="3013790" y="870397"/>
                  </a:lnTo>
                  <a:cubicBezTo>
                    <a:pt x="3016512" y="852486"/>
                    <a:pt x="3017226" y="834266"/>
                    <a:pt x="3017226" y="815878"/>
                  </a:cubicBezTo>
                  <a:cubicBezTo>
                    <a:pt x="3017226" y="432036"/>
                    <a:pt x="2706061" y="120871"/>
                    <a:pt x="2322219" y="120871"/>
                  </a:cubicBezTo>
                  <a:cubicBezTo>
                    <a:pt x="1938377" y="120871"/>
                    <a:pt x="1627212" y="432036"/>
                    <a:pt x="1627212" y="815878"/>
                  </a:cubicBezTo>
                  <a:cubicBezTo>
                    <a:pt x="1627212" y="843295"/>
                    <a:pt x="1628799" y="870340"/>
                    <a:pt x="1632317" y="896878"/>
                  </a:cubicBezTo>
                  <a:lnTo>
                    <a:pt x="1629003" y="896878"/>
                  </a:lnTo>
                  <a:cubicBezTo>
                    <a:pt x="1631151" y="914853"/>
                    <a:pt x="1631756" y="933055"/>
                    <a:pt x="1631756" y="951397"/>
                  </a:cubicBezTo>
                  <a:cubicBezTo>
                    <a:pt x="1631756" y="1401995"/>
                    <a:pt x="1266475" y="1767275"/>
                    <a:pt x="815878" y="1767275"/>
                  </a:cubicBezTo>
                  <a:cubicBezTo>
                    <a:pt x="365281" y="1767275"/>
                    <a:pt x="0" y="1401995"/>
                    <a:pt x="0" y="951397"/>
                  </a:cubicBezTo>
                  <a:lnTo>
                    <a:pt x="4091" y="870397"/>
                  </a:lnTo>
                  <a:lnTo>
                    <a:pt x="125976" y="870397"/>
                  </a:lnTo>
                  <a:cubicBezTo>
                    <a:pt x="122458" y="896935"/>
                    <a:pt x="120871" y="923981"/>
                    <a:pt x="120871" y="951397"/>
                  </a:cubicBezTo>
                  <a:cubicBezTo>
                    <a:pt x="120871" y="1335239"/>
                    <a:pt x="432037" y="1646405"/>
                    <a:pt x="815878" y="1646405"/>
                  </a:cubicBezTo>
                  <a:cubicBezTo>
                    <a:pt x="1199720" y="1646405"/>
                    <a:pt x="1510885" y="1335239"/>
                    <a:pt x="1510885" y="951397"/>
                  </a:cubicBezTo>
                  <a:cubicBezTo>
                    <a:pt x="1510885" y="923981"/>
                    <a:pt x="1509298" y="896935"/>
                    <a:pt x="1505780" y="870397"/>
                  </a:cubicBezTo>
                  <a:lnTo>
                    <a:pt x="1509094" y="870397"/>
                  </a:lnTo>
                  <a:lnTo>
                    <a:pt x="1506341" y="815878"/>
                  </a:lnTo>
                  <a:cubicBezTo>
                    <a:pt x="1506341" y="365281"/>
                    <a:pt x="1871622" y="0"/>
                    <a:pt x="2322219" y="0"/>
                  </a:cubicBezTo>
                  <a:close/>
                </a:path>
              </a:pathLst>
            </a:custGeom>
            <a:gradFill flip="none" rotWithShape="1">
              <a:gsLst>
                <a:gs pos="0">
                  <a:srgbClr val="C00000"/>
                </a:gs>
                <a:gs pos="9000">
                  <a:srgbClr val="A32B6A"/>
                </a:gs>
                <a:gs pos="55000">
                  <a:srgbClr val="F98007"/>
                </a:gs>
              </a:gsLst>
              <a:lin ang="16200000" scaled="1"/>
              <a:tileRect/>
            </a:gradFill>
            <a:ln w="25400" cap="flat" cmpd="sng" algn="ctr">
              <a:noFill/>
              <a:prstDash val="solid"/>
            </a:ln>
            <a:effectLst/>
          </p:spPr>
          <p:txBody>
            <a:bodyPr rtlCol="0" anchor="ctr"/>
            <a:lstStyle/>
            <a:p>
              <a:pPr algn="ctr">
                <a:defRPr/>
              </a:pPr>
              <a:endParaRPr lang="en-US" kern="0">
                <a:solidFill>
                  <a:sysClr val="window" lastClr="FFFFFF"/>
                </a:solidFill>
                <a:latin typeface="楷体" panose="02010609060101010101" pitchFamily="49" charset="-122"/>
                <a:ea typeface="楷体" panose="02010609060101010101" pitchFamily="49" charset="-122"/>
              </a:endParaRPr>
            </a:p>
          </p:txBody>
        </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059661" y="3220249"/>
              <a:ext cx="1540336" cy="1480323"/>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938225">
              <a:off x="284419" y="2952518"/>
              <a:ext cx="1540336" cy="1480323"/>
            </a:xfrm>
            <a:prstGeom prst="rect">
              <a:avLst/>
            </a:prstGeom>
          </p:spPr>
        </p:pic>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551290" y="3206720"/>
              <a:ext cx="1540336" cy="1480323"/>
            </a:xfrm>
            <a:prstGeom prst="rect">
              <a:avLst/>
            </a:prstGeom>
          </p:spPr>
        </p:pic>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938225">
              <a:off x="3776048" y="2938989"/>
              <a:ext cx="1540336" cy="1480323"/>
            </a:xfrm>
            <a:prstGeom prst="rect">
              <a:avLst/>
            </a:prstGeom>
          </p:spPr>
        </p:pic>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938225">
              <a:off x="7270242" y="2927004"/>
              <a:ext cx="1540336" cy="1480323"/>
            </a:xfrm>
            <a:prstGeom prst="rect">
              <a:avLst/>
            </a:prstGeom>
          </p:spPr>
        </p:pic>
        <p:sp>
          <p:nvSpPr>
            <p:cNvPr id="33" name="TextBox 26"/>
            <p:cNvSpPr txBox="1"/>
            <p:nvPr/>
          </p:nvSpPr>
          <p:spPr>
            <a:xfrm flipH="1">
              <a:off x="642714" y="3144051"/>
              <a:ext cx="904950" cy="107721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defRPr/>
              </a:pPr>
              <a:r>
                <a:rPr lang="en-US" altLang="zh-CN" sz="8000" dirty="0">
                  <a:gradFill>
                    <a:gsLst>
                      <a:gs pos="0">
                        <a:srgbClr val="C00000"/>
                      </a:gs>
                      <a:gs pos="9000">
                        <a:srgbClr val="A32B6A"/>
                      </a:gs>
                      <a:gs pos="55000">
                        <a:srgbClr val="F98007"/>
                      </a:gs>
                    </a:gsLst>
                    <a:lin ang="16200000" scaled="1"/>
                  </a:gradFill>
                  <a:latin typeface="楷体" panose="02010609060101010101" pitchFamily="49" charset="-122"/>
                  <a:ea typeface="楷体" panose="02010609060101010101" pitchFamily="49" charset="-122"/>
                  <a:cs typeface="Times New Roman" pitchFamily="18" charset="0"/>
                </a:rPr>
                <a:t>1</a:t>
              </a:r>
              <a:endParaRPr lang="zh-CN" altLang="en-US" sz="8000" dirty="0">
                <a:gradFill>
                  <a:gsLst>
                    <a:gs pos="0">
                      <a:srgbClr val="C00000"/>
                    </a:gs>
                    <a:gs pos="9000">
                      <a:srgbClr val="A32B6A"/>
                    </a:gs>
                    <a:gs pos="55000">
                      <a:srgbClr val="F98007"/>
                    </a:gs>
                  </a:gsLst>
                  <a:lin ang="16200000" scaled="1"/>
                </a:gradFill>
                <a:latin typeface="楷体" panose="02010609060101010101" pitchFamily="49" charset="-122"/>
                <a:ea typeface="楷体" panose="02010609060101010101" pitchFamily="49" charset="-122"/>
                <a:cs typeface="Times New Roman" pitchFamily="18" charset="0"/>
              </a:endParaRPr>
            </a:p>
          </p:txBody>
        </p:sp>
        <p:sp>
          <p:nvSpPr>
            <p:cNvPr id="34" name="TextBox 27"/>
            <p:cNvSpPr txBox="1"/>
            <p:nvPr/>
          </p:nvSpPr>
          <p:spPr>
            <a:xfrm flipH="1">
              <a:off x="2361856" y="3629703"/>
              <a:ext cx="904950" cy="107721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defRPr/>
              </a:pPr>
              <a:r>
                <a:rPr lang="en-US" altLang="zh-CN" sz="8000" dirty="0">
                  <a:gradFill>
                    <a:gsLst>
                      <a:gs pos="0">
                        <a:srgbClr val="C00000"/>
                      </a:gs>
                      <a:gs pos="9000">
                        <a:srgbClr val="A32B6A"/>
                      </a:gs>
                      <a:gs pos="55000">
                        <a:srgbClr val="F98007"/>
                      </a:gs>
                    </a:gsLst>
                    <a:lin ang="16200000" scaled="1"/>
                  </a:gradFill>
                  <a:latin typeface="楷体" panose="02010609060101010101" pitchFamily="49" charset="-122"/>
                  <a:ea typeface="楷体" panose="02010609060101010101" pitchFamily="49" charset="-122"/>
                  <a:cs typeface="Times New Roman" pitchFamily="18" charset="0"/>
                </a:rPr>
                <a:t>2</a:t>
              </a:r>
              <a:endParaRPr lang="zh-CN" altLang="en-US" sz="8000" dirty="0">
                <a:gradFill>
                  <a:gsLst>
                    <a:gs pos="0">
                      <a:srgbClr val="C00000"/>
                    </a:gs>
                    <a:gs pos="9000">
                      <a:srgbClr val="A32B6A"/>
                    </a:gs>
                    <a:gs pos="55000">
                      <a:srgbClr val="F98007"/>
                    </a:gs>
                  </a:gsLst>
                  <a:lin ang="16200000" scaled="1"/>
                </a:gradFill>
                <a:latin typeface="楷体" panose="02010609060101010101" pitchFamily="49" charset="-122"/>
                <a:ea typeface="楷体" panose="02010609060101010101" pitchFamily="49" charset="-122"/>
                <a:cs typeface="Times New Roman" pitchFamily="18" charset="0"/>
              </a:endParaRPr>
            </a:p>
          </p:txBody>
        </p:sp>
        <p:sp>
          <p:nvSpPr>
            <p:cNvPr id="35" name="TextBox 28"/>
            <p:cNvSpPr txBox="1"/>
            <p:nvPr/>
          </p:nvSpPr>
          <p:spPr>
            <a:xfrm flipH="1">
              <a:off x="4118845" y="3128553"/>
              <a:ext cx="904950" cy="107721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defRPr/>
              </a:pPr>
              <a:r>
                <a:rPr lang="en-US" altLang="zh-CN" sz="8000" dirty="0">
                  <a:gradFill>
                    <a:gsLst>
                      <a:gs pos="0">
                        <a:srgbClr val="C00000"/>
                      </a:gs>
                      <a:gs pos="9000">
                        <a:srgbClr val="A32B6A"/>
                      </a:gs>
                      <a:gs pos="55000">
                        <a:srgbClr val="F98007"/>
                      </a:gs>
                    </a:gsLst>
                    <a:lin ang="16200000" scaled="1"/>
                  </a:gradFill>
                  <a:latin typeface="楷体" panose="02010609060101010101" pitchFamily="49" charset="-122"/>
                  <a:ea typeface="楷体" panose="02010609060101010101" pitchFamily="49" charset="-122"/>
                  <a:cs typeface="Times New Roman" pitchFamily="18" charset="0"/>
                </a:rPr>
                <a:t>3</a:t>
              </a:r>
              <a:endParaRPr lang="zh-CN" altLang="en-US" sz="8000" dirty="0">
                <a:gradFill>
                  <a:gsLst>
                    <a:gs pos="0">
                      <a:srgbClr val="C00000"/>
                    </a:gs>
                    <a:gs pos="9000">
                      <a:srgbClr val="A32B6A"/>
                    </a:gs>
                    <a:gs pos="55000">
                      <a:srgbClr val="F98007"/>
                    </a:gs>
                  </a:gsLst>
                  <a:lin ang="16200000" scaled="1"/>
                </a:gradFill>
                <a:latin typeface="楷体" panose="02010609060101010101" pitchFamily="49" charset="-122"/>
                <a:ea typeface="楷体" panose="02010609060101010101" pitchFamily="49" charset="-122"/>
                <a:cs typeface="Times New Roman" pitchFamily="18" charset="0"/>
              </a:endParaRPr>
            </a:p>
          </p:txBody>
        </p:sp>
        <p:sp>
          <p:nvSpPr>
            <p:cNvPr id="36" name="TextBox 29"/>
            <p:cNvSpPr txBox="1"/>
            <p:nvPr/>
          </p:nvSpPr>
          <p:spPr>
            <a:xfrm flipH="1">
              <a:off x="5868983" y="3614205"/>
              <a:ext cx="904950" cy="107721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defRPr/>
              </a:pPr>
              <a:r>
                <a:rPr lang="en-US" altLang="zh-CN" sz="8000" dirty="0">
                  <a:gradFill>
                    <a:gsLst>
                      <a:gs pos="0">
                        <a:srgbClr val="C00000"/>
                      </a:gs>
                      <a:gs pos="9000">
                        <a:srgbClr val="A32B6A"/>
                      </a:gs>
                      <a:gs pos="55000">
                        <a:srgbClr val="F98007"/>
                      </a:gs>
                    </a:gsLst>
                    <a:lin ang="16200000" scaled="1"/>
                  </a:gradFill>
                  <a:latin typeface="楷体" panose="02010609060101010101" pitchFamily="49" charset="-122"/>
                  <a:ea typeface="楷体" panose="02010609060101010101" pitchFamily="49" charset="-122"/>
                  <a:cs typeface="Times New Roman" pitchFamily="18" charset="0"/>
                </a:rPr>
                <a:t>4</a:t>
              </a:r>
              <a:endParaRPr lang="zh-CN" altLang="en-US" sz="8000" dirty="0">
                <a:gradFill>
                  <a:gsLst>
                    <a:gs pos="0">
                      <a:srgbClr val="C00000"/>
                    </a:gs>
                    <a:gs pos="9000">
                      <a:srgbClr val="A32B6A"/>
                    </a:gs>
                    <a:gs pos="55000">
                      <a:srgbClr val="F98007"/>
                    </a:gs>
                  </a:gsLst>
                  <a:lin ang="16200000" scaled="1"/>
                </a:gradFill>
                <a:latin typeface="楷体" panose="02010609060101010101" pitchFamily="49" charset="-122"/>
                <a:ea typeface="楷体" panose="02010609060101010101" pitchFamily="49" charset="-122"/>
                <a:cs typeface="Times New Roman" pitchFamily="18" charset="0"/>
              </a:endParaRPr>
            </a:p>
          </p:txBody>
        </p:sp>
        <p:sp>
          <p:nvSpPr>
            <p:cNvPr id="37" name="TextBox 30"/>
            <p:cNvSpPr txBox="1"/>
            <p:nvPr/>
          </p:nvSpPr>
          <p:spPr>
            <a:xfrm flipH="1">
              <a:off x="7587935" y="3091289"/>
              <a:ext cx="904950" cy="107721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defRPr/>
              </a:pPr>
              <a:r>
                <a:rPr lang="en-US" altLang="zh-CN" sz="8000" dirty="0">
                  <a:gradFill>
                    <a:gsLst>
                      <a:gs pos="0">
                        <a:srgbClr val="C00000"/>
                      </a:gs>
                      <a:gs pos="9000">
                        <a:srgbClr val="A32B6A"/>
                      </a:gs>
                      <a:gs pos="55000">
                        <a:srgbClr val="F98007"/>
                      </a:gs>
                    </a:gsLst>
                    <a:lin ang="16200000" scaled="1"/>
                  </a:gradFill>
                  <a:latin typeface="楷体" panose="02010609060101010101" pitchFamily="49" charset="-122"/>
                  <a:ea typeface="楷体" panose="02010609060101010101" pitchFamily="49" charset="-122"/>
                  <a:cs typeface="Times New Roman" pitchFamily="18" charset="0"/>
                </a:rPr>
                <a:t>5</a:t>
              </a:r>
              <a:endParaRPr lang="zh-CN" altLang="en-US" sz="8000" dirty="0">
                <a:gradFill>
                  <a:gsLst>
                    <a:gs pos="0">
                      <a:srgbClr val="C00000"/>
                    </a:gs>
                    <a:gs pos="9000">
                      <a:srgbClr val="A32B6A"/>
                    </a:gs>
                    <a:gs pos="55000">
                      <a:srgbClr val="F98007"/>
                    </a:gs>
                  </a:gsLst>
                  <a:lin ang="16200000" scaled="1"/>
                </a:gradFill>
                <a:latin typeface="楷体" panose="02010609060101010101" pitchFamily="49" charset="-122"/>
                <a:ea typeface="楷体" panose="02010609060101010101" pitchFamily="49" charset="-122"/>
                <a:cs typeface="Times New Roman" pitchFamily="18" charset="0"/>
              </a:endParaRPr>
            </a:p>
          </p:txBody>
        </p:sp>
        <p:sp>
          <p:nvSpPr>
            <p:cNvPr id="38" name="TextBox 31"/>
            <p:cNvSpPr txBox="1"/>
            <p:nvPr/>
          </p:nvSpPr>
          <p:spPr>
            <a:xfrm>
              <a:off x="251524" y="4635716"/>
              <a:ext cx="2068655" cy="1384995"/>
            </a:xfrm>
            <a:prstGeom prst="rect">
              <a:avLst/>
            </a:prstGeom>
            <a:noFill/>
          </p:spPr>
          <p:txBody>
            <a:bodyPr wrap="square" rtlCol="0">
              <a:spAutoFit/>
            </a:bodyPr>
            <a:lstStyle/>
            <a:p>
              <a:r>
                <a:rPr kumimoji="1" lang="zh-CN" altLang="en-US" sz="2800" dirty="0">
                  <a:latin typeface="楷体" panose="02010609060101010101" pitchFamily="49" charset="-122"/>
                  <a:ea typeface="楷体" panose="02010609060101010101" pitchFamily="49" charset="-122"/>
                </a:rPr>
                <a:t>氧气固化聚氨酯改性油</a:t>
              </a:r>
              <a:r>
                <a:rPr kumimoji="1" lang="en-US" altLang="zh-CN" sz="2800" dirty="0">
                  <a:latin typeface="楷体" panose="02010609060101010101" pitchFamily="49" charset="-122"/>
                  <a:ea typeface="楷体" panose="02010609060101010101" pitchFamily="49" charset="-122"/>
                </a:rPr>
                <a:t>(</a:t>
              </a:r>
              <a:r>
                <a:rPr kumimoji="1" lang="zh-CN" altLang="en-US" sz="2800" dirty="0">
                  <a:latin typeface="楷体" panose="02010609060101010101" pitchFamily="49" charset="-122"/>
                  <a:ea typeface="楷体" panose="02010609060101010101" pitchFamily="49" charset="-122"/>
                </a:rPr>
                <a:t>单包装）</a:t>
              </a:r>
            </a:p>
          </p:txBody>
        </p:sp>
        <p:sp>
          <p:nvSpPr>
            <p:cNvPr id="39" name="TextBox 32"/>
            <p:cNvSpPr txBox="1"/>
            <p:nvPr/>
          </p:nvSpPr>
          <p:spPr>
            <a:xfrm>
              <a:off x="2008843" y="1844824"/>
              <a:ext cx="1714873" cy="1384995"/>
            </a:xfrm>
            <a:prstGeom prst="rect">
              <a:avLst/>
            </a:prstGeom>
            <a:noFill/>
          </p:spPr>
          <p:txBody>
            <a:bodyPr wrap="square" rtlCol="0">
              <a:spAutoFit/>
            </a:bodyPr>
            <a:lstStyle/>
            <a:p>
              <a:r>
                <a:rPr kumimoji="1" lang="zh-CN" altLang="en-US" sz="2800" dirty="0">
                  <a:latin typeface="楷体" panose="02010609060101010101" pitchFamily="49" charset="-122"/>
                  <a:ea typeface="楷体" panose="02010609060101010101" pitchFamily="49" charset="-122"/>
                </a:rPr>
                <a:t>羟基固化聚氨酯漆</a:t>
              </a:r>
              <a:r>
                <a:rPr kumimoji="1" lang="en-US" altLang="zh-CN" sz="2800" dirty="0">
                  <a:latin typeface="楷体" panose="02010609060101010101" pitchFamily="49" charset="-122"/>
                  <a:ea typeface="楷体" panose="02010609060101010101" pitchFamily="49" charset="-122"/>
                </a:rPr>
                <a:t>(</a:t>
              </a:r>
              <a:r>
                <a:rPr kumimoji="1" lang="zh-CN" altLang="en-US" sz="2800" dirty="0">
                  <a:latin typeface="楷体" panose="02010609060101010101" pitchFamily="49" charset="-122"/>
                  <a:ea typeface="楷体" panose="02010609060101010101" pitchFamily="49" charset="-122"/>
                </a:rPr>
                <a:t>双包装</a:t>
              </a:r>
              <a:r>
                <a:rPr kumimoji="1" lang="en-US" altLang="zh-CN" sz="2800" dirty="0">
                  <a:latin typeface="楷体" panose="02010609060101010101" pitchFamily="49" charset="-122"/>
                  <a:ea typeface="楷体" panose="02010609060101010101" pitchFamily="49" charset="-122"/>
                </a:rPr>
                <a:t>)</a:t>
              </a:r>
            </a:p>
          </p:txBody>
        </p:sp>
        <p:sp>
          <p:nvSpPr>
            <p:cNvPr id="40" name="TextBox 33"/>
            <p:cNvSpPr txBox="1"/>
            <p:nvPr/>
          </p:nvSpPr>
          <p:spPr>
            <a:xfrm>
              <a:off x="3749611" y="4635716"/>
              <a:ext cx="1714873" cy="1384995"/>
            </a:xfrm>
            <a:prstGeom prst="rect">
              <a:avLst/>
            </a:prstGeom>
            <a:noFill/>
          </p:spPr>
          <p:txBody>
            <a:bodyPr wrap="square" rtlCol="0">
              <a:spAutoFit/>
            </a:bodyPr>
            <a:lstStyle/>
            <a:p>
              <a:r>
                <a:rPr kumimoji="1" lang="zh-CN" altLang="en-US" sz="2800" dirty="0">
                  <a:latin typeface="楷体" panose="02010609060101010101" pitchFamily="49" charset="-122"/>
                  <a:ea typeface="楷体" panose="02010609060101010101" pitchFamily="49" charset="-122"/>
                </a:rPr>
                <a:t>催化固化聚氨酯漆</a:t>
              </a:r>
              <a:r>
                <a:rPr kumimoji="1" lang="en-US" altLang="zh-CN" sz="2800" dirty="0">
                  <a:latin typeface="楷体" panose="02010609060101010101" pitchFamily="49" charset="-122"/>
                  <a:ea typeface="楷体" panose="02010609060101010101" pitchFamily="49" charset="-122"/>
                </a:rPr>
                <a:t>(</a:t>
              </a:r>
              <a:r>
                <a:rPr kumimoji="1" lang="zh-CN" altLang="en-US" sz="2800" dirty="0">
                  <a:latin typeface="楷体" panose="02010609060101010101" pitchFamily="49" charset="-122"/>
                  <a:ea typeface="楷体" panose="02010609060101010101" pitchFamily="49" charset="-122"/>
                </a:rPr>
                <a:t>双包装</a:t>
              </a:r>
              <a:r>
                <a:rPr kumimoji="1" lang="en-US" altLang="zh-CN" sz="2800" dirty="0">
                  <a:latin typeface="楷体" panose="02010609060101010101" pitchFamily="49" charset="-122"/>
                  <a:ea typeface="楷体" panose="02010609060101010101" pitchFamily="49" charset="-122"/>
                </a:rPr>
                <a:t>)</a:t>
              </a:r>
            </a:p>
          </p:txBody>
        </p:sp>
        <p:sp>
          <p:nvSpPr>
            <p:cNvPr id="41" name="TextBox 34"/>
            <p:cNvSpPr txBox="1"/>
            <p:nvPr/>
          </p:nvSpPr>
          <p:spPr>
            <a:xfrm>
              <a:off x="7284870" y="4635716"/>
              <a:ext cx="1714873" cy="1815882"/>
            </a:xfrm>
            <a:prstGeom prst="rect">
              <a:avLst/>
            </a:prstGeom>
            <a:noFill/>
          </p:spPr>
          <p:txBody>
            <a:bodyPr wrap="square" rtlCol="0">
              <a:spAutoFit/>
            </a:bodyPr>
            <a:lstStyle/>
            <a:p>
              <a:r>
                <a:rPr kumimoji="1" lang="zh-CN" altLang="en-US" sz="2800" dirty="0">
                  <a:latin typeface="楷体" panose="02010609060101010101" pitchFamily="49" charset="-122"/>
                  <a:ea typeface="楷体" panose="02010609060101010101" pitchFamily="49" charset="-122"/>
                </a:rPr>
                <a:t>湿</a:t>
              </a:r>
              <a:r>
                <a:rPr kumimoji="1" lang="en-US" altLang="zh-CN" sz="2800" dirty="0">
                  <a:latin typeface="楷体" panose="02010609060101010101" pitchFamily="49" charset="-122"/>
                  <a:ea typeface="楷体" panose="02010609060101010101" pitchFamily="49" charset="-122"/>
                </a:rPr>
                <a:t>(</a:t>
              </a:r>
              <a:r>
                <a:rPr kumimoji="1" lang="zh-CN" altLang="en-US" sz="2800" dirty="0">
                  <a:latin typeface="楷体" panose="02010609060101010101" pitchFamily="49" charset="-122"/>
                  <a:ea typeface="楷体" panose="02010609060101010101" pitchFamily="49" charset="-122"/>
                </a:rPr>
                <a:t>水气</a:t>
              </a:r>
              <a:r>
                <a:rPr kumimoji="1" lang="en-US" altLang="zh-CN" sz="2800" dirty="0">
                  <a:latin typeface="楷体" panose="02010609060101010101" pitchFamily="49" charset="-122"/>
                  <a:ea typeface="楷体" panose="02010609060101010101" pitchFamily="49" charset="-122"/>
                </a:rPr>
                <a:t>)</a:t>
              </a:r>
              <a:r>
                <a:rPr kumimoji="1" lang="zh-CN" altLang="en-US" sz="2800" dirty="0">
                  <a:latin typeface="楷体" panose="02010609060101010101" pitchFamily="49" charset="-122"/>
                  <a:ea typeface="楷体" panose="02010609060101010101" pitchFamily="49" charset="-122"/>
                </a:rPr>
                <a:t>固化型聚氨酯漆</a:t>
              </a:r>
              <a:r>
                <a:rPr kumimoji="1" lang="en-US" altLang="zh-CN" sz="2800" dirty="0">
                  <a:latin typeface="楷体" panose="02010609060101010101" pitchFamily="49" charset="-122"/>
                  <a:ea typeface="楷体" panose="02010609060101010101" pitchFamily="49" charset="-122"/>
                </a:rPr>
                <a:t>(</a:t>
              </a:r>
              <a:r>
                <a:rPr kumimoji="1" lang="zh-CN" altLang="en-US" sz="2800" dirty="0">
                  <a:latin typeface="楷体" panose="02010609060101010101" pitchFamily="49" charset="-122"/>
                  <a:ea typeface="楷体" panose="02010609060101010101" pitchFamily="49" charset="-122"/>
                </a:rPr>
                <a:t>单包装</a:t>
              </a:r>
              <a:r>
                <a:rPr kumimoji="1" lang="en-US" altLang="zh-CN" sz="2800" dirty="0">
                  <a:latin typeface="楷体" panose="02010609060101010101" pitchFamily="49" charset="-122"/>
                  <a:ea typeface="楷体" panose="02010609060101010101" pitchFamily="49" charset="-122"/>
                </a:rPr>
                <a:t>)</a:t>
              </a:r>
            </a:p>
          </p:txBody>
        </p:sp>
        <p:sp>
          <p:nvSpPr>
            <p:cNvPr id="42" name="TextBox 35"/>
            <p:cNvSpPr txBox="1"/>
            <p:nvPr/>
          </p:nvSpPr>
          <p:spPr>
            <a:xfrm>
              <a:off x="5463363" y="1772816"/>
              <a:ext cx="1714873" cy="1384995"/>
            </a:xfrm>
            <a:prstGeom prst="rect">
              <a:avLst/>
            </a:prstGeom>
            <a:noFill/>
          </p:spPr>
          <p:txBody>
            <a:bodyPr wrap="square" rtlCol="0">
              <a:spAutoFit/>
            </a:bodyPr>
            <a:lstStyle/>
            <a:p>
              <a:r>
                <a:rPr kumimoji="1" lang="zh-CN" altLang="en-US" sz="2800" dirty="0">
                  <a:latin typeface="楷体" panose="02010609060101010101" pitchFamily="49" charset="-122"/>
                  <a:ea typeface="楷体" panose="02010609060101010101" pitchFamily="49" charset="-122"/>
                </a:rPr>
                <a:t>封闭型聚氨酯漆</a:t>
              </a:r>
              <a:r>
                <a:rPr kumimoji="1" lang="en-US" altLang="zh-CN" sz="2800" dirty="0">
                  <a:latin typeface="楷体" panose="02010609060101010101" pitchFamily="49" charset="-122"/>
                  <a:ea typeface="楷体" panose="02010609060101010101" pitchFamily="49" charset="-122"/>
                </a:rPr>
                <a:t>(</a:t>
              </a:r>
              <a:r>
                <a:rPr kumimoji="1" lang="zh-CN" altLang="en-US" sz="2800" dirty="0">
                  <a:latin typeface="楷体" panose="02010609060101010101" pitchFamily="49" charset="-122"/>
                  <a:ea typeface="楷体" panose="02010609060101010101" pitchFamily="49" charset="-122"/>
                </a:rPr>
                <a:t>单包装</a:t>
              </a:r>
              <a:r>
                <a:rPr kumimoji="1" lang="en-US" altLang="zh-CN" sz="2800" dirty="0">
                  <a:latin typeface="楷体" panose="02010609060101010101" pitchFamily="49" charset="-122"/>
                  <a:ea typeface="楷体" panose="02010609060101010101" pitchFamily="49" charset="-122"/>
                </a:rPr>
                <a:t>)</a:t>
              </a:r>
            </a:p>
          </p:txBody>
        </p:sp>
      </p:grpSp>
      <p:sp>
        <p:nvSpPr>
          <p:cNvPr id="4" name="文本框 3"/>
          <p:cNvSpPr txBox="1"/>
          <p:nvPr/>
        </p:nvSpPr>
        <p:spPr>
          <a:xfrm>
            <a:off x="3231557" y="5229200"/>
            <a:ext cx="1196427" cy="954107"/>
          </a:xfrm>
          <a:prstGeom prst="rect">
            <a:avLst/>
          </a:prstGeom>
          <a:noFill/>
        </p:spPr>
        <p:txBody>
          <a:bodyPr wrap="square" rtlCol="0">
            <a:spAutoFit/>
          </a:bodyPr>
          <a:lstStyle/>
          <a:p>
            <a:r>
              <a:rPr lang="zh-CN" altLang="en-US" sz="2800" dirty="0">
                <a:solidFill>
                  <a:srgbClr val="C00000"/>
                </a:solidFill>
                <a:latin typeface="幼圆" panose="02010509060101010101" pitchFamily="49" charset="-122"/>
                <a:ea typeface="幼圆" panose="02010509060101010101" pitchFamily="49" charset="-122"/>
              </a:rPr>
              <a:t>何谓单双？</a:t>
            </a:r>
          </a:p>
        </p:txBody>
      </p:sp>
    </p:spTree>
    <p:extLst>
      <p:ext uri="{BB962C8B-B14F-4D97-AF65-F5344CB8AC3E}">
        <p14:creationId xmlns:p14="http://schemas.microsoft.com/office/powerpoint/2010/main" val="25494297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4" y="117693"/>
            <a:ext cx="4493538" cy="6740307"/>
          </a:xfrm>
          <a:prstGeom prst="rect">
            <a:avLst/>
          </a:prstGeom>
          <a:noFill/>
        </p:spPr>
        <p:txBody>
          <a:bodyPr wrap="none" rtlCol="0">
            <a:spAutoFit/>
          </a:bodyPr>
          <a:lstStyle/>
          <a:p>
            <a:pPr>
              <a:lnSpc>
                <a:spcPct val="150000"/>
              </a:lnSpc>
            </a:pPr>
            <a:r>
              <a:rPr lang="zh-CN" altLang="en-US" sz="2400" dirty="0">
                <a:latin typeface="Times New Roman" pitchFamily="18" charset="0"/>
                <a:ea typeface="楷体" pitchFamily="49" charset="-122"/>
                <a:cs typeface="Times New Roman" pitchFamily="18" charset="0"/>
              </a:rPr>
              <a:t>单组份湿固化聚氨酯密封胶配方</a:t>
            </a:r>
            <a:endParaRPr lang="en-US" altLang="zh-CN" sz="2400" dirty="0">
              <a:latin typeface="Times New Roman" pitchFamily="18" charset="0"/>
              <a:ea typeface="楷体" pitchFamily="49" charset="-122"/>
              <a:cs typeface="Times New Roman" pitchFamily="18" charset="0"/>
            </a:endParaRPr>
          </a:p>
          <a:p>
            <a:pPr>
              <a:lnSpc>
                <a:spcPct val="150000"/>
              </a:lnSpc>
            </a:pPr>
            <a:r>
              <a:rPr lang="zh-CN" altLang="en-US" sz="2400" dirty="0">
                <a:latin typeface="Times New Roman" pitchFamily="18" charset="0"/>
                <a:ea typeface="楷体" pitchFamily="49" charset="-122"/>
                <a:cs typeface="Times New Roman" pitchFamily="18" charset="0"/>
              </a:rPr>
              <a:t>聚醚</a:t>
            </a:r>
            <a:r>
              <a:rPr lang="en-US" altLang="zh-CN" sz="2400" dirty="0">
                <a:latin typeface="Times New Roman" pitchFamily="18" charset="0"/>
                <a:ea typeface="楷体" pitchFamily="49" charset="-122"/>
                <a:cs typeface="Times New Roman" pitchFamily="18" charset="0"/>
              </a:rPr>
              <a:t>3000</a:t>
            </a:r>
            <a:r>
              <a:rPr lang="zh-CN" altLang="en-US" sz="2400" dirty="0">
                <a:latin typeface="Times New Roman" pitchFamily="18" charset="0"/>
                <a:ea typeface="楷体" pitchFamily="49" charset="-122"/>
                <a:cs typeface="Times New Roman" pitchFamily="18" charset="0"/>
              </a:rPr>
              <a:t>：</a:t>
            </a:r>
            <a:r>
              <a:rPr lang="en-US" altLang="zh-CN" sz="2400" dirty="0">
                <a:latin typeface="Times New Roman" pitchFamily="18" charset="0"/>
                <a:ea typeface="楷体" pitchFamily="49" charset="-122"/>
                <a:cs typeface="Times New Roman" pitchFamily="18" charset="0"/>
              </a:rPr>
              <a:t>210</a:t>
            </a:r>
            <a:r>
              <a:rPr lang="zh-CN" altLang="en-US" sz="2400" dirty="0">
                <a:latin typeface="Times New Roman" pitchFamily="18" charset="0"/>
                <a:ea typeface="楷体" pitchFamily="49" charset="-122"/>
                <a:cs typeface="Times New Roman" pitchFamily="18" charset="0"/>
              </a:rPr>
              <a:t>；</a:t>
            </a:r>
            <a:endParaRPr lang="en-US" altLang="zh-CN" sz="2400" dirty="0">
              <a:latin typeface="Times New Roman" pitchFamily="18" charset="0"/>
              <a:ea typeface="楷体" pitchFamily="49" charset="-122"/>
              <a:cs typeface="Times New Roman" pitchFamily="18" charset="0"/>
            </a:endParaRPr>
          </a:p>
          <a:p>
            <a:pPr>
              <a:lnSpc>
                <a:spcPct val="150000"/>
              </a:lnSpc>
            </a:pPr>
            <a:r>
              <a:rPr lang="zh-CN" altLang="en-US" sz="2400" dirty="0">
                <a:latin typeface="Times New Roman" pitchFamily="18" charset="0"/>
                <a:ea typeface="楷体" pitchFamily="49" charset="-122"/>
                <a:cs typeface="Times New Roman" pitchFamily="18" charset="0"/>
              </a:rPr>
              <a:t>聚醚</a:t>
            </a:r>
            <a:r>
              <a:rPr lang="en-US" altLang="zh-CN" sz="2400" dirty="0">
                <a:latin typeface="Times New Roman" pitchFamily="18" charset="0"/>
                <a:ea typeface="楷体" pitchFamily="49" charset="-122"/>
                <a:cs typeface="Times New Roman" pitchFamily="18" charset="0"/>
              </a:rPr>
              <a:t>330</a:t>
            </a:r>
            <a:r>
              <a:rPr lang="zh-CN" altLang="en-US" sz="2400" dirty="0">
                <a:latin typeface="Times New Roman" pitchFamily="18" charset="0"/>
                <a:ea typeface="楷体" pitchFamily="49" charset="-122"/>
                <a:cs typeface="Times New Roman" pitchFamily="18" charset="0"/>
              </a:rPr>
              <a:t>：</a:t>
            </a:r>
            <a:r>
              <a:rPr lang="en-US" altLang="zh-CN" sz="2400" dirty="0">
                <a:latin typeface="Times New Roman" pitchFamily="18" charset="0"/>
                <a:ea typeface="楷体" pitchFamily="49" charset="-122"/>
                <a:cs typeface="Times New Roman" pitchFamily="18" charset="0"/>
              </a:rPr>
              <a:t>60</a:t>
            </a:r>
          </a:p>
          <a:p>
            <a:pPr>
              <a:lnSpc>
                <a:spcPct val="150000"/>
              </a:lnSpc>
            </a:pPr>
            <a:r>
              <a:rPr lang="en-US" altLang="zh-CN" sz="2400" dirty="0">
                <a:latin typeface="Times New Roman" pitchFamily="18" charset="0"/>
                <a:ea typeface="楷体" pitchFamily="49" charset="-122"/>
                <a:cs typeface="Times New Roman" pitchFamily="18" charset="0"/>
              </a:rPr>
              <a:t>TDI</a:t>
            </a:r>
            <a:r>
              <a:rPr lang="zh-CN" altLang="en-US" sz="2400" dirty="0">
                <a:latin typeface="Times New Roman" pitchFamily="18" charset="0"/>
                <a:ea typeface="楷体" pitchFamily="49" charset="-122"/>
                <a:cs typeface="Times New Roman" pitchFamily="18" charset="0"/>
              </a:rPr>
              <a:t>（含</a:t>
            </a:r>
            <a:r>
              <a:rPr lang="en-US" altLang="zh-CN" sz="2400" dirty="0">
                <a:latin typeface="Times New Roman" pitchFamily="18" charset="0"/>
                <a:ea typeface="楷体" pitchFamily="49" charset="-122"/>
                <a:cs typeface="Times New Roman" pitchFamily="18" charset="0"/>
              </a:rPr>
              <a:t>5%</a:t>
            </a:r>
            <a:r>
              <a:rPr lang="zh-CN" altLang="en-US" sz="2400" dirty="0">
                <a:latin typeface="Times New Roman" pitchFamily="18" charset="0"/>
                <a:ea typeface="楷体" pitchFamily="49" charset="-122"/>
                <a:cs typeface="Times New Roman" pitchFamily="18" charset="0"/>
              </a:rPr>
              <a:t>的</a:t>
            </a:r>
            <a:r>
              <a:rPr lang="en-US" altLang="zh-CN" sz="2400" dirty="0">
                <a:latin typeface="Times New Roman" pitchFamily="18" charset="0"/>
                <a:ea typeface="楷体" pitchFamily="49" charset="-122"/>
                <a:cs typeface="Times New Roman" pitchFamily="18" charset="0"/>
              </a:rPr>
              <a:t>MDI</a:t>
            </a:r>
            <a:r>
              <a:rPr lang="zh-CN" altLang="en-US" sz="2400" dirty="0">
                <a:latin typeface="Times New Roman" pitchFamily="18" charset="0"/>
                <a:ea typeface="楷体" pitchFamily="49" charset="-122"/>
                <a:cs typeface="Times New Roman" pitchFamily="18" charset="0"/>
              </a:rPr>
              <a:t>）：</a:t>
            </a:r>
            <a:r>
              <a:rPr lang="en-US" altLang="zh-CN" sz="2400" dirty="0">
                <a:latin typeface="Times New Roman" pitchFamily="18" charset="0"/>
                <a:ea typeface="楷体" pitchFamily="49" charset="-122"/>
                <a:cs typeface="Times New Roman" pitchFamily="18" charset="0"/>
              </a:rPr>
              <a:t>50</a:t>
            </a:r>
          </a:p>
          <a:p>
            <a:pPr>
              <a:lnSpc>
                <a:spcPct val="150000"/>
              </a:lnSpc>
            </a:pPr>
            <a:r>
              <a:rPr lang="zh-CN" altLang="en-US" sz="2400" dirty="0">
                <a:latin typeface="Times New Roman" pitchFamily="18" charset="0"/>
                <a:ea typeface="楷体" pitchFamily="49" charset="-122"/>
                <a:cs typeface="Times New Roman" pitchFamily="18" charset="0"/>
              </a:rPr>
              <a:t>高岭土：</a:t>
            </a:r>
            <a:r>
              <a:rPr lang="en-US" altLang="zh-CN" sz="2400" dirty="0">
                <a:latin typeface="Times New Roman" pitchFamily="18" charset="0"/>
                <a:ea typeface="楷体" pitchFamily="49" charset="-122"/>
                <a:cs typeface="Times New Roman" pitchFamily="18" charset="0"/>
              </a:rPr>
              <a:t>80</a:t>
            </a:r>
          </a:p>
          <a:p>
            <a:pPr>
              <a:lnSpc>
                <a:spcPct val="150000"/>
              </a:lnSpc>
            </a:pPr>
            <a:r>
              <a:rPr lang="zh-CN" altLang="en-US" sz="2400" dirty="0">
                <a:latin typeface="Times New Roman" pitchFamily="18" charset="0"/>
                <a:ea typeface="楷体" pitchFamily="49" charset="-122"/>
                <a:cs typeface="Times New Roman" pitchFamily="18" charset="0"/>
              </a:rPr>
              <a:t>超细滑石粉：</a:t>
            </a:r>
            <a:r>
              <a:rPr lang="en-US" altLang="zh-CN" sz="2400" dirty="0">
                <a:latin typeface="Times New Roman" pitchFamily="18" charset="0"/>
                <a:ea typeface="楷体" pitchFamily="49" charset="-122"/>
                <a:cs typeface="Times New Roman" pitchFamily="18" charset="0"/>
              </a:rPr>
              <a:t>200</a:t>
            </a:r>
          </a:p>
          <a:p>
            <a:pPr>
              <a:lnSpc>
                <a:spcPct val="150000"/>
              </a:lnSpc>
            </a:pPr>
            <a:r>
              <a:rPr lang="zh-CN" altLang="en-US" sz="2400" dirty="0">
                <a:latin typeface="Times New Roman" pitchFamily="18" charset="0"/>
                <a:ea typeface="楷体" pitchFamily="49" charset="-122"/>
                <a:cs typeface="Times New Roman" pitchFamily="18" charset="0"/>
              </a:rPr>
              <a:t>碳酸钙（硬脂酸表面处理）：</a:t>
            </a:r>
            <a:r>
              <a:rPr lang="en-US" altLang="zh-CN" sz="2400" dirty="0">
                <a:latin typeface="Times New Roman" pitchFamily="18" charset="0"/>
                <a:ea typeface="楷体" pitchFamily="49" charset="-122"/>
                <a:cs typeface="Times New Roman" pitchFamily="18" charset="0"/>
              </a:rPr>
              <a:t>50</a:t>
            </a:r>
          </a:p>
          <a:p>
            <a:pPr>
              <a:lnSpc>
                <a:spcPct val="150000"/>
              </a:lnSpc>
            </a:pPr>
            <a:r>
              <a:rPr lang="zh-CN" altLang="en-US" sz="2400" dirty="0">
                <a:latin typeface="Times New Roman" pitchFamily="18" charset="0"/>
                <a:ea typeface="楷体" pitchFamily="49" charset="-122"/>
                <a:cs typeface="Times New Roman" pitchFamily="18" charset="0"/>
              </a:rPr>
              <a:t>优质石蜡（</a:t>
            </a:r>
            <a:r>
              <a:rPr lang="en-US" altLang="zh-CN" sz="2400" dirty="0">
                <a:latin typeface="Times New Roman" pitchFamily="18" charset="0"/>
                <a:ea typeface="楷体" pitchFamily="49" charset="-122"/>
                <a:cs typeface="Times New Roman" pitchFamily="18" charset="0"/>
              </a:rPr>
              <a:t>52</a:t>
            </a:r>
            <a:r>
              <a:rPr lang="zh-CN" altLang="en-US" sz="2400" dirty="0">
                <a:latin typeface="Times New Roman" pitchFamily="18" charset="0"/>
                <a:ea typeface="楷体" pitchFamily="49" charset="-122"/>
                <a:cs typeface="Times New Roman" pitchFamily="18" charset="0"/>
              </a:rPr>
              <a:t>号）：</a:t>
            </a:r>
            <a:r>
              <a:rPr lang="en-US" altLang="zh-CN" sz="2400" dirty="0">
                <a:latin typeface="Times New Roman" pitchFamily="18" charset="0"/>
                <a:ea typeface="楷体" pitchFamily="49" charset="-122"/>
                <a:cs typeface="Times New Roman" pitchFamily="18" charset="0"/>
              </a:rPr>
              <a:t>200</a:t>
            </a:r>
          </a:p>
          <a:p>
            <a:pPr>
              <a:lnSpc>
                <a:spcPct val="150000"/>
              </a:lnSpc>
            </a:pPr>
            <a:r>
              <a:rPr lang="zh-CN" altLang="en-US" sz="2400" dirty="0">
                <a:latin typeface="Times New Roman" pitchFamily="18" charset="0"/>
                <a:ea typeface="楷体" pitchFamily="49" charset="-122"/>
                <a:cs typeface="Times New Roman" pitchFamily="18" charset="0"/>
              </a:rPr>
              <a:t>二甲苯： </a:t>
            </a:r>
            <a:r>
              <a:rPr lang="en-US" altLang="zh-CN" sz="2400" dirty="0">
                <a:latin typeface="Times New Roman" pitchFamily="18" charset="0"/>
                <a:ea typeface="楷体" pitchFamily="49" charset="-122"/>
                <a:cs typeface="Times New Roman" pitchFamily="18" charset="0"/>
              </a:rPr>
              <a:t>80</a:t>
            </a:r>
          </a:p>
          <a:p>
            <a:pPr>
              <a:lnSpc>
                <a:spcPct val="150000"/>
              </a:lnSpc>
            </a:pPr>
            <a:r>
              <a:rPr lang="en-US" altLang="zh-CN" sz="2400" dirty="0">
                <a:latin typeface="Times New Roman" pitchFamily="18" charset="0"/>
                <a:ea typeface="楷体" pitchFamily="49" charset="-122"/>
                <a:cs typeface="Times New Roman" pitchFamily="18" charset="0"/>
              </a:rPr>
              <a:t>T-12</a:t>
            </a:r>
            <a:r>
              <a:rPr lang="zh-CN" altLang="en-US" sz="2400" dirty="0">
                <a:latin typeface="Times New Roman" pitchFamily="18" charset="0"/>
                <a:ea typeface="楷体" pitchFamily="49" charset="-122"/>
                <a:cs typeface="Times New Roman" pitchFamily="18" charset="0"/>
              </a:rPr>
              <a:t>：</a:t>
            </a:r>
            <a:r>
              <a:rPr lang="en-US" altLang="zh-CN" sz="2400" dirty="0">
                <a:latin typeface="Times New Roman" pitchFamily="18" charset="0"/>
                <a:ea typeface="楷体" pitchFamily="49" charset="-122"/>
                <a:cs typeface="Times New Roman" pitchFamily="18" charset="0"/>
              </a:rPr>
              <a:t>1</a:t>
            </a:r>
          </a:p>
          <a:p>
            <a:pPr>
              <a:lnSpc>
                <a:spcPct val="150000"/>
              </a:lnSpc>
            </a:pPr>
            <a:r>
              <a:rPr lang="en-US" altLang="zh-CN" sz="2400" dirty="0">
                <a:latin typeface="Times New Roman" pitchFamily="18" charset="0"/>
                <a:ea typeface="楷体" pitchFamily="49" charset="-122"/>
                <a:cs typeface="Times New Roman" pitchFamily="18" charset="0"/>
              </a:rPr>
              <a:t>LCA-3000</a:t>
            </a:r>
            <a:r>
              <a:rPr lang="zh-CN" altLang="en-US" sz="2400" dirty="0">
                <a:latin typeface="Times New Roman" pitchFamily="18" charset="0"/>
                <a:ea typeface="楷体" pitchFamily="49" charset="-122"/>
                <a:cs typeface="Times New Roman" pitchFamily="18" charset="0"/>
              </a:rPr>
              <a:t>：</a:t>
            </a:r>
            <a:r>
              <a:rPr lang="en-US" altLang="zh-CN" sz="2400" dirty="0">
                <a:latin typeface="Times New Roman" pitchFamily="18" charset="0"/>
                <a:ea typeface="楷体" pitchFamily="49" charset="-122"/>
                <a:cs typeface="Times New Roman" pitchFamily="18" charset="0"/>
              </a:rPr>
              <a:t>30</a:t>
            </a:r>
          </a:p>
          <a:p>
            <a:pPr>
              <a:lnSpc>
                <a:spcPct val="150000"/>
              </a:lnSpc>
            </a:pPr>
            <a:r>
              <a:rPr lang="en-US" altLang="zh-CN" sz="2400" dirty="0">
                <a:latin typeface="Times New Roman" pitchFamily="18" charset="0"/>
                <a:ea typeface="楷体" pitchFamily="49" charset="-122"/>
                <a:cs typeface="Times New Roman" pitchFamily="18" charset="0"/>
              </a:rPr>
              <a:t>A-187</a:t>
            </a:r>
            <a:r>
              <a:rPr lang="zh-CN" altLang="en-US" sz="2400" dirty="0">
                <a:latin typeface="Times New Roman" pitchFamily="18" charset="0"/>
                <a:ea typeface="楷体" pitchFamily="49" charset="-122"/>
                <a:cs typeface="Times New Roman" pitchFamily="18" charset="0"/>
              </a:rPr>
              <a:t>（环氧硅烷）：</a:t>
            </a:r>
            <a:r>
              <a:rPr lang="en-US" altLang="zh-CN" sz="2400" dirty="0">
                <a:latin typeface="Times New Roman" pitchFamily="18" charset="0"/>
                <a:ea typeface="楷体" pitchFamily="49" charset="-122"/>
                <a:cs typeface="Times New Roman" pitchFamily="18" charset="0"/>
              </a:rPr>
              <a:t>2</a:t>
            </a:r>
            <a:endParaRPr lang="zh-CN" altLang="en-US" sz="2400" dirty="0">
              <a:latin typeface="Times New Roman" pitchFamily="18" charset="0"/>
              <a:ea typeface="楷体" pitchFamily="49" charset="-122"/>
              <a:cs typeface="Times New Roman" pitchFamily="18" charset="0"/>
            </a:endParaRPr>
          </a:p>
        </p:txBody>
      </p:sp>
      <p:sp>
        <p:nvSpPr>
          <p:cNvPr id="6" name="矩形 5"/>
          <p:cNvSpPr/>
          <p:nvPr/>
        </p:nvSpPr>
        <p:spPr>
          <a:xfrm>
            <a:off x="472854" y="836712"/>
            <a:ext cx="8316416" cy="1512168"/>
          </a:xfrm>
          <a:prstGeom prst="rect">
            <a:avLst/>
          </a:prstGeom>
          <a:solidFill>
            <a:srgbClr val="EA718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r>
              <a:rPr lang="zh-CN" altLang="en-US" sz="3200" dirty="0">
                <a:solidFill>
                  <a:schemeClr val="tx1"/>
                </a:solidFill>
              </a:rPr>
              <a:t>反应原料</a:t>
            </a:r>
          </a:p>
        </p:txBody>
      </p:sp>
      <p:sp>
        <p:nvSpPr>
          <p:cNvPr id="8" name="矩形 7"/>
          <p:cNvSpPr/>
          <p:nvPr/>
        </p:nvSpPr>
        <p:spPr>
          <a:xfrm>
            <a:off x="472918" y="2420888"/>
            <a:ext cx="8316416" cy="2160240"/>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r>
              <a:rPr lang="zh-CN" altLang="en-US" sz="2800" dirty="0">
                <a:solidFill>
                  <a:schemeClr val="tx1"/>
                </a:solidFill>
              </a:rPr>
              <a:t>助剂：提高力学性能</a:t>
            </a:r>
            <a:endParaRPr lang="zh-CN" altLang="en-US" sz="4400" dirty="0">
              <a:solidFill>
                <a:schemeClr val="tx1"/>
              </a:solidFill>
            </a:endParaRPr>
          </a:p>
        </p:txBody>
      </p:sp>
      <p:sp>
        <p:nvSpPr>
          <p:cNvPr id="9" name="矩形 8"/>
          <p:cNvSpPr/>
          <p:nvPr/>
        </p:nvSpPr>
        <p:spPr>
          <a:xfrm>
            <a:off x="472918" y="4653136"/>
            <a:ext cx="8316416" cy="504056"/>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                                    溶剂</a:t>
            </a:r>
            <a:endParaRPr lang="zh-CN" altLang="en-US" sz="6000" dirty="0">
              <a:solidFill>
                <a:schemeClr val="tx1"/>
              </a:solidFill>
            </a:endParaRPr>
          </a:p>
        </p:txBody>
      </p:sp>
      <p:sp>
        <p:nvSpPr>
          <p:cNvPr id="10" name="矩形 9"/>
          <p:cNvSpPr/>
          <p:nvPr/>
        </p:nvSpPr>
        <p:spPr>
          <a:xfrm>
            <a:off x="490062" y="5229200"/>
            <a:ext cx="8316416" cy="504056"/>
          </a:xfrm>
          <a:prstGeom prst="rect">
            <a:avLst/>
          </a:prstGeom>
          <a:solidFill>
            <a:schemeClr val="accent3">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                                    催化剂</a:t>
            </a:r>
            <a:endParaRPr lang="zh-CN" altLang="en-US" sz="6000" dirty="0">
              <a:solidFill>
                <a:schemeClr val="tx1"/>
              </a:solidFill>
            </a:endParaRPr>
          </a:p>
        </p:txBody>
      </p:sp>
      <p:sp>
        <p:nvSpPr>
          <p:cNvPr id="11" name="矩形 10"/>
          <p:cNvSpPr/>
          <p:nvPr/>
        </p:nvSpPr>
        <p:spPr>
          <a:xfrm>
            <a:off x="480918" y="5805264"/>
            <a:ext cx="8316416" cy="936104"/>
          </a:xfrm>
          <a:prstGeom prst="rect">
            <a:avLst/>
          </a:prstGeom>
          <a:solidFill>
            <a:schemeClr val="accent6">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                                    固化剂</a:t>
            </a:r>
            <a:endParaRPr lang="zh-CN" altLang="en-US" sz="6000" dirty="0">
              <a:solidFill>
                <a:schemeClr val="tx1"/>
              </a:solidFill>
            </a:endParaRPr>
          </a:p>
        </p:txBody>
      </p:sp>
    </p:spTree>
    <p:extLst>
      <p:ext uri="{BB962C8B-B14F-4D97-AF65-F5344CB8AC3E}">
        <p14:creationId xmlns:p14="http://schemas.microsoft.com/office/powerpoint/2010/main" val="214336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19983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溶剂</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24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不含有与异氰酸酯基反应的物质</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24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溶剂极性↑，异氰酸酯反应慢↓</a:t>
            </a:r>
            <a:endParaRPr lang="en-US" altLang="zh-CN" sz="3200" dirty="0">
              <a:solidFill>
                <a:schemeClr val="tx1"/>
              </a:solidFill>
              <a:latin typeface="楷体" panose="02010609060101010101" pitchFamily="49" charset="-122"/>
              <a:ea typeface="楷体" panose="02010609060101010101" pitchFamily="49" charset="-122"/>
            </a:endParaRPr>
          </a:p>
          <a:p>
            <a:pPr indent="457200">
              <a:lnSpc>
                <a:spcPct val="150000"/>
              </a:lnSpc>
              <a:spcBef>
                <a:spcPts val="2400"/>
              </a:spcBef>
              <a:buClr>
                <a:srgbClr val="002060"/>
              </a:buClr>
            </a:pPr>
            <a:r>
              <a:rPr lang="zh-CN" altLang="en-US" sz="3200" dirty="0">
                <a:solidFill>
                  <a:schemeClr val="tx1"/>
                </a:solidFill>
                <a:latin typeface="楷体" panose="02010609060101010101" pitchFamily="49" charset="-122"/>
                <a:ea typeface="楷体" panose="02010609060101010101" pitchFamily="49" charset="-122"/>
              </a:rPr>
              <a:t>因为溶剂分子极性大，能与醇中的羟基形成氢键而发生缔合，使反应变慢。</a:t>
            </a:r>
            <a:endParaRPr lang="en-US" altLang="zh-CN" sz="3200" dirty="0">
              <a:solidFill>
                <a:schemeClr val="tx1"/>
              </a:solidFill>
              <a:latin typeface="楷体" panose="02010609060101010101" pitchFamily="49" charset="-122"/>
              <a:ea typeface="楷体" panose="02010609060101010101" pitchFamily="49" charset="-122"/>
            </a:endParaRPr>
          </a:p>
          <a:p>
            <a:pPr indent="457200">
              <a:lnSpc>
                <a:spcPct val="150000"/>
              </a:lnSpc>
              <a:spcBef>
                <a:spcPts val="2400"/>
              </a:spcBef>
              <a:buClr>
                <a:srgbClr val="002060"/>
              </a:buClr>
            </a:pPr>
            <a:r>
              <a:rPr lang="zh-CN" altLang="en-US" sz="3200" dirty="0">
                <a:solidFill>
                  <a:schemeClr val="tx1"/>
                </a:solidFill>
                <a:latin typeface="楷体" panose="02010609060101010101" pitchFamily="49" charset="-122"/>
                <a:ea typeface="楷体" panose="02010609060101010101" pitchFamily="49" charset="-122"/>
              </a:rPr>
              <a:t>以甲苯为溶剂的反应速率是以丙酮为溶剂的</a:t>
            </a:r>
            <a:r>
              <a:rPr lang="en-US" altLang="zh-CN" sz="3200" dirty="0">
                <a:solidFill>
                  <a:schemeClr val="tx1"/>
                </a:solidFill>
                <a:latin typeface="楷体" panose="02010609060101010101" pitchFamily="49" charset="-122"/>
                <a:ea typeface="楷体" panose="02010609060101010101" pitchFamily="49" charset="-122"/>
              </a:rPr>
              <a:t>24</a:t>
            </a:r>
            <a:r>
              <a:rPr lang="zh-CN" altLang="en-US" sz="3200" dirty="0">
                <a:solidFill>
                  <a:schemeClr val="tx1"/>
                </a:solidFill>
                <a:latin typeface="楷体" panose="02010609060101010101" pitchFamily="49" charset="-122"/>
                <a:ea typeface="楷体" panose="02010609060101010101" pitchFamily="49" charset="-122"/>
              </a:rPr>
              <a:t>倍</a:t>
            </a:r>
            <a:endParaRPr lang="en-US" altLang="zh-CN" sz="320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8682074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9010"/>
            <a:ext cx="19983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溶剂</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涂料</a:t>
            </a:r>
            <a:r>
              <a:rPr lang="zh-CN" altLang="en-US" sz="3200" dirty="0">
                <a:solidFill>
                  <a:schemeClr val="tx1"/>
                </a:solidFill>
                <a:latin typeface="Times New Roman" pitchFamily="18" charset="0"/>
                <a:ea typeface="楷体" panose="02010609060101010101" pitchFamily="49" charset="-122"/>
                <a:cs typeface="Times New Roman" pitchFamily="18" charset="0"/>
              </a:rPr>
              <a:t>表面张力</a:t>
            </a:r>
            <a:r>
              <a:rPr lang="en-US" altLang="zh-CN" sz="3200" dirty="0">
                <a:solidFill>
                  <a:schemeClr val="tx1"/>
                </a:solidFill>
                <a:latin typeface="Times New Roman" pitchFamily="18" charset="0"/>
                <a:ea typeface="楷体" panose="02010609060101010101" pitchFamily="49" charset="-122"/>
                <a:cs typeface="Times New Roman" pitchFamily="18" charset="0"/>
              </a:rPr>
              <a:t>&gt;35mN/m</a:t>
            </a:r>
            <a:r>
              <a:rPr lang="zh-CN" altLang="en-US" sz="3200" dirty="0">
                <a:solidFill>
                  <a:schemeClr val="tx1"/>
                </a:solidFill>
                <a:latin typeface="Times New Roman" pitchFamily="18" charset="0"/>
                <a:ea typeface="楷体" panose="02010609060101010101" pitchFamily="49" charset="-122"/>
                <a:cs typeface="Times New Roman" pitchFamily="18" charset="0"/>
              </a:rPr>
              <a:t>就不易</a:t>
            </a:r>
            <a:r>
              <a:rPr lang="zh-CN" altLang="en-US" sz="3200" dirty="0">
                <a:solidFill>
                  <a:schemeClr val="tx1"/>
                </a:solidFill>
                <a:latin typeface="楷体" panose="02010609060101010101" pitchFamily="49" charset="-122"/>
                <a:ea typeface="楷体" panose="02010609060101010101" pitchFamily="49" charset="-122"/>
              </a:rPr>
              <a:t>起泡</a:t>
            </a:r>
          </a:p>
        </p:txBody>
      </p:sp>
      <p:graphicFrame>
        <p:nvGraphicFramePr>
          <p:cNvPr id="2" name="表格 1"/>
          <p:cNvGraphicFramePr>
            <a:graphicFrameLocks noGrp="1"/>
          </p:cNvGraphicFramePr>
          <p:nvPr>
            <p:extLst>
              <p:ext uri="{D42A27DB-BD31-4B8C-83A1-F6EECF244321}">
                <p14:modId xmlns:p14="http://schemas.microsoft.com/office/powerpoint/2010/main" val="1942646203"/>
              </p:ext>
            </p:extLst>
          </p:nvPr>
        </p:nvGraphicFramePr>
        <p:xfrm>
          <a:off x="852998" y="1916832"/>
          <a:ext cx="7726035" cy="2499360"/>
        </p:xfrm>
        <a:graphic>
          <a:graphicData uri="http://schemas.openxmlformats.org/drawingml/2006/table">
            <a:tbl>
              <a:tblPr firstRow="1" bandRow="1">
                <a:tableStyleId>{93296810-A885-4BE3-A3E7-6D5BEEA58F35}</a:tableStyleId>
              </a:tblPr>
              <a:tblGrid>
                <a:gridCol w="1708643">
                  <a:extLst>
                    <a:ext uri="{9D8B030D-6E8A-4147-A177-3AD203B41FA5}">
                      <a16:colId xmlns:a16="http://schemas.microsoft.com/office/drawing/2014/main" val="20000"/>
                    </a:ext>
                  </a:extLst>
                </a:gridCol>
                <a:gridCol w="1262910">
                  <a:extLst>
                    <a:ext uri="{9D8B030D-6E8A-4147-A177-3AD203B41FA5}">
                      <a16:colId xmlns:a16="http://schemas.microsoft.com/office/drawing/2014/main" val="20001"/>
                    </a:ext>
                  </a:extLst>
                </a:gridCol>
                <a:gridCol w="1262910">
                  <a:extLst>
                    <a:ext uri="{9D8B030D-6E8A-4147-A177-3AD203B41FA5}">
                      <a16:colId xmlns:a16="http://schemas.microsoft.com/office/drawing/2014/main" val="20002"/>
                    </a:ext>
                  </a:extLst>
                </a:gridCol>
                <a:gridCol w="1946365">
                  <a:extLst>
                    <a:ext uri="{9D8B030D-6E8A-4147-A177-3AD203B41FA5}">
                      <a16:colId xmlns:a16="http://schemas.microsoft.com/office/drawing/2014/main" val="20003"/>
                    </a:ext>
                  </a:extLst>
                </a:gridCol>
                <a:gridCol w="1545207">
                  <a:extLst>
                    <a:ext uri="{9D8B030D-6E8A-4147-A177-3AD203B41FA5}">
                      <a16:colId xmlns:a16="http://schemas.microsoft.com/office/drawing/2014/main" val="20004"/>
                    </a:ext>
                  </a:extLst>
                </a:gridCol>
              </a:tblGrid>
              <a:tr h="370840">
                <a:tc>
                  <a:txBody>
                    <a:bodyPr/>
                    <a:lstStyle/>
                    <a:p>
                      <a:pPr algn="ctr"/>
                      <a:r>
                        <a:rPr lang="zh-CN" altLang="en-US" sz="2800" dirty="0">
                          <a:latin typeface="楷体" panose="02010609060101010101" pitchFamily="49" charset="-122"/>
                          <a:ea typeface="楷体" panose="02010609060101010101" pitchFamily="49" charset="-122"/>
                        </a:rPr>
                        <a:t>不挥发组分含量</a:t>
                      </a:r>
                      <a:r>
                        <a:rPr lang="en-US" altLang="zh-CN" sz="2800" dirty="0">
                          <a:latin typeface="楷体" panose="02010609060101010101" pitchFamily="49" charset="-122"/>
                          <a:ea typeface="楷体" panose="02010609060101010101" pitchFamily="49" charset="-122"/>
                        </a:rPr>
                        <a:t>%</a:t>
                      </a:r>
                      <a:endParaRPr lang="zh-CN" altLang="en-US" sz="2800" dirty="0">
                        <a:latin typeface="楷体" panose="02010609060101010101" pitchFamily="49" charset="-122"/>
                        <a:ea typeface="楷体" panose="02010609060101010101" pitchFamily="49" charset="-122"/>
                      </a:endParaRPr>
                    </a:p>
                  </a:txBody>
                  <a:tcPr anchor="ctr"/>
                </a:tc>
                <a:tc>
                  <a:txBody>
                    <a:bodyPr/>
                    <a:lstStyle/>
                    <a:p>
                      <a:pPr algn="ctr"/>
                      <a:r>
                        <a:rPr lang="zh-CN" altLang="en-US" sz="2800" dirty="0">
                          <a:latin typeface="楷体" panose="02010609060101010101" pitchFamily="49" charset="-122"/>
                          <a:ea typeface="楷体" panose="02010609060101010101" pitchFamily="49" charset="-122"/>
                        </a:rPr>
                        <a:t>环己酮</a:t>
                      </a:r>
                    </a:p>
                  </a:txBody>
                  <a:tcPr anchor="ctr"/>
                </a:tc>
                <a:tc>
                  <a:txBody>
                    <a:bodyPr/>
                    <a:lstStyle/>
                    <a:p>
                      <a:pPr algn="ctr"/>
                      <a:r>
                        <a:rPr lang="zh-CN" altLang="en-US" sz="2800" dirty="0">
                          <a:latin typeface="楷体" panose="02010609060101010101" pitchFamily="49" charset="-122"/>
                          <a:ea typeface="楷体" panose="02010609060101010101" pitchFamily="49" charset="-122"/>
                        </a:rPr>
                        <a:t>二甲苯</a:t>
                      </a:r>
                    </a:p>
                  </a:txBody>
                  <a:tcPr anchor="ctr"/>
                </a:tc>
                <a:tc>
                  <a:txBody>
                    <a:bodyPr/>
                    <a:lstStyle/>
                    <a:p>
                      <a:pPr algn="ctr"/>
                      <a:r>
                        <a:rPr lang="zh-CN" altLang="en-US" sz="2800" dirty="0">
                          <a:latin typeface="楷体" panose="02010609060101010101" pitchFamily="49" charset="-122"/>
                          <a:ea typeface="楷体" panose="02010609060101010101" pitchFamily="49" charset="-122"/>
                        </a:rPr>
                        <a:t>乙酸溶纤剂</a:t>
                      </a:r>
                    </a:p>
                  </a:txBody>
                  <a:tcPr anchor="ctr"/>
                </a:tc>
                <a:tc>
                  <a:txBody>
                    <a:bodyPr/>
                    <a:lstStyle/>
                    <a:p>
                      <a:pPr algn="ctr"/>
                      <a:r>
                        <a:rPr lang="zh-CN" altLang="en-US" sz="2800" dirty="0">
                          <a:latin typeface="楷体" panose="02010609060101010101" pitchFamily="49" charset="-122"/>
                          <a:ea typeface="楷体" panose="02010609060101010101" pitchFamily="49" charset="-122"/>
                        </a:rPr>
                        <a:t>乙酸丁酯</a:t>
                      </a:r>
                    </a:p>
                  </a:txBody>
                  <a:tcPr anchor="ctr"/>
                </a:tc>
                <a:extLst>
                  <a:ext uri="{0D108BD9-81ED-4DB2-BD59-A6C34878D82A}">
                    <a16:rowId xmlns:a16="http://schemas.microsoft.com/office/drawing/2014/main" val="10000"/>
                  </a:ext>
                </a:extLst>
              </a:tr>
              <a:tr h="370840">
                <a:tc>
                  <a:txBody>
                    <a:bodyPr/>
                    <a:lstStyle/>
                    <a:p>
                      <a:pPr algn="ctr"/>
                      <a:r>
                        <a:rPr lang="en-US" altLang="zh-CN" sz="2800" dirty="0">
                          <a:latin typeface="楷体" panose="02010609060101010101" pitchFamily="49" charset="-122"/>
                          <a:ea typeface="楷体" panose="02010609060101010101" pitchFamily="49" charset="-122"/>
                        </a:rPr>
                        <a:t>60</a:t>
                      </a:r>
                      <a:endParaRPr lang="zh-CN" altLang="en-US" sz="2800" dirty="0">
                        <a:latin typeface="楷体" panose="02010609060101010101" pitchFamily="49" charset="-122"/>
                        <a:ea typeface="楷体" panose="02010609060101010101" pitchFamily="49" charset="-122"/>
                      </a:endParaRPr>
                    </a:p>
                  </a:txBody>
                  <a:tcPr anchor="ctr"/>
                </a:tc>
                <a:tc>
                  <a:txBody>
                    <a:bodyPr/>
                    <a:lstStyle/>
                    <a:p>
                      <a:pPr algn="ctr"/>
                      <a:r>
                        <a:rPr lang="en-US" altLang="zh-CN" sz="2800" dirty="0">
                          <a:latin typeface="楷体" panose="02010609060101010101" pitchFamily="49" charset="-122"/>
                          <a:ea typeface="楷体" panose="02010609060101010101" pitchFamily="49" charset="-122"/>
                        </a:rPr>
                        <a:t>40.4</a:t>
                      </a:r>
                      <a:endParaRPr lang="zh-CN" altLang="en-US" sz="2800" dirty="0">
                        <a:latin typeface="楷体" panose="02010609060101010101" pitchFamily="49" charset="-122"/>
                        <a:ea typeface="楷体" panose="02010609060101010101" pitchFamily="49" charset="-122"/>
                      </a:endParaRPr>
                    </a:p>
                  </a:txBody>
                  <a:tcPr anchor="ctr"/>
                </a:tc>
                <a:tc>
                  <a:txBody>
                    <a:bodyPr/>
                    <a:lstStyle/>
                    <a:p>
                      <a:pPr algn="ctr"/>
                      <a:r>
                        <a:rPr lang="en-US" altLang="zh-CN" sz="2800" dirty="0">
                          <a:latin typeface="楷体" panose="02010609060101010101" pitchFamily="49" charset="-122"/>
                          <a:ea typeface="楷体" panose="02010609060101010101" pitchFamily="49" charset="-122"/>
                        </a:rPr>
                        <a:t>37.9</a:t>
                      </a:r>
                      <a:endParaRPr lang="zh-CN" altLang="en-US" sz="2800" dirty="0">
                        <a:latin typeface="楷体" panose="02010609060101010101" pitchFamily="49" charset="-122"/>
                        <a:ea typeface="楷体" panose="02010609060101010101" pitchFamily="49" charset="-122"/>
                      </a:endParaRPr>
                    </a:p>
                  </a:txBody>
                  <a:tcPr anchor="ctr"/>
                </a:tc>
                <a:tc>
                  <a:txBody>
                    <a:bodyPr/>
                    <a:lstStyle/>
                    <a:p>
                      <a:pPr algn="ctr"/>
                      <a:r>
                        <a:rPr lang="en-US" altLang="zh-CN" sz="2800" dirty="0">
                          <a:latin typeface="楷体" panose="02010609060101010101" pitchFamily="49" charset="-122"/>
                          <a:ea typeface="楷体" panose="02010609060101010101" pitchFamily="49" charset="-122"/>
                        </a:rPr>
                        <a:t>37.8</a:t>
                      </a:r>
                      <a:endParaRPr lang="zh-CN" altLang="en-US" sz="2800" dirty="0">
                        <a:latin typeface="楷体" panose="02010609060101010101" pitchFamily="49" charset="-122"/>
                        <a:ea typeface="楷体" panose="02010609060101010101" pitchFamily="49" charset="-122"/>
                      </a:endParaRPr>
                    </a:p>
                  </a:txBody>
                  <a:tcPr anchor="ctr"/>
                </a:tc>
                <a:tc>
                  <a:txBody>
                    <a:bodyPr/>
                    <a:lstStyle/>
                    <a:p>
                      <a:pPr algn="ctr"/>
                      <a:r>
                        <a:rPr lang="en-US" altLang="zh-CN" sz="2800" dirty="0">
                          <a:latin typeface="楷体" panose="02010609060101010101" pitchFamily="49" charset="-122"/>
                          <a:ea typeface="楷体" panose="02010609060101010101" pitchFamily="49" charset="-122"/>
                        </a:rPr>
                        <a:t>33.3</a:t>
                      </a:r>
                      <a:endParaRPr lang="zh-CN" altLang="en-US" sz="2800"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1"/>
                  </a:ext>
                </a:extLst>
              </a:tr>
              <a:tr h="370840">
                <a:tc>
                  <a:txBody>
                    <a:bodyPr/>
                    <a:lstStyle/>
                    <a:p>
                      <a:pPr algn="ctr"/>
                      <a:r>
                        <a:rPr lang="en-US" altLang="zh-CN" sz="2800" dirty="0">
                          <a:latin typeface="楷体" panose="02010609060101010101" pitchFamily="49" charset="-122"/>
                          <a:ea typeface="楷体" panose="02010609060101010101" pitchFamily="49" charset="-122"/>
                        </a:rPr>
                        <a:t>50</a:t>
                      </a:r>
                      <a:endParaRPr lang="zh-CN" altLang="en-US" sz="2800" dirty="0">
                        <a:latin typeface="楷体" panose="02010609060101010101" pitchFamily="49" charset="-122"/>
                        <a:ea typeface="楷体" panose="02010609060101010101" pitchFamily="49" charset="-122"/>
                      </a:endParaRPr>
                    </a:p>
                  </a:txBody>
                  <a:tcPr anchor="ctr"/>
                </a:tc>
                <a:tc>
                  <a:txBody>
                    <a:bodyPr/>
                    <a:lstStyle/>
                    <a:p>
                      <a:pPr algn="ctr"/>
                      <a:r>
                        <a:rPr lang="en-US" altLang="zh-CN" sz="2800" dirty="0">
                          <a:latin typeface="楷体" panose="02010609060101010101" pitchFamily="49" charset="-122"/>
                          <a:ea typeface="楷体" panose="02010609060101010101" pitchFamily="49" charset="-122"/>
                        </a:rPr>
                        <a:t>42.3</a:t>
                      </a:r>
                      <a:endParaRPr lang="zh-CN" altLang="en-US" sz="2800" dirty="0">
                        <a:latin typeface="楷体" panose="02010609060101010101" pitchFamily="49" charset="-122"/>
                        <a:ea typeface="楷体" panose="02010609060101010101" pitchFamily="49" charset="-122"/>
                      </a:endParaRPr>
                    </a:p>
                  </a:txBody>
                  <a:tcPr anchor="ctr"/>
                </a:tc>
                <a:tc>
                  <a:txBody>
                    <a:bodyPr/>
                    <a:lstStyle/>
                    <a:p>
                      <a:pPr algn="ctr"/>
                      <a:r>
                        <a:rPr lang="en-US" altLang="zh-CN" sz="2800" dirty="0">
                          <a:latin typeface="楷体" panose="02010609060101010101" pitchFamily="49" charset="-122"/>
                          <a:ea typeface="楷体" panose="02010609060101010101" pitchFamily="49" charset="-122"/>
                        </a:rPr>
                        <a:t>34.7</a:t>
                      </a:r>
                      <a:endParaRPr lang="zh-CN" altLang="en-US" sz="2800" dirty="0">
                        <a:latin typeface="楷体" panose="02010609060101010101" pitchFamily="49" charset="-122"/>
                        <a:ea typeface="楷体" panose="02010609060101010101" pitchFamily="49" charset="-122"/>
                      </a:endParaRPr>
                    </a:p>
                  </a:txBody>
                  <a:tcPr anchor="ctr"/>
                </a:tc>
                <a:tc>
                  <a:txBody>
                    <a:bodyPr/>
                    <a:lstStyle/>
                    <a:p>
                      <a:pPr algn="ctr"/>
                      <a:r>
                        <a:rPr lang="en-US" altLang="zh-CN" sz="2800" dirty="0">
                          <a:latin typeface="楷体" panose="02010609060101010101" pitchFamily="49" charset="-122"/>
                          <a:ea typeface="楷体" panose="02010609060101010101" pitchFamily="49" charset="-122"/>
                        </a:rPr>
                        <a:t>37.9</a:t>
                      </a:r>
                      <a:endParaRPr lang="zh-CN" altLang="en-US" sz="2800" dirty="0">
                        <a:latin typeface="楷体" panose="02010609060101010101" pitchFamily="49" charset="-122"/>
                        <a:ea typeface="楷体" panose="02010609060101010101" pitchFamily="49" charset="-122"/>
                      </a:endParaRPr>
                    </a:p>
                  </a:txBody>
                  <a:tcPr anchor="ctr"/>
                </a:tc>
                <a:tc>
                  <a:txBody>
                    <a:bodyPr/>
                    <a:lstStyle/>
                    <a:p>
                      <a:pPr algn="ctr"/>
                      <a:r>
                        <a:rPr lang="en-US" altLang="zh-CN" sz="2800" dirty="0">
                          <a:latin typeface="楷体" panose="02010609060101010101" pitchFamily="49" charset="-122"/>
                          <a:ea typeface="楷体" panose="02010609060101010101" pitchFamily="49" charset="-122"/>
                        </a:rPr>
                        <a:t>33.4</a:t>
                      </a:r>
                      <a:endParaRPr lang="zh-CN" altLang="en-US" sz="2800"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2"/>
                  </a:ext>
                </a:extLst>
              </a:tr>
              <a:tr h="370840">
                <a:tc>
                  <a:txBody>
                    <a:bodyPr/>
                    <a:lstStyle/>
                    <a:p>
                      <a:pPr algn="ctr"/>
                      <a:r>
                        <a:rPr lang="en-US" altLang="zh-CN" sz="2800" dirty="0">
                          <a:latin typeface="楷体" panose="02010609060101010101" pitchFamily="49" charset="-122"/>
                          <a:ea typeface="楷体" panose="02010609060101010101" pitchFamily="49" charset="-122"/>
                        </a:rPr>
                        <a:t>40</a:t>
                      </a:r>
                      <a:endParaRPr lang="zh-CN" altLang="en-US" sz="2800" dirty="0">
                        <a:latin typeface="楷体" panose="02010609060101010101" pitchFamily="49" charset="-122"/>
                        <a:ea typeface="楷体" panose="02010609060101010101" pitchFamily="49" charset="-122"/>
                      </a:endParaRPr>
                    </a:p>
                  </a:txBody>
                  <a:tcPr anchor="ctr"/>
                </a:tc>
                <a:tc>
                  <a:txBody>
                    <a:bodyPr/>
                    <a:lstStyle/>
                    <a:p>
                      <a:pPr algn="ctr"/>
                      <a:r>
                        <a:rPr lang="en-US" altLang="zh-CN" sz="2800" dirty="0">
                          <a:latin typeface="楷体" panose="02010609060101010101" pitchFamily="49" charset="-122"/>
                          <a:ea typeface="楷体" panose="02010609060101010101" pitchFamily="49" charset="-122"/>
                        </a:rPr>
                        <a:t>42.0</a:t>
                      </a:r>
                      <a:endParaRPr lang="zh-CN" altLang="en-US" sz="2800" dirty="0">
                        <a:latin typeface="楷体" panose="02010609060101010101" pitchFamily="49" charset="-122"/>
                        <a:ea typeface="楷体" panose="02010609060101010101" pitchFamily="49" charset="-122"/>
                      </a:endParaRPr>
                    </a:p>
                  </a:txBody>
                  <a:tcPr anchor="ctr"/>
                </a:tc>
                <a:tc>
                  <a:txBody>
                    <a:bodyPr/>
                    <a:lstStyle/>
                    <a:p>
                      <a:pPr algn="ctr"/>
                      <a:r>
                        <a:rPr lang="en-US" altLang="zh-CN" sz="2800" dirty="0">
                          <a:latin typeface="楷体" panose="02010609060101010101" pitchFamily="49" charset="-122"/>
                          <a:ea typeface="楷体" panose="02010609060101010101" pitchFamily="49" charset="-122"/>
                        </a:rPr>
                        <a:t>35.5</a:t>
                      </a:r>
                      <a:endParaRPr lang="zh-CN" altLang="en-US" sz="2800" dirty="0">
                        <a:latin typeface="楷体" panose="02010609060101010101" pitchFamily="49" charset="-122"/>
                        <a:ea typeface="楷体" panose="02010609060101010101" pitchFamily="49" charset="-122"/>
                      </a:endParaRPr>
                    </a:p>
                  </a:txBody>
                  <a:tcPr anchor="ctr"/>
                </a:tc>
                <a:tc>
                  <a:txBody>
                    <a:bodyPr/>
                    <a:lstStyle/>
                    <a:p>
                      <a:pPr algn="ctr"/>
                      <a:r>
                        <a:rPr lang="en-US" altLang="zh-CN" sz="2800" dirty="0">
                          <a:latin typeface="楷体" panose="02010609060101010101" pitchFamily="49" charset="-122"/>
                          <a:ea typeface="楷体" panose="02010609060101010101" pitchFamily="49" charset="-122"/>
                        </a:rPr>
                        <a:t>35.9</a:t>
                      </a:r>
                      <a:endParaRPr lang="zh-CN" altLang="en-US" sz="2800" dirty="0">
                        <a:latin typeface="楷体" panose="02010609060101010101" pitchFamily="49" charset="-122"/>
                        <a:ea typeface="楷体" panose="02010609060101010101" pitchFamily="49" charset="-122"/>
                      </a:endParaRPr>
                    </a:p>
                  </a:txBody>
                  <a:tcPr anchor="ctr"/>
                </a:tc>
                <a:tc>
                  <a:txBody>
                    <a:bodyPr/>
                    <a:lstStyle/>
                    <a:p>
                      <a:pPr algn="ctr"/>
                      <a:r>
                        <a:rPr lang="en-US" altLang="zh-CN" sz="2800" dirty="0">
                          <a:latin typeface="楷体" panose="02010609060101010101" pitchFamily="49" charset="-122"/>
                          <a:ea typeface="楷体" panose="02010609060101010101" pitchFamily="49" charset="-122"/>
                        </a:rPr>
                        <a:t>32.1</a:t>
                      </a:r>
                      <a:endParaRPr lang="zh-CN" altLang="en-US" sz="2800"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3"/>
                  </a:ext>
                </a:extLst>
              </a:tr>
            </a:tbl>
          </a:graphicData>
        </a:graphic>
      </p:graphicFrame>
      <p:sp>
        <p:nvSpPr>
          <p:cNvPr id="3" name="文本框 2"/>
          <p:cNvSpPr txBox="1"/>
          <p:nvPr/>
        </p:nvSpPr>
        <p:spPr>
          <a:xfrm>
            <a:off x="629454" y="4653136"/>
            <a:ext cx="7758504" cy="1815882"/>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rPr>
              <a:t>酯类</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乙酸乙酯、乙酸丁酯、乙酸溶纤剂</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溶解能力最强，挥发速率适宜；酮类</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甲乙酮、环己酮</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气味大，不如酯类普遍；烃类溶解能力差，搭配使用</a:t>
            </a:r>
          </a:p>
        </p:txBody>
      </p:sp>
    </p:spTree>
    <p:extLst>
      <p:ext uri="{BB962C8B-B14F-4D97-AF65-F5344CB8AC3E}">
        <p14:creationId xmlns:p14="http://schemas.microsoft.com/office/powerpoint/2010/main" val="17067749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94254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3.</a:t>
            </a:r>
            <a:r>
              <a:rPr lang="zh-CN" altLang="en-US" sz="2800" dirty="0">
                <a:latin typeface="楷体" panose="02010609060101010101" pitchFamily="49" charset="-122"/>
                <a:ea typeface="楷体" panose="02010609060101010101" pitchFamily="49" charset="-122"/>
                <a:cs typeface="Arial" panose="020B0604020202020204" pitchFamily="34" charset="0"/>
              </a:rPr>
              <a:t>氧固化聚氨酯改性油</a:t>
            </a:r>
          </a:p>
        </p:txBody>
      </p:sp>
      <p:pic>
        <p:nvPicPr>
          <p:cNvPr id="10" name="Picture 4" descr="1"/>
          <p:cNvPicPr>
            <a:picLocks noChangeAspect="1" noChangeArrowheads="1"/>
          </p:cNvPicPr>
          <p:nvPr/>
        </p:nvPicPr>
        <p:blipFill>
          <a:blip r:embed="rId2" cstate="print"/>
          <a:srcRect/>
          <a:stretch>
            <a:fillRect/>
          </a:stretch>
        </p:blipFill>
        <p:spPr bwMode="auto">
          <a:xfrm>
            <a:off x="575556" y="3429000"/>
            <a:ext cx="8153400" cy="1882775"/>
          </a:xfrm>
          <a:prstGeom prst="rect">
            <a:avLst/>
          </a:prstGeom>
          <a:noFill/>
          <a:ln w="9525">
            <a:solidFill>
              <a:schemeClr val="hlink"/>
            </a:solidFill>
            <a:miter lim="800000"/>
            <a:headEnd/>
            <a:tailEnd/>
          </a:ln>
        </p:spPr>
      </p:pic>
      <p:sp>
        <p:nvSpPr>
          <p:cNvPr id="11" name="Rectangle 7"/>
          <p:cNvSpPr>
            <a:spLocks noChangeArrowheads="1"/>
          </p:cNvSpPr>
          <p:nvPr/>
        </p:nvSpPr>
        <p:spPr bwMode="auto">
          <a:xfrm>
            <a:off x="2699792" y="5562317"/>
            <a:ext cx="4339650" cy="461665"/>
          </a:xfrm>
          <a:prstGeom prst="rect">
            <a:avLst/>
          </a:prstGeom>
          <a:noFill/>
          <a:ln w="12700" cap="sq">
            <a:noFill/>
            <a:miter lim="800000"/>
            <a:headEnd type="none" w="sm" len="sm"/>
            <a:tailEnd type="none" w="sm" len="sm"/>
          </a:ln>
          <a:effectLst/>
        </p:spPr>
        <p:txBody>
          <a:bodyPr wrap="none">
            <a:spAutoFit/>
          </a:bodyPr>
          <a:lstStyle/>
          <a:p>
            <a:r>
              <a:rPr kumimoji="1" lang="en-US" altLang="zh-CN" sz="2400" dirty="0">
                <a:solidFill>
                  <a:srgbClr val="FF0000"/>
                </a:solidFill>
                <a:latin typeface="楷体" panose="02010609060101010101" pitchFamily="49" charset="-122"/>
                <a:ea typeface="楷体" panose="02010609060101010101" pitchFamily="49" charset="-122"/>
              </a:rPr>
              <a:t>R—</a:t>
            </a:r>
            <a:r>
              <a:rPr kumimoji="1" lang="zh-CN" altLang="en-US" sz="2400" dirty="0">
                <a:solidFill>
                  <a:srgbClr val="FF0000"/>
                </a:solidFill>
                <a:latin typeface="楷体" panose="02010609060101010101" pitchFamily="49" charset="-122"/>
                <a:ea typeface="楷体" panose="02010609060101010101" pitchFamily="49" charset="-122"/>
              </a:rPr>
              <a:t>不饱和双键油脂分子的基团</a:t>
            </a:r>
          </a:p>
        </p:txBody>
      </p:sp>
      <p:sp>
        <p:nvSpPr>
          <p:cNvPr id="3" name="矩形 2"/>
          <p:cNvSpPr/>
          <p:nvPr/>
        </p:nvSpPr>
        <p:spPr>
          <a:xfrm>
            <a:off x="467544" y="908720"/>
            <a:ext cx="8369424" cy="2031325"/>
          </a:xfrm>
          <a:prstGeom prst="rect">
            <a:avLst/>
          </a:prstGeom>
        </p:spPr>
        <p:txBody>
          <a:bodyPr wrap="square">
            <a:spAutoFit/>
          </a:bodyPr>
          <a:lstStyle/>
          <a:p>
            <a:pPr marL="457200" indent="-457200">
              <a:lnSpc>
                <a:spcPct val="150000"/>
              </a:lnSpc>
              <a:spcBef>
                <a:spcPts val="600"/>
              </a:spcBef>
              <a:buClr>
                <a:srgbClr val="002060"/>
              </a:buClr>
              <a:buFont typeface="Wingdings" panose="05000000000000000000" pitchFamily="2" charset="2"/>
              <a:buChar char="u"/>
            </a:pPr>
            <a:r>
              <a:rPr kumimoji="1" lang="zh-CN" altLang="en-US" sz="2800" dirty="0">
                <a:latin typeface="楷体" panose="02010609060101010101" pitchFamily="49" charset="-122"/>
                <a:ea typeface="楷体" panose="02010609060101010101" pitchFamily="49" charset="-122"/>
              </a:rPr>
              <a:t>干性油</a:t>
            </a:r>
            <a:r>
              <a:rPr kumimoji="1" lang="en-US" altLang="zh-CN" sz="2800" dirty="0">
                <a:latin typeface="楷体" panose="02010609060101010101" pitchFamily="49" charset="-122"/>
                <a:ea typeface="楷体" panose="02010609060101010101" pitchFamily="49" charset="-122"/>
              </a:rPr>
              <a:t>(</a:t>
            </a:r>
            <a:r>
              <a:rPr kumimoji="1" lang="zh-CN" altLang="en-US" sz="2800" dirty="0">
                <a:latin typeface="楷体" panose="02010609060101010101" pitchFamily="49" charset="-122"/>
                <a:ea typeface="楷体" panose="02010609060101010101" pitchFamily="49" charset="-122"/>
              </a:rPr>
              <a:t>如大豆油、亚麻油等</a:t>
            </a:r>
            <a:r>
              <a:rPr kumimoji="1" lang="en-US" altLang="zh-CN" sz="2800" dirty="0">
                <a:latin typeface="楷体" panose="02010609060101010101" pitchFamily="49" charset="-122"/>
                <a:ea typeface="楷体" panose="02010609060101010101" pitchFamily="49" charset="-122"/>
              </a:rPr>
              <a:t>)</a:t>
            </a:r>
            <a:r>
              <a:rPr kumimoji="1" lang="zh-CN" altLang="en-US" sz="2800" dirty="0">
                <a:latin typeface="楷体" panose="02010609060101010101" pitchFamily="49" charset="-122"/>
                <a:ea typeface="楷体" panose="02010609060101010101" pitchFamily="49" charset="-122"/>
              </a:rPr>
              <a:t>与多元醇进行酯交换反应，生成羟基化合物，再与异氰酸酯反应得</a:t>
            </a:r>
            <a:r>
              <a:rPr kumimoji="1" lang="zh-CN" altLang="en-US" sz="2800" dirty="0">
                <a:solidFill>
                  <a:srgbClr val="FF0000"/>
                </a:solidFill>
                <a:latin typeface="楷体" panose="02010609060101010101" pitchFamily="49" charset="-122"/>
                <a:ea typeface="楷体" panose="02010609060101010101" pitchFamily="49" charset="-122"/>
              </a:rPr>
              <a:t>氨酯油</a:t>
            </a:r>
            <a:r>
              <a:rPr kumimoji="1" lang="zh-CN" altLang="en-US" sz="2800" dirty="0">
                <a:latin typeface="楷体" panose="02010609060101010101" pitchFamily="49" charset="-122"/>
                <a:ea typeface="楷体" panose="02010609060101010101" pitchFamily="49" charset="-122"/>
              </a:rPr>
              <a:t>。</a:t>
            </a:r>
            <a:endParaRPr kumimoji="1" lang="en-US" altLang="zh-CN" sz="2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69671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对角圆角矩形 7">
            <a:extLst>
              <a:ext uri="{FF2B5EF4-FFF2-40B4-BE49-F238E27FC236}">
                <a16:creationId xmlns:a16="http://schemas.microsoft.com/office/drawing/2014/main" id="{A489881D-1352-4AB3-B82B-2B5102A8A7D8}"/>
              </a:ext>
            </a:extLst>
          </p:cNvPr>
          <p:cNvSpPr/>
          <p:nvPr/>
        </p:nvSpPr>
        <p:spPr>
          <a:xfrm>
            <a:off x="0" y="8465"/>
            <a:ext cx="399593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3200" dirty="0">
                <a:latin typeface="楷体" panose="02010609060101010101" pitchFamily="49" charset="-122"/>
                <a:ea typeface="楷体" panose="02010609060101010101" pitchFamily="49" charset="-122"/>
                <a:cs typeface="Arial" panose="020B0604020202020204" pitchFamily="34" charset="0"/>
              </a:rPr>
              <a:t>8.2 </a:t>
            </a:r>
            <a:r>
              <a:rPr lang="zh-CN" altLang="en-US" sz="3200" dirty="0">
                <a:latin typeface="楷体" panose="02010609060101010101" pitchFamily="49" charset="-122"/>
                <a:ea typeface="楷体" panose="02010609060101010101" pitchFamily="49" charset="-122"/>
                <a:cs typeface="Arial" panose="020B0604020202020204" pitchFamily="34" charset="0"/>
              </a:rPr>
              <a:t>聚氨酯产业结构</a:t>
            </a:r>
          </a:p>
        </p:txBody>
      </p:sp>
      <p:graphicFrame>
        <p:nvGraphicFramePr>
          <p:cNvPr id="12" name="图表 11">
            <a:extLst>
              <a:ext uri="{FF2B5EF4-FFF2-40B4-BE49-F238E27FC236}">
                <a16:creationId xmlns:a16="http://schemas.microsoft.com/office/drawing/2014/main" id="{A30EED9A-7108-4C0B-8AA4-069260A542BF}"/>
              </a:ext>
            </a:extLst>
          </p:cNvPr>
          <p:cNvGraphicFramePr>
            <a:graphicFrameLocks/>
          </p:cNvGraphicFramePr>
          <p:nvPr>
            <p:extLst>
              <p:ext uri="{D42A27DB-BD31-4B8C-83A1-F6EECF244321}">
                <p14:modId xmlns:p14="http://schemas.microsoft.com/office/powerpoint/2010/main" val="1079439183"/>
              </p:ext>
            </p:extLst>
          </p:nvPr>
        </p:nvGraphicFramePr>
        <p:xfrm>
          <a:off x="-36512" y="1818170"/>
          <a:ext cx="5508104" cy="320190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图表 6">
            <a:extLst>
              <a:ext uri="{FF2B5EF4-FFF2-40B4-BE49-F238E27FC236}">
                <a16:creationId xmlns:a16="http://schemas.microsoft.com/office/drawing/2014/main" id="{E21AE43D-0A57-45C3-9206-184A43EDDD98}"/>
              </a:ext>
            </a:extLst>
          </p:cNvPr>
          <p:cNvGraphicFramePr>
            <a:graphicFrameLocks/>
          </p:cNvGraphicFramePr>
          <p:nvPr>
            <p:extLst>
              <p:ext uri="{D42A27DB-BD31-4B8C-83A1-F6EECF244321}">
                <p14:modId xmlns:p14="http://schemas.microsoft.com/office/powerpoint/2010/main" val="1408550268"/>
              </p:ext>
            </p:extLst>
          </p:nvPr>
        </p:nvGraphicFramePr>
        <p:xfrm>
          <a:off x="4427984" y="1628800"/>
          <a:ext cx="5508104" cy="33912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562506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9067" r="11595" b="10722"/>
          <a:stretch/>
        </p:blipFill>
        <p:spPr>
          <a:xfrm>
            <a:off x="5765497" y="2295035"/>
            <a:ext cx="2822960" cy="2684272"/>
          </a:xfrm>
          <a:prstGeom prst="rect">
            <a:avLst/>
          </a:prstGeom>
        </p:spPr>
      </p:pic>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17606" r="18571"/>
          <a:stretch/>
        </p:blipFill>
        <p:spPr>
          <a:xfrm>
            <a:off x="3461241" y="2243226"/>
            <a:ext cx="2355579" cy="2664296"/>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882" y="2819290"/>
            <a:ext cx="3374136" cy="1847088"/>
          </a:xfrm>
          <a:prstGeom prst="rect">
            <a:avLst/>
          </a:prstGeom>
        </p:spPr>
      </p:pic>
      <p:sp>
        <p:nvSpPr>
          <p:cNvPr id="5" name="矩形 4"/>
          <p:cNvSpPr/>
          <p:nvPr/>
        </p:nvSpPr>
        <p:spPr>
          <a:xfrm>
            <a:off x="539552" y="515034"/>
            <a:ext cx="7992888" cy="2031325"/>
          </a:xfrm>
          <a:prstGeom prst="rect">
            <a:avLst/>
          </a:prstGeom>
        </p:spPr>
        <p:txBody>
          <a:bodyPr wrap="square">
            <a:spAutoFit/>
          </a:bodyPr>
          <a:lstStyle/>
          <a:p>
            <a:pPr marL="457200" indent="-457200">
              <a:lnSpc>
                <a:spcPct val="150000"/>
              </a:lnSpc>
              <a:spcBef>
                <a:spcPts val="600"/>
              </a:spcBef>
              <a:buClr>
                <a:srgbClr val="002060"/>
              </a:buClr>
              <a:buFont typeface="Wingdings" panose="05000000000000000000" pitchFamily="2" charset="2"/>
              <a:buChar char="u"/>
            </a:pPr>
            <a:r>
              <a:rPr kumimoji="1" lang="zh-CN" altLang="en-US" sz="2800" dirty="0">
                <a:latin typeface="楷体" panose="02010609060101010101" pitchFamily="49" charset="-122"/>
                <a:ea typeface="楷体" panose="02010609060101010101" pitchFamily="49" charset="-122"/>
              </a:rPr>
              <a:t>干性油：在空气中易</a:t>
            </a:r>
            <a:r>
              <a:rPr kumimoji="1" lang="zh-CN" altLang="en-US" sz="2800" dirty="0">
                <a:latin typeface="楷体" panose="02010609060101010101" pitchFamily="49" charset="-122"/>
                <a:ea typeface="楷体" panose="02010609060101010101" pitchFamily="49" charset="-122"/>
                <a:hlinkClick r:id="rId5"/>
              </a:rPr>
              <a:t>氧化</a:t>
            </a:r>
            <a:r>
              <a:rPr kumimoji="1" lang="zh-CN" altLang="en-US" sz="2800" dirty="0">
                <a:latin typeface="楷体" panose="02010609060101010101" pitchFamily="49" charset="-122"/>
                <a:ea typeface="楷体" panose="02010609060101010101" pitchFamily="49" charset="-122"/>
              </a:rPr>
              <a:t>干燥形成富有弹性的</a:t>
            </a:r>
            <a:r>
              <a:rPr kumimoji="1" lang="zh-CN" altLang="en-US" sz="2800" dirty="0">
                <a:latin typeface="楷体" panose="02010609060101010101" pitchFamily="49" charset="-122"/>
                <a:ea typeface="楷体" panose="02010609060101010101" pitchFamily="49" charset="-122"/>
                <a:hlinkClick r:id="rId6"/>
              </a:rPr>
              <a:t>柔韧</a:t>
            </a:r>
            <a:r>
              <a:rPr kumimoji="1" lang="zh-CN" altLang="en-US" sz="2800" dirty="0">
                <a:latin typeface="楷体" panose="02010609060101010101" pitchFamily="49" charset="-122"/>
                <a:ea typeface="楷体" panose="02010609060101010101" pitchFamily="49" charset="-122"/>
                <a:hlinkClick r:id="rId7"/>
              </a:rPr>
              <a:t>固态膜</a:t>
            </a:r>
            <a:r>
              <a:rPr kumimoji="1" lang="zh-CN" altLang="en-US" sz="2800" dirty="0">
                <a:latin typeface="楷体" panose="02010609060101010101" pitchFamily="49" charset="-122"/>
                <a:ea typeface="楷体" panose="02010609060101010101" pitchFamily="49" charset="-122"/>
              </a:rPr>
              <a:t>的</a:t>
            </a:r>
            <a:r>
              <a:rPr kumimoji="1" lang="zh-CN" altLang="en-US" sz="2800" dirty="0">
                <a:latin typeface="楷体" panose="02010609060101010101" pitchFamily="49" charset="-122"/>
                <a:ea typeface="楷体" panose="02010609060101010101" pitchFamily="49" charset="-122"/>
                <a:hlinkClick r:id="rId8"/>
              </a:rPr>
              <a:t>油类</a:t>
            </a:r>
            <a:r>
              <a:rPr kumimoji="1" lang="zh-CN" altLang="en-US" sz="2800" dirty="0">
                <a:latin typeface="楷体" panose="02010609060101010101" pitchFamily="49" charset="-122"/>
                <a:ea typeface="楷体" panose="02010609060101010101" pitchFamily="49" charset="-122"/>
              </a:rPr>
              <a:t>。有些可以食用，有些不能食用。</a:t>
            </a:r>
          </a:p>
        </p:txBody>
      </p:sp>
      <p:sp>
        <p:nvSpPr>
          <p:cNvPr id="6" name="矩形 5"/>
          <p:cNvSpPr/>
          <p:nvPr/>
        </p:nvSpPr>
        <p:spPr>
          <a:xfrm>
            <a:off x="339235" y="5051538"/>
            <a:ext cx="8599590" cy="1113766"/>
          </a:xfrm>
          <a:prstGeom prst="rect">
            <a:avLst/>
          </a:prstGeom>
        </p:spPr>
        <p:txBody>
          <a:bodyPr wrap="square">
            <a:spAutoFit/>
          </a:bodyPr>
          <a:lstStyle/>
          <a:p>
            <a:pPr indent="457200">
              <a:lnSpc>
                <a:spcPct val="150000"/>
              </a:lnSpc>
              <a:spcBef>
                <a:spcPts val="600"/>
              </a:spcBef>
              <a:buClr>
                <a:srgbClr val="002060"/>
              </a:buClr>
            </a:pPr>
            <a:r>
              <a:rPr lang="en-US" altLang="zh-CN" sz="2400" dirty="0">
                <a:latin typeface="楷体" panose="02010609060101010101" pitchFamily="49" charset="-122"/>
                <a:ea typeface="楷体" panose="02010609060101010101" pitchFamily="49" charset="-122"/>
              </a:rPr>
              <a:t>DHA</a:t>
            </a:r>
            <a:r>
              <a:rPr lang="zh-CN" altLang="en-US" sz="2400" dirty="0">
                <a:latin typeface="楷体" panose="02010609060101010101" pitchFamily="49" charset="-122"/>
                <a:ea typeface="楷体" panose="02010609060101010101" pitchFamily="49" charset="-122"/>
              </a:rPr>
              <a:t>，二十二碳六烯酸，俗称</a:t>
            </a:r>
            <a:r>
              <a:rPr lang="zh-CN" altLang="en-US" sz="2400" dirty="0">
                <a:latin typeface="楷体" panose="02010609060101010101" pitchFamily="49" charset="-122"/>
                <a:ea typeface="楷体" panose="02010609060101010101" pitchFamily="49" charset="-122"/>
                <a:hlinkClick r:id="rId9"/>
              </a:rPr>
              <a:t>脑黄金</a:t>
            </a:r>
            <a:r>
              <a:rPr lang="zh-CN" altLang="en-US" sz="2400" dirty="0">
                <a:latin typeface="楷体" panose="02010609060101010101" pitchFamily="49" charset="-122"/>
                <a:ea typeface="楷体" panose="02010609060101010101" pitchFamily="49" charset="-122"/>
              </a:rPr>
              <a:t>，是一种对人体非常重要的</a:t>
            </a:r>
            <a:r>
              <a:rPr lang="zh-CN" altLang="en-US" sz="2400" dirty="0">
                <a:latin typeface="楷体" panose="02010609060101010101" pitchFamily="49" charset="-122"/>
                <a:ea typeface="楷体" panose="02010609060101010101" pitchFamily="49" charset="-122"/>
                <a:hlinkClick r:id="rId10"/>
              </a:rPr>
              <a:t>不饱和脂肪酸</a:t>
            </a:r>
            <a:endParaRPr lang="en-US" altLang="zh-CN"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2034276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94254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3.</a:t>
            </a:r>
            <a:r>
              <a:rPr lang="zh-CN" altLang="en-US" sz="2800" dirty="0">
                <a:latin typeface="楷体" panose="02010609060101010101" pitchFamily="49" charset="-122"/>
                <a:ea typeface="楷体" panose="02010609060101010101" pitchFamily="49" charset="-122"/>
                <a:cs typeface="Arial" panose="020B0604020202020204" pitchFamily="34" charset="0"/>
              </a:rPr>
              <a:t>氧固化聚氨酯改性油</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endParaRPr lang="zh-CN" altLang="en-US" sz="2800" dirty="0">
              <a:solidFill>
                <a:schemeClr val="tx1"/>
              </a:solidFill>
              <a:latin typeface="楷体" panose="02010609060101010101" pitchFamily="49" charset="-122"/>
              <a:ea typeface="楷体" panose="02010609060101010101" pitchFamily="49" charset="-122"/>
            </a:endParaRPr>
          </a:p>
        </p:txBody>
      </p:sp>
      <p:pic>
        <p:nvPicPr>
          <p:cNvPr id="10" name="Picture 4" descr="1"/>
          <p:cNvPicPr>
            <a:picLocks noChangeAspect="1" noChangeArrowheads="1"/>
          </p:cNvPicPr>
          <p:nvPr/>
        </p:nvPicPr>
        <p:blipFill>
          <a:blip r:embed="rId2" cstate="print"/>
          <a:srcRect/>
          <a:stretch>
            <a:fillRect/>
          </a:stretch>
        </p:blipFill>
        <p:spPr bwMode="auto">
          <a:xfrm>
            <a:off x="639316" y="1196752"/>
            <a:ext cx="8153400" cy="1882775"/>
          </a:xfrm>
          <a:prstGeom prst="rect">
            <a:avLst/>
          </a:prstGeom>
          <a:noFill/>
          <a:ln w="9525">
            <a:solidFill>
              <a:schemeClr val="hlink"/>
            </a:solidFill>
            <a:miter lim="800000"/>
            <a:headEnd/>
            <a:tailEnd/>
          </a:ln>
        </p:spPr>
      </p:pic>
      <p:sp>
        <p:nvSpPr>
          <p:cNvPr id="11" name="Rectangle 7"/>
          <p:cNvSpPr>
            <a:spLocks noChangeArrowheads="1"/>
          </p:cNvSpPr>
          <p:nvPr/>
        </p:nvSpPr>
        <p:spPr bwMode="auto">
          <a:xfrm>
            <a:off x="1907704" y="1196752"/>
            <a:ext cx="4390946" cy="461665"/>
          </a:xfrm>
          <a:prstGeom prst="rect">
            <a:avLst/>
          </a:prstGeom>
          <a:noFill/>
          <a:ln w="12700" cap="sq">
            <a:noFill/>
            <a:miter lim="800000"/>
            <a:headEnd type="none" w="sm" len="sm"/>
            <a:tailEnd type="none" w="sm" len="sm"/>
          </a:ln>
          <a:effectLst/>
        </p:spPr>
        <p:txBody>
          <a:bodyPr wrap="none">
            <a:spAutoFit/>
          </a:bodyPr>
          <a:lstStyle/>
          <a:p>
            <a:r>
              <a:rPr kumimoji="1" lang="en-US" altLang="zh-CN" sz="2400" dirty="0">
                <a:solidFill>
                  <a:srgbClr val="FF0000"/>
                </a:solidFill>
                <a:latin typeface="Times New Roman" pitchFamily="18" charset="0"/>
              </a:rPr>
              <a:t>R—</a:t>
            </a:r>
            <a:r>
              <a:rPr kumimoji="1" lang="zh-CN" altLang="en-US" sz="2400" dirty="0">
                <a:solidFill>
                  <a:srgbClr val="FF0000"/>
                </a:solidFill>
                <a:latin typeface="Times New Roman" pitchFamily="18" charset="0"/>
              </a:rPr>
              <a:t>不饱和双键油脂分子的基团</a:t>
            </a:r>
          </a:p>
        </p:txBody>
      </p:sp>
      <p:sp>
        <p:nvSpPr>
          <p:cNvPr id="12" name="Rectangle 5"/>
          <p:cNvSpPr>
            <a:spLocks noChangeArrowheads="1"/>
          </p:cNvSpPr>
          <p:nvPr/>
        </p:nvSpPr>
        <p:spPr bwMode="auto">
          <a:xfrm>
            <a:off x="778399" y="3380507"/>
            <a:ext cx="7974994" cy="2091919"/>
          </a:xfrm>
          <a:prstGeom prst="rect">
            <a:avLst/>
          </a:prstGeom>
          <a:noFill/>
          <a:ln w="12700" cap="sq">
            <a:noFill/>
            <a:miter lim="800000"/>
            <a:headEnd type="none" w="sm" len="sm"/>
            <a:tailEnd type="none" w="sm" len="sm"/>
          </a:ln>
          <a:effectLst/>
        </p:spPr>
        <p:txBody>
          <a:bodyPr wrap="square">
            <a:spAutoFit/>
          </a:bodyPr>
          <a:lstStyle/>
          <a:p>
            <a:pPr indent="457200">
              <a:lnSpc>
                <a:spcPct val="120000"/>
              </a:lnSpc>
            </a:pPr>
            <a:r>
              <a:rPr kumimoji="1" lang="zh-CN" altLang="en-US" sz="2800" dirty="0">
                <a:latin typeface="楷体" panose="02010609060101010101" pitchFamily="49" charset="-122"/>
                <a:ea typeface="楷体" panose="02010609060101010101" pitchFamily="49" charset="-122"/>
              </a:rPr>
              <a:t>不饱和双键在空气中经氧化交联生成漆膜，还有大分子链间氢键。</a:t>
            </a:r>
            <a:endParaRPr kumimoji="1" lang="en-US" altLang="zh-CN" sz="2800" dirty="0">
              <a:latin typeface="楷体" panose="02010609060101010101" pitchFamily="49" charset="-122"/>
              <a:ea typeface="楷体" panose="02010609060101010101" pitchFamily="49" charset="-122"/>
            </a:endParaRPr>
          </a:p>
          <a:p>
            <a:pPr indent="457200">
              <a:lnSpc>
                <a:spcPct val="120000"/>
              </a:lnSpc>
            </a:pPr>
            <a:r>
              <a:rPr kumimoji="1" lang="zh-CN" altLang="en-US" sz="2800" dirty="0">
                <a:latin typeface="楷体" panose="02010609060101010101" pitchFamily="49" charset="-122"/>
                <a:ea typeface="楷体" panose="02010609060101010101" pitchFamily="49" charset="-122"/>
              </a:rPr>
              <a:t>与醇酸树脂漆比，具有干燥固化快、耐磨耐油性好等优点；但流平性较差，易变黄。</a:t>
            </a:r>
          </a:p>
        </p:txBody>
      </p:sp>
    </p:spTree>
    <p:extLst>
      <p:ext uri="{BB962C8B-B14F-4D97-AF65-F5344CB8AC3E}">
        <p14:creationId xmlns:p14="http://schemas.microsoft.com/office/powerpoint/2010/main" val="17501109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94254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为什么变黄，如何解决？</a:t>
            </a:r>
          </a:p>
        </p:txBody>
      </p:sp>
      <p:sp>
        <p:nvSpPr>
          <p:cNvPr id="2" name="矩形 1"/>
          <p:cNvSpPr/>
          <p:nvPr/>
        </p:nvSpPr>
        <p:spPr>
          <a:xfrm>
            <a:off x="323528" y="1052736"/>
            <a:ext cx="8496944" cy="5155257"/>
          </a:xfrm>
          <a:prstGeom prst="rect">
            <a:avLst/>
          </a:prstGeom>
        </p:spPr>
        <p:txBody>
          <a:bodyPr wrap="square">
            <a:spAutoFit/>
          </a:bodyPr>
          <a:lstStyle/>
          <a:p>
            <a:pPr indent="457200">
              <a:lnSpc>
                <a:spcPct val="150000"/>
              </a:lnSpc>
              <a:spcBef>
                <a:spcPts val="600"/>
              </a:spcBef>
              <a:buClr>
                <a:srgbClr val="002060"/>
              </a:buClr>
            </a:pPr>
            <a:r>
              <a:rPr lang="zh-CN" altLang="en-US" sz="2400" dirty="0">
                <a:latin typeface="Times New Roman" pitchFamily="18" charset="0"/>
                <a:ea typeface="楷体" panose="02010609060101010101" pitchFamily="49" charset="-122"/>
                <a:cs typeface="Times New Roman" pitchFamily="18" charset="0"/>
              </a:rPr>
              <a:t>现在大多数的</a:t>
            </a:r>
            <a:r>
              <a:rPr lang="en-US" altLang="zh-CN" sz="2400" dirty="0">
                <a:latin typeface="Times New Roman" pitchFamily="18" charset="0"/>
                <a:ea typeface="楷体" panose="02010609060101010101" pitchFamily="49" charset="-122"/>
                <a:cs typeface="Times New Roman" pitchFamily="18" charset="0"/>
              </a:rPr>
              <a:t>PU</a:t>
            </a:r>
            <a:r>
              <a:rPr lang="zh-CN" altLang="en-US" sz="2400" dirty="0">
                <a:latin typeface="Times New Roman" pitchFamily="18" charset="0"/>
                <a:ea typeface="楷体" panose="02010609060101010101" pitchFamily="49" charset="-122"/>
                <a:cs typeface="Times New Roman" pitchFamily="18" charset="0"/>
              </a:rPr>
              <a:t>产品，不管是</a:t>
            </a:r>
            <a:r>
              <a:rPr lang="en-US" altLang="zh-CN" sz="2400" dirty="0">
                <a:latin typeface="Times New Roman" pitchFamily="18" charset="0"/>
                <a:ea typeface="楷体" panose="02010609060101010101" pitchFamily="49" charset="-122"/>
                <a:cs typeface="Times New Roman" pitchFamily="18" charset="0"/>
              </a:rPr>
              <a:t>PU</a:t>
            </a:r>
            <a:r>
              <a:rPr lang="zh-CN" altLang="en-US" sz="2400" dirty="0">
                <a:latin typeface="Times New Roman" pitchFamily="18" charset="0"/>
                <a:ea typeface="楷体" panose="02010609060101010101" pitchFamily="49" charset="-122"/>
                <a:cs typeface="Times New Roman" pitchFamily="18" charset="0"/>
              </a:rPr>
              <a:t>固化剂、发泡、弹性性、</a:t>
            </a:r>
            <a:r>
              <a:rPr lang="en-US" altLang="zh-CN" sz="2400" dirty="0">
                <a:latin typeface="Times New Roman" pitchFamily="18" charset="0"/>
                <a:ea typeface="楷体" panose="02010609060101010101" pitchFamily="49" charset="-122"/>
                <a:cs typeface="Times New Roman" pitchFamily="18" charset="0"/>
              </a:rPr>
              <a:t>PU</a:t>
            </a:r>
            <a:r>
              <a:rPr lang="zh-CN" altLang="en-US" sz="2400" dirty="0">
                <a:latin typeface="Times New Roman" pitchFamily="18" charset="0"/>
                <a:ea typeface="楷体" panose="02010609060101010101" pitchFamily="49" charset="-122"/>
                <a:cs typeface="Times New Roman" pitchFamily="18" charset="0"/>
              </a:rPr>
              <a:t>革还是</a:t>
            </a:r>
            <a:r>
              <a:rPr lang="en-US" altLang="zh-CN" sz="2400" dirty="0">
                <a:latin typeface="Times New Roman" pitchFamily="18" charset="0"/>
                <a:ea typeface="楷体" panose="02010609060101010101" pitchFamily="49" charset="-122"/>
                <a:cs typeface="Times New Roman" pitchFamily="18" charset="0"/>
              </a:rPr>
              <a:t>PU</a:t>
            </a:r>
            <a:r>
              <a:rPr lang="zh-CN" altLang="en-US" sz="2400" dirty="0">
                <a:latin typeface="Times New Roman" pitchFamily="18" charset="0"/>
                <a:ea typeface="楷体" panose="02010609060101010101" pitchFamily="49" charset="-122"/>
                <a:cs typeface="Times New Roman" pitchFamily="18" charset="0"/>
              </a:rPr>
              <a:t>漆，主要还是</a:t>
            </a:r>
            <a:r>
              <a:rPr lang="zh-CN" altLang="en-US" sz="2400" dirty="0">
                <a:solidFill>
                  <a:srgbClr val="FF0000"/>
                </a:solidFill>
                <a:latin typeface="Times New Roman" pitchFamily="18" charset="0"/>
                <a:ea typeface="楷体" panose="02010609060101010101" pitchFamily="49" charset="-122"/>
                <a:cs typeface="Times New Roman" pitchFamily="18" charset="0"/>
              </a:rPr>
              <a:t>选择</a:t>
            </a:r>
            <a:r>
              <a:rPr lang="en-US" altLang="zh-CN" sz="2400" dirty="0">
                <a:solidFill>
                  <a:srgbClr val="FF0000"/>
                </a:solidFill>
                <a:latin typeface="Times New Roman" pitchFamily="18" charset="0"/>
                <a:ea typeface="楷体" panose="02010609060101010101" pitchFamily="49" charset="-122"/>
                <a:cs typeface="Times New Roman" pitchFamily="18" charset="0"/>
              </a:rPr>
              <a:t>TDI</a:t>
            </a:r>
            <a:r>
              <a:rPr lang="zh-CN" altLang="en-US" sz="2400" dirty="0">
                <a:solidFill>
                  <a:srgbClr val="FF0000"/>
                </a:solidFill>
                <a:latin typeface="Times New Roman" pitchFamily="18" charset="0"/>
                <a:ea typeface="楷体" panose="02010609060101010101" pitchFamily="49" charset="-122"/>
                <a:cs typeface="Times New Roman" pitchFamily="18" charset="0"/>
              </a:rPr>
              <a:t>或者是</a:t>
            </a:r>
            <a:r>
              <a:rPr lang="en-US" altLang="zh-CN" sz="2400" dirty="0">
                <a:solidFill>
                  <a:srgbClr val="FF0000"/>
                </a:solidFill>
                <a:latin typeface="Times New Roman" pitchFamily="18" charset="0"/>
                <a:ea typeface="楷体" panose="02010609060101010101" pitchFamily="49" charset="-122"/>
                <a:cs typeface="Times New Roman" pitchFamily="18" charset="0"/>
              </a:rPr>
              <a:t>MDI</a:t>
            </a:r>
            <a:r>
              <a:rPr lang="zh-CN" altLang="en-US" sz="2400" dirty="0">
                <a:solidFill>
                  <a:srgbClr val="FF0000"/>
                </a:solidFill>
                <a:latin typeface="Times New Roman" pitchFamily="18" charset="0"/>
                <a:ea typeface="楷体" panose="02010609060101010101" pitchFamily="49" charset="-122"/>
                <a:cs typeface="Times New Roman" pitchFamily="18" charset="0"/>
              </a:rPr>
              <a:t>做为原材料</a:t>
            </a:r>
            <a:r>
              <a:rPr lang="zh-CN" altLang="en-US" sz="2400" dirty="0">
                <a:latin typeface="Times New Roman" pitchFamily="18" charset="0"/>
                <a:ea typeface="楷体" panose="02010609060101010101" pitchFamily="49" charset="-122"/>
                <a:cs typeface="Times New Roman" pitchFamily="18" charset="0"/>
              </a:rPr>
              <a:t>。但是，无论是</a:t>
            </a:r>
            <a:r>
              <a:rPr lang="en-US" altLang="zh-CN" sz="2400" dirty="0">
                <a:latin typeface="Times New Roman" pitchFamily="18" charset="0"/>
                <a:ea typeface="楷体" panose="02010609060101010101" pitchFamily="49" charset="-122"/>
                <a:cs typeface="Times New Roman" pitchFamily="18" charset="0"/>
              </a:rPr>
              <a:t>TDI</a:t>
            </a:r>
            <a:r>
              <a:rPr lang="zh-CN" altLang="en-US" sz="2400" dirty="0">
                <a:latin typeface="Times New Roman" pitchFamily="18" charset="0"/>
                <a:ea typeface="楷体" panose="02010609060101010101" pitchFamily="49" charset="-122"/>
                <a:cs typeface="Times New Roman" pitchFamily="18" charset="0"/>
              </a:rPr>
              <a:t>还是</a:t>
            </a:r>
            <a:r>
              <a:rPr lang="en-US" altLang="zh-CN" sz="2400" dirty="0">
                <a:latin typeface="Times New Roman" pitchFamily="18" charset="0"/>
                <a:ea typeface="楷体" panose="02010609060101010101" pitchFamily="49" charset="-122"/>
                <a:cs typeface="Times New Roman" pitchFamily="18" charset="0"/>
              </a:rPr>
              <a:t>MDI</a:t>
            </a:r>
            <a:r>
              <a:rPr lang="zh-CN" altLang="en-US" sz="2400" dirty="0">
                <a:latin typeface="Times New Roman" pitchFamily="18" charset="0"/>
                <a:ea typeface="楷体" panose="02010609060101010101" pitchFamily="49" charset="-122"/>
                <a:cs typeface="Times New Roman" pitchFamily="18" charset="0"/>
              </a:rPr>
              <a:t>，由于</a:t>
            </a:r>
            <a:r>
              <a:rPr lang="zh-CN" altLang="en-US" sz="2400" dirty="0">
                <a:solidFill>
                  <a:srgbClr val="FF0000"/>
                </a:solidFill>
                <a:latin typeface="Times New Roman" pitchFamily="18" charset="0"/>
                <a:ea typeface="楷体" panose="02010609060101010101" pitchFamily="49" charset="-122"/>
                <a:cs typeface="Times New Roman" pitchFamily="18" charset="0"/>
              </a:rPr>
              <a:t>苯环直接连接着异氰酯基团</a:t>
            </a:r>
            <a:r>
              <a:rPr lang="zh-CN" altLang="en-US" sz="2400" dirty="0">
                <a:latin typeface="Times New Roman" pitchFamily="18" charset="0"/>
                <a:ea typeface="楷体" panose="02010609060101010101" pitchFamily="49" charset="-122"/>
                <a:cs typeface="Times New Roman" pitchFamily="18" charset="0"/>
              </a:rPr>
              <a:t>，苯环上的大</a:t>
            </a:r>
            <a:r>
              <a:rPr lang="en-US" altLang="zh-CN" sz="2400" dirty="0">
                <a:latin typeface="Times New Roman" pitchFamily="18" charset="0"/>
                <a:ea typeface="楷体" panose="02010609060101010101" pitchFamily="49" charset="-122"/>
                <a:cs typeface="Times New Roman" pitchFamily="18" charset="0"/>
              </a:rPr>
              <a:t>π</a:t>
            </a:r>
            <a:r>
              <a:rPr lang="zh-CN" altLang="en-US" sz="2400" dirty="0">
                <a:latin typeface="Times New Roman" pitchFamily="18" charset="0"/>
                <a:ea typeface="楷体" panose="02010609060101010101" pitchFamily="49" charset="-122"/>
                <a:cs typeface="Times New Roman" pitchFamily="18" charset="0"/>
              </a:rPr>
              <a:t>键与临近的</a:t>
            </a:r>
            <a:r>
              <a:rPr lang="en-US" altLang="zh-CN" sz="2400" dirty="0">
                <a:latin typeface="Times New Roman" pitchFamily="18" charset="0"/>
                <a:ea typeface="楷体" panose="02010609060101010101" pitchFamily="49" charset="-122"/>
                <a:cs typeface="Times New Roman" pitchFamily="18" charset="0"/>
              </a:rPr>
              <a:t>NCO</a:t>
            </a:r>
            <a:r>
              <a:rPr lang="zh-CN" altLang="en-US" sz="2400" dirty="0">
                <a:latin typeface="Times New Roman" pitchFamily="18" charset="0"/>
                <a:ea typeface="楷体" panose="02010609060101010101" pitchFamily="49" charset="-122"/>
                <a:cs typeface="Times New Roman" pitchFamily="18" charset="0"/>
              </a:rPr>
              <a:t>形成共轭，在光、热、氧，特别是在紫外线的作用下，会引发</a:t>
            </a:r>
            <a:r>
              <a:rPr lang="zh-CN" altLang="en-US" sz="2400" dirty="0">
                <a:solidFill>
                  <a:srgbClr val="FF0000"/>
                </a:solidFill>
                <a:latin typeface="Times New Roman" pitchFamily="18" charset="0"/>
                <a:ea typeface="楷体" panose="02010609060101010101" pitchFamily="49" charset="-122"/>
                <a:cs typeface="Times New Roman" pitchFamily="18" charset="0"/>
              </a:rPr>
              <a:t>氨酯键发生分解，生成芳胺</a:t>
            </a:r>
            <a:r>
              <a:rPr lang="zh-CN" altLang="en-US" sz="2400" dirty="0">
                <a:latin typeface="Times New Roman" pitchFamily="18" charset="0"/>
                <a:ea typeface="楷体" panose="02010609060101010101" pitchFamily="49" charset="-122"/>
                <a:cs typeface="Times New Roman" pitchFamily="18" charset="0"/>
              </a:rPr>
              <a:t>，芳胺上的苯核经</a:t>
            </a:r>
            <a:r>
              <a:rPr lang="zh-CN" altLang="en-US" sz="2400" dirty="0">
                <a:solidFill>
                  <a:srgbClr val="FF0000"/>
                </a:solidFill>
                <a:latin typeface="Times New Roman" pitchFamily="18" charset="0"/>
                <a:ea typeface="楷体" panose="02010609060101010101" pitchFamily="49" charset="-122"/>
                <a:cs typeface="Times New Roman" pitchFamily="18" charset="0"/>
              </a:rPr>
              <a:t>氧化重排后，生成醌式结构</a:t>
            </a:r>
            <a:r>
              <a:rPr lang="zh-CN" altLang="en-US" sz="2400" dirty="0">
                <a:latin typeface="Times New Roman" pitchFamily="18" charset="0"/>
                <a:ea typeface="楷体" panose="02010609060101010101" pitchFamily="49" charset="-122"/>
                <a:cs typeface="Times New Roman" pitchFamily="18" charset="0"/>
              </a:rPr>
              <a:t>等发色基团，从而生产出来的</a:t>
            </a:r>
            <a:r>
              <a:rPr lang="en-US" altLang="zh-CN" sz="2400" dirty="0">
                <a:latin typeface="Times New Roman" pitchFamily="18" charset="0"/>
                <a:ea typeface="楷体" panose="02010609060101010101" pitchFamily="49" charset="-122"/>
                <a:cs typeface="Times New Roman" pitchFamily="18" charset="0"/>
              </a:rPr>
              <a:t>PU</a:t>
            </a:r>
            <a:r>
              <a:rPr lang="zh-CN" altLang="en-US" sz="2400" dirty="0">
                <a:latin typeface="Times New Roman" pitchFamily="18" charset="0"/>
                <a:ea typeface="楷体" panose="02010609060101010101" pitchFamily="49" charset="-122"/>
                <a:cs typeface="Times New Roman" pitchFamily="18" charset="0"/>
              </a:rPr>
              <a:t>产品很容易发黄，不能长期保持白色。</a:t>
            </a:r>
            <a:endParaRPr lang="en-US" altLang="zh-CN" sz="2400" dirty="0">
              <a:latin typeface="Times New Roman" pitchFamily="18" charset="0"/>
              <a:ea typeface="楷体" panose="02010609060101010101" pitchFamily="49" charset="-122"/>
              <a:cs typeface="Times New Roman" pitchFamily="18" charset="0"/>
            </a:endParaRPr>
          </a:p>
          <a:p>
            <a:pPr indent="457200">
              <a:lnSpc>
                <a:spcPct val="150000"/>
              </a:lnSpc>
              <a:spcBef>
                <a:spcPts val="600"/>
              </a:spcBef>
              <a:buClr>
                <a:srgbClr val="002060"/>
              </a:buClr>
            </a:pPr>
            <a:r>
              <a:rPr lang="zh-CN" altLang="en-US" sz="2400" dirty="0">
                <a:latin typeface="Times New Roman" pitchFamily="18" charset="0"/>
                <a:ea typeface="楷体" panose="02010609060101010101" pitchFamily="49" charset="-122"/>
                <a:cs typeface="Times New Roman" pitchFamily="18" charset="0"/>
              </a:rPr>
              <a:t>人眼对颜色很敏感，通常几个</a:t>
            </a:r>
            <a:r>
              <a:rPr lang="en-US" altLang="zh-CN" sz="2400" dirty="0">
                <a:latin typeface="Times New Roman" pitchFamily="18" charset="0"/>
                <a:ea typeface="楷体" panose="02010609060101010101" pitchFamily="49" charset="-122"/>
                <a:cs typeface="Times New Roman" pitchFamily="18" charset="0"/>
              </a:rPr>
              <a:t>ppm</a:t>
            </a:r>
            <a:r>
              <a:rPr lang="zh-CN" altLang="en-US" sz="2400" dirty="0">
                <a:latin typeface="Times New Roman" pitchFamily="18" charset="0"/>
                <a:ea typeface="楷体" panose="02010609060101010101" pitchFamily="49" charset="-122"/>
                <a:cs typeface="Times New Roman" pitchFamily="18" charset="0"/>
              </a:rPr>
              <a:t>的带色杂质含量都会导致制品外观颜色看起来很黄。 </a:t>
            </a:r>
            <a:endParaRPr lang="zh-CN" altLang="en-US" sz="2400" dirty="0"/>
          </a:p>
        </p:txBody>
      </p:sp>
    </p:spTree>
    <p:extLst>
      <p:ext uri="{BB962C8B-B14F-4D97-AF65-F5344CB8AC3E}">
        <p14:creationId xmlns:p14="http://schemas.microsoft.com/office/powerpoint/2010/main" val="9352485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442798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为什么变黄，如何解决？</a:t>
            </a:r>
          </a:p>
        </p:txBody>
      </p:sp>
      <p:sp>
        <p:nvSpPr>
          <p:cNvPr id="2" name="矩形 1"/>
          <p:cNvSpPr/>
          <p:nvPr/>
        </p:nvSpPr>
        <p:spPr>
          <a:xfrm>
            <a:off x="165800" y="692696"/>
            <a:ext cx="8784976" cy="5904437"/>
          </a:xfrm>
          <a:prstGeom prst="rect">
            <a:avLst/>
          </a:prstGeom>
        </p:spPr>
        <p:txBody>
          <a:bodyPr wrap="square">
            <a:spAutoFit/>
          </a:bodyPr>
          <a:lstStyle/>
          <a:p>
            <a:pPr indent="457200">
              <a:lnSpc>
                <a:spcPct val="150000"/>
              </a:lnSpc>
              <a:spcBef>
                <a:spcPts val="600"/>
              </a:spcBef>
              <a:buClr>
                <a:srgbClr val="002060"/>
              </a:buClr>
            </a:pPr>
            <a:r>
              <a:rPr lang="zh-CN" altLang="en-US" sz="2800" dirty="0">
                <a:solidFill>
                  <a:srgbClr val="FF0000"/>
                </a:solidFill>
                <a:latin typeface="Times New Roman" pitchFamily="18" charset="0"/>
                <a:ea typeface="楷体" panose="02010609060101010101" pitchFamily="49" charset="-122"/>
                <a:cs typeface="Times New Roman" pitchFamily="18" charset="0"/>
              </a:rPr>
              <a:t>最本质的作法是不用</a:t>
            </a:r>
            <a:r>
              <a:rPr lang="en-US" altLang="zh-CN" sz="2800" dirty="0">
                <a:solidFill>
                  <a:srgbClr val="FF0000"/>
                </a:solidFill>
                <a:latin typeface="Times New Roman" pitchFamily="18" charset="0"/>
                <a:ea typeface="楷体" panose="02010609060101010101" pitchFamily="49" charset="-122"/>
                <a:cs typeface="Times New Roman" pitchFamily="18" charset="0"/>
              </a:rPr>
              <a:t>TDI</a:t>
            </a:r>
            <a:r>
              <a:rPr lang="zh-CN" altLang="en-US" sz="2800" dirty="0">
                <a:solidFill>
                  <a:srgbClr val="FF0000"/>
                </a:solidFill>
                <a:latin typeface="Times New Roman" pitchFamily="18" charset="0"/>
                <a:ea typeface="楷体" panose="02010609060101010101" pitchFamily="49" charset="-122"/>
                <a:cs typeface="Times New Roman" pitchFamily="18" charset="0"/>
              </a:rPr>
              <a:t>、</a:t>
            </a:r>
            <a:r>
              <a:rPr lang="en-US" altLang="zh-CN" sz="2800" dirty="0">
                <a:solidFill>
                  <a:srgbClr val="FF0000"/>
                </a:solidFill>
                <a:latin typeface="Times New Roman" pitchFamily="18" charset="0"/>
                <a:ea typeface="楷体" panose="02010609060101010101" pitchFamily="49" charset="-122"/>
                <a:cs typeface="Times New Roman" pitchFamily="18" charset="0"/>
              </a:rPr>
              <a:t>MDI</a:t>
            </a:r>
            <a:r>
              <a:rPr lang="zh-CN" altLang="en-US" sz="2800" dirty="0">
                <a:latin typeface="Times New Roman" pitchFamily="18" charset="0"/>
                <a:ea typeface="楷体" panose="02010609060101010101" pitchFamily="49" charset="-122"/>
                <a:cs typeface="Times New Roman" pitchFamily="18" charset="0"/>
              </a:rPr>
              <a:t>，而采用</a:t>
            </a:r>
            <a:r>
              <a:rPr lang="en-US" altLang="zh-CN" sz="2800" dirty="0">
                <a:latin typeface="Times New Roman" pitchFamily="18" charset="0"/>
                <a:ea typeface="楷体" panose="02010609060101010101" pitchFamily="49" charset="-122"/>
                <a:cs typeface="Times New Roman" pitchFamily="18" charset="0"/>
              </a:rPr>
              <a:t>HDI</a:t>
            </a:r>
            <a:r>
              <a:rPr lang="zh-CN" altLang="en-US" sz="2800" dirty="0">
                <a:latin typeface="Times New Roman" pitchFamily="18" charset="0"/>
                <a:ea typeface="楷体" panose="02010609060101010101" pitchFamily="49" charset="-122"/>
                <a:cs typeface="Times New Roman" pitchFamily="18" charset="0"/>
              </a:rPr>
              <a:t>或是</a:t>
            </a:r>
            <a:r>
              <a:rPr lang="en-US" altLang="zh-CN" sz="2800" dirty="0">
                <a:latin typeface="Times New Roman" pitchFamily="18" charset="0"/>
                <a:ea typeface="楷体" panose="02010609060101010101" pitchFamily="49" charset="-122"/>
                <a:cs typeface="Times New Roman" pitchFamily="18" charset="0"/>
              </a:rPr>
              <a:t>IPDI</a:t>
            </a:r>
            <a:r>
              <a:rPr lang="zh-CN" altLang="en-US" sz="2800" dirty="0">
                <a:latin typeface="Times New Roman" pitchFamily="18" charset="0"/>
                <a:ea typeface="楷体" panose="02010609060101010101" pitchFamily="49" charset="-122"/>
                <a:cs typeface="Times New Roman" pitchFamily="18" charset="0"/>
              </a:rPr>
              <a:t>等脂肪类作为原材料。但是这些原材料价却存在这样的</a:t>
            </a:r>
            <a:r>
              <a:rPr lang="zh-CN" altLang="en-US" sz="2800" dirty="0">
                <a:solidFill>
                  <a:srgbClr val="0000FF"/>
                </a:solidFill>
                <a:latin typeface="Times New Roman" pitchFamily="18" charset="0"/>
                <a:ea typeface="楷体" panose="02010609060101010101" pitchFamily="49" charset="-122"/>
                <a:cs typeface="Times New Roman" pitchFamily="18" charset="0"/>
              </a:rPr>
              <a:t>缺点有</a:t>
            </a:r>
            <a:r>
              <a:rPr lang="zh-CN" altLang="en-US" sz="2800" dirty="0">
                <a:latin typeface="Times New Roman" pitchFamily="18" charset="0"/>
                <a:ea typeface="楷体" panose="02010609060101010101" pitchFamily="49" charset="-122"/>
                <a:cs typeface="Times New Roman" pitchFamily="18" charset="0"/>
              </a:rPr>
              <a:t>：</a:t>
            </a:r>
            <a:r>
              <a:rPr lang="zh-CN" altLang="en-US" sz="2800" dirty="0">
                <a:solidFill>
                  <a:srgbClr val="0000FF"/>
                </a:solidFill>
                <a:latin typeface="Times New Roman" pitchFamily="18" charset="0"/>
                <a:ea typeface="楷体" panose="02010609060101010101" pitchFamily="49" charset="-122"/>
                <a:cs typeface="Times New Roman" pitchFamily="18" charset="0"/>
              </a:rPr>
              <a:t>价格比较贵，耐化学性差，刚性不够</a:t>
            </a:r>
            <a:r>
              <a:rPr lang="en-US" altLang="zh-CN" sz="2800" dirty="0">
                <a:latin typeface="Times New Roman" pitchFamily="18" charset="0"/>
                <a:ea typeface="楷体" panose="02010609060101010101" pitchFamily="49" charset="-122"/>
                <a:cs typeface="Times New Roman" pitchFamily="18" charset="0"/>
              </a:rPr>
              <a:t>... ...</a:t>
            </a:r>
            <a:r>
              <a:rPr lang="zh-CN" altLang="en-US" sz="2800" dirty="0">
                <a:latin typeface="Times New Roman" pitchFamily="18" charset="0"/>
                <a:ea typeface="楷体" panose="02010609060101010101" pitchFamily="49" charset="-122"/>
                <a:cs typeface="Times New Roman" pitchFamily="18" charset="0"/>
              </a:rPr>
              <a:t>大大限制了</a:t>
            </a:r>
            <a:r>
              <a:rPr lang="en-US" altLang="zh-CN" sz="2800" dirty="0">
                <a:latin typeface="Times New Roman" pitchFamily="18" charset="0"/>
                <a:ea typeface="楷体" panose="02010609060101010101" pitchFamily="49" charset="-122"/>
                <a:cs typeface="Times New Roman" pitchFamily="18" charset="0"/>
              </a:rPr>
              <a:t>HDI</a:t>
            </a:r>
            <a:r>
              <a:rPr lang="zh-CN" altLang="en-US" sz="2800" dirty="0">
                <a:latin typeface="Times New Roman" pitchFamily="18" charset="0"/>
                <a:ea typeface="楷体" panose="02010609060101010101" pitchFamily="49" charset="-122"/>
                <a:cs typeface="Times New Roman" pitchFamily="18" charset="0"/>
              </a:rPr>
              <a:t>在</a:t>
            </a:r>
            <a:r>
              <a:rPr lang="en-US" altLang="zh-CN" sz="2800" dirty="0">
                <a:latin typeface="Times New Roman" pitchFamily="18" charset="0"/>
                <a:ea typeface="楷体" panose="02010609060101010101" pitchFamily="49" charset="-122"/>
                <a:cs typeface="Times New Roman" pitchFamily="18" charset="0"/>
              </a:rPr>
              <a:t>PU</a:t>
            </a:r>
            <a:r>
              <a:rPr lang="zh-CN" altLang="en-US" sz="2800" dirty="0">
                <a:latin typeface="Times New Roman" pitchFamily="18" charset="0"/>
                <a:ea typeface="楷体" panose="02010609060101010101" pitchFamily="49" charset="-122"/>
                <a:cs typeface="Times New Roman" pitchFamily="18" charset="0"/>
              </a:rPr>
              <a:t>上的推广。</a:t>
            </a:r>
            <a:endParaRPr lang="en-US" altLang="zh-CN" sz="2800" dirty="0">
              <a:latin typeface="Times New Roman" pitchFamily="18" charset="0"/>
              <a:ea typeface="楷体" panose="02010609060101010101" pitchFamily="49" charset="-122"/>
              <a:cs typeface="Times New Roman" pitchFamily="18" charset="0"/>
            </a:endParaRPr>
          </a:p>
          <a:p>
            <a:pPr indent="457200">
              <a:lnSpc>
                <a:spcPct val="150000"/>
              </a:lnSpc>
              <a:spcBef>
                <a:spcPts val="600"/>
              </a:spcBef>
              <a:buClr>
                <a:srgbClr val="002060"/>
              </a:buClr>
            </a:pPr>
            <a:r>
              <a:rPr lang="zh-CN" altLang="en-US" sz="2800" dirty="0">
                <a:solidFill>
                  <a:srgbClr val="FF0000"/>
                </a:solidFill>
                <a:latin typeface="Times New Roman" pitchFamily="18" charset="0"/>
                <a:ea typeface="楷体" panose="02010609060101010101" pitchFamily="49" charset="-122"/>
                <a:cs typeface="Times New Roman" pitchFamily="18" charset="0"/>
              </a:rPr>
              <a:t>更实际的方法是添加抗氧剂与紫外线吸收剂</a:t>
            </a:r>
            <a:r>
              <a:rPr lang="zh-CN" altLang="en-US" sz="2800" dirty="0">
                <a:latin typeface="Times New Roman" pitchFamily="18" charset="0"/>
                <a:ea typeface="楷体" panose="02010609060101010101" pitchFamily="49" charset="-122"/>
                <a:cs typeface="Times New Roman" pitchFamily="18" charset="0"/>
              </a:rPr>
              <a:t>，可有效地防止与延迟</a:t>
            </a:r>
            <a:r>
              <a:rPr lang="en-US" altLang="zh-CN" sz="2800" dirty="0">
                <a:latin typeface="Times New Roman" pitchFamily="18" charset="0"/>
                <a:ea typeface="楷体" panose="02010609060101010101" pitchFamily="49" charset="-122"/>
                <a:cs typeface="Times New Roman" pitchFamily="18" charset="0"/>
              </a:rPr>
              <a:t>PU</a:t>
            </a:r>
            <a:r>
              <a:rPr lang="zh-CN" altLang="en-US" sz="2800" dirty="0">
                <a:latin typeface="Times New Roman" pitchFamily="18" charset="0"/>
                <a:ea typeface="楷体" panose="02010609060101010101" pitchFamily="49" charset="-122"/>
                <a:cs typeface="Times New Roman" pitchFamily="18" charset="0"/>
              </a:rPr>
              <a:t>发生黄变。当然，抗氧剂与紫外线吸收剂的使用</a:t>
            </a:r>
            <a:r>
              <a:rPr lang="zh-CN" altLang="en-US" sz="2800" dirty="0">
                <a:solidFill>
                  <a:srgbClr val="0000FF"/>
                </a:solidFill>
                <a:latin typeface="Times New Roman" pitchFamily="18" charset="0"/>
                <a:ea typeface="楷体" panose="02010609060101010101" pitchFamily="49" charset="-122"/>
                <a:cs typeface="Times New Roman" pitchFamily="18" charset="0"/>
              </a:rPr>
              <a:t>并不能从根本上解决黄变问题</a:t>
            </a:r>
            <a:r>
              <a:rPr lang="zh-CN" altLang="en-US" sz="2800" dirty="0">
                <a:latin typeface="Times New Roman" pitchFamily="18" charset="0"/>
                <a:ea typeface="楷体" panose="02010609060101010101" pitchFamily="49" charset="-122"/>
                <a:cs typeface="Times New Roman" pitchFamily="18" charset="0"/>
              </a:rPr>
              <a:t>，但是在一定的范围和一定的时间内，还是能有效地防止</a:t>
            </a:r>
            <a:r>
              <a:rPr lang="en-US" altLang="zh-CN" sz="2800" dirty="0">
                <a:latin typeface="Times New Roman" pitchFamily="18" charset="0"/>
                <a:ea typeface="楷体" panose="02010609060101010101" pitchFamily="49" charset="-122"/>
                <a:cs typeface="Times New Roman" pitchFamily="18" charset="0"/>
              </a:rPr>
              <a:t>PU</a:t>
            </a:r>
            <a:r>
              <a:rPr lang="zh-CN" altLang="en-US" sz="2800" dirty="0">
                <a:latin typeface="Times New Roman" pitchFamily="18" charset="0"/>
                <a:ea typeface="楷体" panose="02010609060101010101" pitchFamily="49" charset="-122"/>
                <a:cs typeface="Times New Roman" pitchFamily="18" charset="0"/>
              </a:rPr>
              <a:t>产品氧化黄变，保持产品水色透明，提高产品的档次。 </a:t>
            </a:r>
            <a:r>
              <a:rPr lang="zh-CN" altLang="en-US" sz="2800" dirty="0">
                <a:latin typeface="楷体" panose="02010609060101010101" pitchFamily="49" charset="-122"/>
                <a:ea typeface="楷体" panose="02010609060101010101" pitchFamily="49" charset="-122"/>
              </a:rPr>
              <a:t> </a:t>
            </a:r>
          </a:p>
        </p:txBody>
      </p:sp>
    </p:spTree>
    <p:extLst>
      <p:ext uri="{BB962C8B-B14F-4D97-AF65-F5344CB8AC3E}">
        <p14:creationId xmlns:p14="http://schemas.microsoft.com/office/powerpoint/2010/main" val="25491598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796"/>
            <a:ext cx="221435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制备方法</a:t>
            </a:r>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00961"/>
            <a:ext cx="8604448" cy="5728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86629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796"/>
            <a:ext cx="221435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制备方法</a:t>
            </a:r>
          </a:p>
        </p:txBody>
      </p:sp>
      <p:sp>
        <p:nvSpPr>
          <p:cNvPr id="2" name="矩形 1"/>
          <p:cNvSpPr/>
          <p:nvPr/>
        </p:nvSpPr>
        <p:spPr>
          <a:xfrm>
            <a:off x="323528" y="836712"/>
            <a:ext cx="8496944" cy="5301451"/>
          </a:xfrm>
          <a:prstGeom prst="rect">
            <a:avLst/>
          </a:prstGeom>
        </p:spPr>
        <p:txBody>
          <a:bodyPr wrap="square">
            <a:spAutoFit/>
          </a:bodyPr>
          <a:lstStyle/>
          <a:p>
            <a:pPr marL="457200" indent="-457200">
              <a:lnSpc>
                <a:spcPct val="150000"/>
              </a:lnSpc>
              <a:spcBef>
                <a:spcPts val="600"/>
              </a:spcBef>
              <a:buClr>
                <a:srgbClr val="002060"/>
              </a:buClr>
              <a:buFont typeface="Wingdings" panose="05000000000000000000" pitchFamily="2" charset="2"/>
              <a:buChar char="u"/>
            </a:pPr>
            <a:r>
              <a:rPr lang="zh-CN" altLang="en-US" sz="3200" dirty="0">
                <a:latin typeface="楷体" panose="02010609060101010101" pitchFamily="49" charset="-122"/>
                <a:ea typeface="楷体" panose="02010609060101010101" pitchFamily="49" charset="-122"/>
              </a:rPr>
              <a:t>酯交换</a:t>
            </a:r>
            <a:endParaRPr lang="en-US" altLang="zh-CN" sz="3200" dirty="0">
              <a:latin typeface="楷体" panose="02010609060101010101" pitchFamily="49" charset="-122"/>
              <a:ea typeface="楷体" panose="02010609060101010101" pitchFamily="49" charset="-122"/>
            </a:endParaRPr>
          </a:p>
          <a:p>
            <a:pPr indent="457200">
              <a:lnSpc>
                <a:spcPct val="150000"/>
              </a:lnSpc>
              <a:spcBef>
                <a:spcPts val="600"/>
              </a:spcBef>
              <a:buClr>
                <a:srgbClr val="002060"/>
              </a:buClr>
            </a:pPr>
            <a:r>
              <a:rPr lang="zh-CN" altLang="en-US" sz="3200" u="sng" dirty="0">
                <a:solidFill>
                  <a:srgbClr val="FF0000"/>
                </a:solidFill>
                <a:latin typeface="楷体" panose="02010609060101010101" pitchFamily="49" charset="-122"/>
                <a:ea typeface="楷体" panose="02010609060101010101" pitchFamily="49" charset="-122"/>
              </a:rPr>
              <a:t>干性油</a:t>
            </a:r>
            <a:r>
              <a:rPr lang="en-US" altLang="zh-CN" sz="3200" u="sng" dirty="0">
                <a:solidFill>
                  <a:srgbClr val="FF0000"/>
                </a:solidFill>
                <a:latin typeface="楷体" panose="02010609060101010101" pitchFamily="49" charset="-122"/>
                <a:ea typeface="楷体" panose="02010609060101010101" pitchFamily="49" charset="-122"/>
              </a:rPr>
              <a:t>+</a:t>
            </a:r>
            <a:r>
              <a:rPr lang="zh-CN" altLang="en-US" sz="3200" u="sng" dirty="0">
                <a:solidFill>
                  <a:srgbClr val="FF0000"/>
                </a:solidFill>
                <a:latin typeface="楷体" panose="02010609060101010101" pitchFamily="49" charset="-122"/>
                <a:ea typeface="楷体" panose="02010609060101010101" pitchFamily="49" charset="-122"/>
              </a:rPr>
              <a:t>甘油</a:t>
            </a:r>
            <a:r>
              <a:rPr lang="en-US" altLang="zh-CN" sz="3200" u="sng" dirty="0">
                <a:solidFill>
                  <a:srgbClr val="FF0000"/>
                </a:solidFill>
                <a:latin typeface="楷体" panose="02010609060101010101" pitchFamily="49" charset="-122"/>
                <a:ea typeface="楷体" panose="02010609060101010101" pitchFamily="49" charset="-122"/>
              </a:rPr>
              <a:t>+</a:t>
            </a:r>
            <a:r>
              <a:rPr lang="zh-CN" altLang="en-US" sz="3200" u="sng" dirty="0">
                <a:solidFill>
                  <a:srgbClr val="FF0000"/>
                </a:solidFill>
                <a:latin typeface="楷体" panose="02010609060101010101" pitchFamily="49" charset="-122"/>
                <a:ea typeface="楷体" panose="02010609060101010101" pitchFamily="49" charset="-122"/>
              </a:rPr>
              <a:t>催化剂</a:t>
            </a:r>
            <a:r>
              <a:rPr lang="en-US" altLang="zh-CN" sz="3200" dirty="0">
                <a:latin typeface="楷体" panose="02010609060101010101" pitchFamily="49" charset="-122"/>
                <a:ea typeface="楷体" panose="02010609060101010101" pitchFamily="49" charset="-122"/>
              </a:rPr>
              <a:t>(</a:t>
            </a:r>
            <a:r>
              <a:rPr lang="en-US" altLang="zh-CN" sz="3200" dirty="0" err="1">
                <a:latin typeface="楷体" panose="02010609060101010101" pitchFamily="49" charset="-122"/>
                <a:ea typeface="楷体" panose="02010609060101010101" pitchFamily="49" charset="-122"/>
              </a:rPr>
              <a:t>LiOH</a:t>
            </a:r>
            <a:r>
              <a:rPr lang="en-US" altLang="zh-CN" sz="3200" dirty="0">
                <a:latin typeface="楷体" panose="02010609060101010101" pitchFamily="49" charset="-122"/>
                <a:ea typeface="楷体" panose="02010609060101010101" pitchFamily="49" charset="-122"/>
              </a:rPr>
              <a:t>)</a:t>
            </a:r>
            <a:r>
              <a:rPr lang="zh-CN" altLang="en-US" sz="3200" dirty="0">
                <a:latin typeface="楷体" panose="02010609060101010101" pitchFamily="49" charset="-122"/>
                <a:ea typeface="楷体" panose="02010609060101010101" pitchFamily="49" charset="-122"/>
              </a:rPr>
              <a:t>加入反应釜中，</a:t>
            </a:r>
            <a:r>
              <a:rPr lang="en-US" altLang="zh-CN" sz="3200" dirty="0">
                <a:latin typeface="楷体" panose="02010609060101010101" pitchFamily="49" charset="-122"/>
                <a:ea typeface="楷体" panose="02010609060101010101" pitchFamily="49" charset="-122"/>
              </a:rPr>
              <a:t>N</a:t>
            </a:r>
            <a:r>
              <a:rPr lang="en-US" altLang="zh-CN" sz="3200" baseline="-25000" dirty="0">
                <a:latin typeface="楷体" panose="02010609060101010101" pitchFamily="49" charset="-122"/>
                <a:ea typeface="楷体" panose="02010609060101010101" pitchFamily="49" charset="-122"/>
              </a:rPr>
              <a:t>2</a:t>
            </a:r>
            <a:r>
              <a:rPr lang="zh-CN" altLang="en-US" sz="3200" dirty="0">
                <a:latin typeface="楷体" panose="02010609060101010101" pitchFamily="49" charset="-122"/>
                <a:ea typeface="楷体" panose="02010609060101010101" pitchFamily="49" charset="-122"/>
              </a:rPr>
              <a:t>保护</a:t>
            </a:r>
            <a:r>
              <a:rPr lang="en-US" altLang="zh-CN" sz="3200" dirty="0">
                <a:latin typeface="楷体" panose="02010609060101010101" pitchFamily="49" charset="-122"/>
                <a:ea typeface="楷体" panose="02010609060101010101" pitchFamily="49" charset="-122"/>
              </a:rPr>
              <a:t>230-250</a:t>
            </a:r>
            <a:r>
              <a:rPr lang="zh-CN" altLang="en-US" sz="3200" dirty="0">
                <a:latin typeface="楷体" panose="02010609060101010101" pitchFamily="49" charset="-122"/>
                <a:ea typeface="楷体" panose="02010609060101010101" pitchFamily="49" charset="-122"/>
              </a:rPr>
              <a:t>℃反应</a:t>
            </a:r>
            <a:r>
              <a:rPr lang="en-US" altLang="zh-CN" sz="3200" dirty="0">
                <a:latin typeface="楷体" panose="02010609060101010101" pitchFamily="49" charset="-122"/>
                <a:ea typeface="楷体" panose="02010609060101010101" pitchFamily="49" charset="-122"/>
              </a:rPr>
              <a:t>1-2h</a:t>
            </a:r>
            <a:r>
              <a:rPr lang="zh-CN" altLang="en-US" sz="3200" dirty="0">
                <a:latin typeface="楷体" panose="02010609060101010101" pitchFamily="49" charset="-122"/>
                <a:ea typeface="楷体" panose="02010609060101010101" pitchFamily="49" charset="-122"/>
              </a:rPr>
              <a:t>，进行醇解反应，待醇解符合指标后</a:t>
            </a:r>
            <a:r>
              <a:rPr lang="en-US" altLang="zh-CN" sz="3200" dirty="0">
                <a:latin typeface="楷体" panose="02010609060101010101" pitchFamily="49" charset="-122"/>
                <a:ea typeface="楷体" panose="02010609060101010101" pitchFamily="49" charset="-122"/>
              </a:rPr>
              <a:t>(25</a:t>
            </a:r>
            <a:r>
              <a:rPr lang="zh-CN" altLang="en-US" sz="3200" dirty="0">
                <a:latin typeface="楷体" panose="02010609060101010101" pitchFamily="49" charset="-122"/>
                <a:ea typeface="楷体" panose="02010609060101010101" pitchFamily="49" charset="-122"/>
              </a:rPr>
              <a:t>℃下，加入一定比例甲醇或乙醇后为透明溶液</a:t>
            </a:r>
            <a:r>
              <a:rPr lang="en-US" altLang="zh-CN" sz="3200" dirty="0">
                <a:latin typeface="楷体" panose="02010609060101010101" pitchFamily="49" charset="-122"/>
                <a:ea typeface="楷体" panose="02010609060101010101" pitchFamily="49" charset="-122"/>
              </a:rPr>
              <a:t>)</a:t>
            </a:r>
          </a:p>
          <a:p>
            <a:pPr indent="457200">
              <a:lnSpc>
                <a:spcPct val="150000"/>
              </a:lnSpc>
              <a:spcBef>
                <a:spcPts val="600"/>
              </a:spcBef>
              <a:buClr>
                <a:srgbClr val="002060"/>
              </a:buClr>
            </a:pPr>
            <a:r>
              <a:rPr lang="zh-CN" altLang="en-US" sz="3200" u="sng" dirty="0">
                <a:solidFill>
                  <a:srgbClr val="FF0000"/>
                </a:solidFill>
                <a:latin typeface="楷体" panose="02010609060101010101" pitchFamily="49" charset="-122"/>
                <a:ea typeface="楷体" panose="02010609060101010101" pitchFamily="49" charset="-122"/>
              </a:rPr>
              <a:t>分析羟值</a:t>
            </a:r>
            <a:r>
              <a:rPr lang="zh-CN" altLang="en-US" sz="3200" dirty="0">
                <a:latin typeface="楷体" panose="02010609060101010101" pitchFamily="49" charset="-122"/>
                <a:ea typeface="楷体" panose="02010609060101010101" pitchFamily="49" charset="-122"/>
              </a:rPr>
              <a:t>，计算出</a:t>
            </a:r>
            <a:r>
              <a:rPr lang="en-US" altLang="zh-CN" sz="3200" dirty="0">
                <a:latin typeface="楷体" panose="02010609060101010101" pitchFamily="49" charset="-122"/>
                <a:ea typeface="楷体" panose="02010609060101010101" pitchFamily="49" charset="-122"/>
              </a:rPr>
              <a:t>TDI</a:t>
            </a:r>
            <a:r>
              <a:rPr lang="zh-CN" altLang="en-US" sz="3200" dirty="0">
                <a:latin typeface="楷体" panose="02010609060101010101" pitchFamily="49" charset="-122"/>
                <a:ea typeface="楷体" panose="02010609060101010101" pitchFamily="49" charset="-122"/>
              </a:rPr>
              <a:t>用量</a:t>
            </a:r>
            <a:r>
              <a:rPr lang="en-US" altLang="zh-CN" sz="3200" dirty="0">
                <a:latin typeface="楷体" panose="02010609060101010101" pitchFamily="49" charset="-122"/>
                <a:ea typeface="楷体" panose="02010609060101010101" pitchFamily="49" charset="-122"/>
              </a:rPr>
              <a:t>(NCO/OH</a:t>
            </a:r>
            <a:r>
              <a:rPr lang="zh-CN" altLang="en-US" sz="3200" dirty="0">
                <a:latin typeface="楷体" panose="02010609060101010101" pitchFamily="49" charset="-122"/>
                <a:ea typeface="楷体" panose="02010609060101010101" pitchFamily="49" charset="-122"/>
              </a:rPr>
              <a:t>为</a:t>
            </a:r>
            <a:r>
              <a:rPr lang="en-US" altLang="zh-CN" sz="3200" dirty="0">
                <a:latin typeface="楷体" panose="02010609060101010101" pitchFamily="49" charset="-122"/>
                <a:ea typeface="楷体" panose="02010609060101010101" pitchFamily="49" charset="-122"/>
              </a:rPr>
              <a:t>0.9-1.0</a:t>
            </a:r>
            <a:r>
              <a:rPr lang="zh-CN" altLang="en-US" sz="3200" dirty="0">
                <a:latin typeface="楷体" panose="02010609060101010101" pitchFamily="49" charset="-122"/>
                <a:ea typeface="楷体" panose="02010609060101010101" pitchFamily="49" charset="-122"/>
              </a:rPr>
              <a:t>，太高成品不稳定，太低羟基残留太多</a:t>
            </a:r>
            <a:r>
              <a:rPr lang="en-US" altLang="zh-CN" sz="3200" dirty="0">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27091780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4446" y="39"/>
            <a:ext cx="221435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制备方法</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indent="457200">
              <a:spcBef>
                <a:spcPts val="600"/>
              </a:spcBef>
              <a:buClr>
                <a:srgbClr val="002060"/>
              </a:buClr>
            </a:pPr>
            <a:r>
              <a:rPr lang="zh-CN" altLang="en-US" sz="3200" dirty="0">
                <a:solidFill>
                  <a:schemeClr val="tx1"/>
                </a:solidFill>
                <a:latin typeface="楷体" panose="02010609060101010101" pitchFamily="49" charset="-122"/>
                <a:ea typeface="楷体" panose="02010609060101010101" pitchFamily="49" charset="-122"/>
              </a:rPr>
              <a:t>加入溶剂共沸除水</a:t>
            </a:r>
            <a:endParaRPr lang="en-US" altLang="zh-CN" sz="3200" dirty="0">
              <a:solidFill>
                <a:schemeClr val="tx1"/>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30619" r="26857" b="3139"/>
          <a:stretch/>
        </p:blipFill>
        <p:spPr>
          <a:xfrm>
            <a:off x="3710732" y="1772815"/>
            <a:ext cx="1365324" cy="3109905"/>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1772816"/>
            <a:ext cx="2451100" cy="3048000"/>
          </a:xfrm>
          <a:prstGeom prst="rect">
            <a:avLst/>
          </a:prstGeom>
        </p:spPr>
      </p:pic>
      <p:pic>
        <p:nvPicPr>
          <p:cNvPr id="10" name="图片 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2960" y="486514"/>
            <a:ext cx="2344195" cy="6038830"/>
          </a:xfrm>
          <a:prstGeom prst="rect">
            <a:avLst/>
          </a:prstGeom>
          <a:noFill/>
          <a:ln>
            <a:noFill/>
          </a:ln>
        </p:spPr>
      </p:pic>
    </p:spTree>
    <p:extLst>
      <p:ext uri="{BB962C8B-B14F-4D97-AF65-F5344CB8AC3E}">
        <p14:creationId xmlns:p14="http://schemas.microsoft.com/office/powerpoint/2010/main" val="25235824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21435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制备方法</a:t>
            </a:r>
          </a:p>
        </p:txBody>
      </p:sp>
      <p:sp>
        <p:nvSpPr>
          <p:cNvPr id="2" name="矩形 1"/>
          <p:cNvSpPr/>
          <p:nvPr/>
        </p:nvSpPr>
        <p:spPr>
          <a:xfrm>
            <a:off x="539552" y="1120676"/>
            <a:ext cx="7920880" cy="4616648"/>
          </a:xfrm>
          <a:prstGeom prst="rect">
            <a:avLst/>
          </a:prstGeom>
        </p:spPr>
        <p:txBody>
          <a:bodyPr wrap="square">
            <a:spAutoFit/>
          </a:bodyPr>
          <a:lstStyle/>
          <a:p>
            <a:pPr>
              <a:lnSpc>
                <a:spcPct val="150000"/>
              </a:lnSpc>
            </a:pPr>
            <a:r>
              <a:rPr lang="zh-CN" altLang="zh-CN" sz="2800" b="1" dirty="0">
                <a:latin typeface="Times New Roman" pitchFamily="18" charset="0"/>
                <a:ea typeface="楷体" pitchFamily="49" charset="-122"/>
                <a:cs typeface="Times New Roman" pitchFamily="18" charset="0"/>
              </a:rPr>
              <a:t>缩聚反应：</a:t>
            </a:r>
            <a:endParaRPr lang="zh-CN" altLang="zh-CN" sz="2800" dirty="0">
              <a:latin typeface="Times New Roman" pitchFamily="18" charset="0"/>
              <a:ea typeface="楷体" pitchFamily="49" charset="-122"/>
              <a:cs typeface="Times New Roman" pitchFamily="18" charset="0"/>
            </a:endParaRPr>
          </a:p>
          <a:p>
            <a:pPr>
              <a:lnSpc>
                <a:spcPct val="150000"/>
              </a:lnSpc>
            </a:pPr>
            <a:r>
              <a:rPr lang="en-US" altLang="zh-CN" sz="2800" dirty="0">
                <a:latin typeface="Times New Roman" pitchFamily="18" charset="0"/>
                <a:ea typeface="楷体" pitchFamily="49" charset="-122"/>
                <a:cs typeface="Times New Roman" pitchFamily="18" charset="0"/>
              </a:rPr>
              <a:t>50 ℃</a:t>
            </a:r>
            <a:r>
              <a:rPr lang="zh-CN" altLang="zh-CN" sz="2800" dirty="0">
                <a:latin typeface="Times New Roman" pitchFamily="18" charset="0"/>
                <a:ea typeface="楷体" pitchFamily="49" charset="-122"/>
                <a:cs typeface="Times New Roman" pitchFamily="18" charset="0"/>
              </a:rPr>
              <a:t>下</a:t>
            </a:r>
            <a:r>
              <a:rPr lang="en-US" altLang="zh-CN" sz="2800" u="sng" dirty="0">
                <a:solidFill>
                  <a:srgbClr val="FF0000"/>
                </a:solidFill>
                <a:latin typeface="Times New Roman" pitchFamily="18" charset="0"/>
                <a:ea typeface="楷体" pitchFamily="49" charset="-122"/>
                <a:cs typeface="Times New Roman" pitchFamily="18" charset="0"/>
              </a:rPr>
              <a:t>TDI</a:t>
            </a:r>
            <a:r>
              <a:rPr lang="zh-CN" altLang="zh-CN" sz="2800" dirty="0">
                <a:latin typeface="Times New Roman" pitchFamily="18" charset="0"/>
                <a:ea typeface="楷体" pitchFamily="49" charset="-122"/>
                <a:cs typeface="Times New Roman" pitchFamily="18" charset="0"/>
              </a:rPr>
              <a:t>加入上述产物中，反应温度保持在</a:t>
            </a:r>
            <a:r>
              <a:rPr lang="en-US" altLang="zh-CN" sz="2800" dirty="0">
                <a:latin typeface="Times New Roman" pitchFamily="18" charset="0"/>
                <a:ea typeface="楷体" pitchFamily="49" charset="-122"/>
                <a:cs typeface="Times New Roman" pitchFamily="18" charset="0"/>
              </a:rPr>
              <a:t>60-65℃</a:t>
            </a:r>
            <a:r>
              <a:rPr lang="zh-CN" altLang="zh-CN" sz="2800" dirty="0">
                <a:latin typeface="Times New Roman" pitchFamily="18" charset="0"/>
                <a:ea typeface="楷体" pitchFamily="49" charset="-122"/>
                <a:cs typeface="Times New Roman" pitchFamily="18" charset="0"/>
              </a:rPr>
              <a:t>；加完后搅拌</a:t>
            </a:r>
            <a:r>
              <a:rPr lang="en-US" altLang="zh-CN" sz="2800" dirty="0">
                <a:latin typeface="Times New Roman" pitchFamily="18" charset="0"/>
                <a:ea typeface="楷体" pitchFamily="49" charset="-122"/>
                <a:cs typeface="Times New Roman" pitchFamily="18" charset="0"/>
              </a:rPr>
              <a:t>30min</a:t>
            </a:r>
            <a:r>
              <a:rPr lang="zh-CN" altLang="zh-CN" sz="2800" dirty="0">
                <a:latin typeface="Times New Roman" pitchFamily="18" charset="0"/>
                <a:ea typeface="楷体" pitchFamily="49" charset="-122"/>
                <a:cs typeface="Times New Roman" pitchFamily="18" charset="0"/>
              </a:rPr>
              <a:t>，升温至</a:t>
            </a:r>
            <a:r>
              <a:rPr lang="en-US" altLang="zh-CN" sz="2800" dirty="0">
                <a:latin typeface="Times New Roman" pitchFamily="18" charset="0"/>
                <a:ea typeface="楷体" pitchFamily="49" charset="-122"/>
                <a:cs typeface="Times New Roman" pitchFamily="18" charset="0"/>
              </a:rPr>
              <a:t>80-90℃</a:t>
            </a:r>
            <a:r>
              <a:rPr lang="zh-CN" altLang="zh-CN" sz="2800" dirty="0">
                <a:latin typeface="Times New Roman" pitchFamily="18" charset="0"/>
                <a:ea typeface="楷体" pitchFamily="49" charset="-122"/>
                <a:cs typeface="Times New Roman" pitchFamily="18" charset="0"/>
              </a:rPr>
              <a:t>，加入催化剂，使之充分反应，冷却至</a:t>
            </a:r>
            <a:r>
              <a:rPr lang="en-US" altLang="zh-CN" sz="2800" dirty="0">
                <a:latin typeface="Times New Roman" pitchFamily="18" charset="0"/>
                <a:ea typeface="楷体" pitchFamily="49" charset="-122"/>
                <a:cs typeface="Times New Roman" pitchFamily="18" charset="0"/>
              </a:rPr>
              <a:t>50℃</a:t>
            </a:r>
            <a:r>
              <a:rPr lang="zh-CN" altLang="zh-CN" sz="2800" dirty="0">
                <a:latin typeface="Times New Roman" pitchFamily="18" charset="0"/>
                <a:ea typeface="楷体" pitchFamily="49" charset="-122"/>
                <a:cs typeface="Times New Roman" pitchFamily="18" charset="0"/>
              </a:rPr>
              <a:t>，加入少量甲醇做异氰酸酯</a:t>
            </a:r>
            <a:r>
              <a:rPr lang="zh-CN" altLang="zh-CN" sz="2800" u="sng" dirty="0">
                <a:solidFill>
                  <a:srgbClr val="FF0000"/>
                </a:solidFill>
                <a:latin typeface="Times New Roman" pitchFamily="18" charset="0"/>
                <a:ea typeface="楷体" pitchFamily="49" charset="-122"/>
                <a:cs typeface="Times New Roman" pitchFamily="18" charset="0"/>
              </a:rPr>
              <a:t>终止剂</a:t>
            </a:r>
            <a:r>
              <a:rPr lang="zh-CN" altLang="zh-CN" sz="2800" dirty="0">
                <a:latin typeface="Times New Roman" pitchFamily="18" charset="0"/>
                <a:ea typeface="楷体" pitchFamily="49" charset="-122"/>
                <a:cs typeface="Times New Roman" pitchFamily="18" charset="0"/>
              </a:rPr>
              <a:t>，防止储存时产生凝胶。</a:t>
            </a:r>
          </a:p>
          <a:p>
            <a:pPr>
              <a:lnSpc>
                <a:spcPct val="150000"/>
              </a:lnSpc>
            </a:pPr>
            <a:r>
              <a:rPr lang="en-US" altLang="zh-CN" sz="2800" dirty="0">
                <a:latin typeface="Times New Roman" pitchFamily="18" charset="0"/>
                <a:ea typeface="楷体" pitchFamily="49" charset="-122"/>
                <a:cs typeface="Times New Roman" pitchFamily="18" charset="0"/>
              </a:rPr>
              <a:t>TDI &gt; 26%</a:t>
            </a:r>
            <a:r>
              <a:rPr lang="zh-CN" altLang="zh-CN" sz="2800" dirty="0">
                <a:latin typeface="Times New Roman" pitchFamily="18" charset="0"/>
                <a:ea typeface="楷体" pitchFamily="49" charset="-122"/>
                <a:cs typeface="Times New Roman" pitchFamily="18" charset="0"/>
              </a:rPr>
              <a:t>，用芳烃</a:t>
            </a:r>
            <a:r>
              <a:rPr lang="zh-CN" altLang="zh-CN" sz="2800" u="sng" dirty="0">
                <a:solidFill>
                  <a:srgbClr val="FF0000"/>
                </a:solidFill>
                <a:latin typeface="Times New Roman" pitchFamily="18" charset="0"/>
                <a:ea typeface="楷体" pitchFamily="49" charset="-122"/>
                <a:cs typeface="Times New Roman" pitchFamily="18" charset="0"/>
              </a:rPr>
              <a:t>溶剂</a:t>
            </a:r>
            <a:r>
              <a:rPr lang="zh-CN" altLang="zh-CN" sz="2800" dirty="0">
                <a:latin typeface="Times New Roman" pitchFamily="18" charset="0"/>
                <a:ea typeface="楷体" pitchFamily="49" charset="-122"/>
                <a:cs typeface="Times New Roman" pitchFamily="18" charset="0"/>
              </a:rPr>
              <a:t>；反之用石油醚</a:t>
            </a:r>
          </a:p>
          <a:p>
            <a:pPr>
              <a:lnSpc>
                <a:spcPct val="150000"/>
              </a:lnSpc>
            </a:pPr>
            <a:r>
              <a:rPr lang="zh-CN" altLang="zh-CN" sz="2800" dirty="0">
                <a:latin typeface="Times New Roman" pitchFamily="18" charset="0"/>
                <a:ea typeface="楷体" pitchFamily="49" charset="-122"/>
                <a:cs typeface="Times New Roman" pitchFamily="18" charset="0"/>
              </a:rPr>
              <a:t>加入钴、锰等</a:t>
            </a:r>
            <a:r>
              <a:rPr lang="zh-CN" altLang="zh-CN" sz="2800" u="sng" dirty="0">
                <a:solidFill>
                  <a:srgbClr val="FF0000"/>
                </a:solidFill>
                <a:latin typeface="Times New Roman" pitchFamily="18" charset="0"/>
                <a:ea typeface="楷体" pitchFamily="49" charset="-122"/>
                <a:cs typeface="Times New Roman" pitchFamily="18" charset="0"/>
              </a:rPr>
              <a:t>催干剂</a:t>
            </a:r>
            <a:r>
              <a:rPr lang="zh-CN" altLang="zh-CN" sz="2800" dirty="0">
                <a:latin typeface="Times New Roman" pitchFamily="18" charset="0"/>
                <a:ea typeface="楷体" pitchFamily="49" charset="-122"/>
                <a:cs typeface="Times New Roman" pitchFamily="18" charset="0"/>
              </a:rPr>
              <a:t>制成涂料</a:t>
            </a:r>
          </a:p>
        </p:txBody>
      </p:sp>
    </p:spTree>
    <p:extLst>
      <p:ext uri="{BB962C8B-B14F-4D97-AF65-F5344CB8AC3E}">
        <p14:creationId xmlns:p14="http://schemas.microsoft.com/office/powerpoint/2010/main" val="33646196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21435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制备方法</a:t>
            </a:r>
          </a:p>
        </p:txBody>
      </p:sp>
      <p:sp>
        <p:nvSpPr>
          <p:cNvPr id="2" name="矩形 1"/>
          <p:cNvSpPr/>
          <p:nvPr/>
        </p:nvSpPr>
        <p:spPr>
          <a:xfrm>
            <a:off x="395536" y="980728"/>
            <a:ext cx="8208912" cy="4124206"/>
          </a:xfrm>
          <a:prstGeom prst="rect">
            <a:avLst/>
          </a:prstGeom>
        </p:spPr>
        <p:txBody>
          <a:bodyPr wrap="square">
            <a:spAutoFit/>
          </a:bodyPr>
          <a:lstStyle/>
          <a:p>
            <a:pPr marL="457200" indent="-457200">
              <a:lnSpc>
                <a:spcPct val="150000"/>
              </a:lnSpc>
              <a:spcBef>
                <a:spcPts val="1200"/>
              </a:spcBef>
              <a:buClr>
                <a:srgbClr val="002060"/>
              </a:buClr>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干燥</a:t>
            </a:r>
            <a:endParaRPr lang="en-US" altLang="zh-CN" sz="2800" dirty="0">
              <a:latin typeface="楷体" panose="02010609060101010101" pitchFamily="49" charset="-122"/>
              <a:ea typeface="楷体" panose="02010609060101010101" pitchFamily="49" charset="-122"/>
            </a:endParaRPr>
          </a:p>
          <a:p>
            <a:pPr indent="457200">
              <a:lnSpc>
                <a:spcPct val="150000"/>
              </a:lnSpc>
              <a:spcBef>
                <a:spcPts val="1200"/>
              </a:spcBef>
              <a:buClr>
                <a:srgbClr val="002060"/>
              </a:buClr>
            </a:pPr>
            <a:r>
              <a:rPr lang="zh-CN" altLang="en-US" sz="2800" dirty="0">
                <a:latin typeface="楷体" panose="02010609060101010101" pitchFamily="49" charset="-122"/>
                <a:ea typeface="楷体" panose="02010609060101010101" pitchFamily="49" charset="-122"/>
              </a:rPr>
              <a:t>油性漆与醇酸树脂的干燥机理是按照化学干燥机理。都是按照其中的氧化干燥机理进行干燥的，它们的成膜是它们</a:t>
            </a:r>
            <a:r>
              <a:rPr lang="zh-CN" altLang="en-US" sz="2800" dirty="0">
                <a:solidFill>
                  <a:srgbClr val="FF0000"/>
                </a:solidFill>
                <a:latin typeface="楷体" panose="02010609060101010101" pitchFamily="49" charset="-122"/>
                <a:ea typeface="楷体" panose="02010609060101010101" pitchFamily="49" charset="-122"/>
              </a:rPr>
              <a:t>与空气中的氧发生化学反应而交联的结果</a:t>
            </a:r>
            <a:r>
              <a:rPr lang="zh-CN" altLang="en-US" sz="2800" dirty="0">
                <a:latin typeface="楷体" panose="02010609060101010101" pitchFamily="49" charset="-122"/>
                <a:ea typeface="楷体" panose="02010609060101010101" pitchFamily="49" charset="-122"/>
              </a:rPr>
              <a:t>。关于油脂的干燥，我们可以观察的如下的事实：</a:t>
            </a:r>
            <a:endParaRPr lang="en-US" altLang="zh-CN" sz="2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1714072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4"/>
            <a:ext cx="221435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制备方法</a:t>
            </a:r>
          </a:p>
        </p:txBody>
      </p:sp>
      <p:sp>
        <p:nvSpPr>
          <p:cNvPr id="2" name="矩形 1"/>
          <p:cNvSpPr/>
          <p:nvPr/>
        </p:nvSpPr>
        <p:spPr>
          <a:xfrm>
            <a:off x="395536" y="743650"/>
            <a:ext cx="8496944" cy="5416868"/>
          </a:xfrm>
          <a:prstGeom prst="rect">
            <a:avLst/>
          </a:prstGeom>
        </p:spPr>
        <p:txBody>
          <a:bodyPr wrap="square">
            <a:spAutoFit/>
          </a:bodyPr>
          <a:lstStyle/>
          <a:p>
            <a:pPr>
              <a:lnSpc>
                <a:spcPct val="150000"/>
              </a:lnSpc>
              <a:spcBef>
                <a:spcPts val="1200"/>
              </a:spcBef>
              <a:buFontTx/>
              <a:buNone/>
            </a:pPr>
            <a:r>
              <a:rPr lang="en-US" altLang="zh-CN" sz="2800" dirty="0">
                <a:latin typeface="Times New Roman" pitchFamily="18" charset="0"/>
                <a:ea typeface="楷体" panose="02010609060101010101" pitchFamily="49" charset="-122"/>
                <a:cs typeface="Times New Roman" pitchFamily="18" charset="0"/>
              </a:rPr>
              <a:t>(1) </a:t>
            </a:r>
            <a:r>
              <a:rPr lang="zh-CN" altLang="en-US" sz="2800" dirty="0">
                <a:latin typeface="Times New Roman" pitchFamily="18" charset="0"/>
                <a:ea typeface="楷体" panose="02010609060101010101" pitchFamily="49" charset="-122"/>
                <a:cs typeface="Times New Roman" pitchFamily="18" charset="0"/>
              </a:rPr>
              <a:t>在油脂干燥过程中会</a:t>
            </a:r>
            <a:r>
              <a:rPr lang="zh-CN" altLang="en-US" sz="2800" dirty="0">
                <a:solidFill>
                  <a:srgbClr val="FF0000"/>
                </a:solidFill>
                <a:latin typeface="Times New Roman" pitchFamily="18" charset="0"/>
                <a:ea typeface="楷体" panose="02010609060101010101" pitchFamily="49" charset="-122"/>
                <a:cs typeface="Times New Roman" pitchFamily="18" charset="0"/>
              </a:rPr>
              <a:t>吸收相当数量的氧</a:t>
            </a:r>
            <a:r>
              <a:rPr lang="zh-CN" altLang="en-US" sz="2800" dirty="0">
                <a:latin typeface="Times New Roman" pitchFamily="18" charset="0"/>
                <a:ea typeface="楷体" panose="02010609060101010101" pitchFamily="49" charset="-122"/>
                <a:cs typeface="Times New Roman" pitchFamily="18" charset="0"/>
              </a:rPr>
              <a:t>。</a:t>
            </a:r>
          </a:p>
          <a:p>
            <a:pPr indent="457200">
              <a:lnSpc>
                <a:spcPct val="150000"/>
              </a:lnSpc>
              <a:spcBef>
                <a:spcPts val="0"/>
              </a:spcBef>
              <a:buFontTx/>
              <a:buNone/>
            </a:pPr>
            <a:r>
              <a:rPr lang="zh-CN" altLang="en-US" sz="2800" dirty="0">
                <a:latin typeface="Times New Roman" pitchFamily="18" charset="0"/>
                <a:ea typeface="楷体" panose="02010609060101010101" pitchFamily="49" charset="-122"/>
                <a:cs typeface="Times New Roman" pitchFamily="18" charset="0"/>
              </a:rPr>
              <a:t>如有催干剂的亚麻仁油，在干燥期间约能吸收相当于本身重量的</a:t>
            </a:r>
            <a:r>
              <a:rPr lang="en-US" altLang="zh-CN" sz="2800" dirty="0">
                <a:latin typeface="Times New Roman" pitchFamily="18" charset="0"/>
                <a:ea typeface="楷体" panose="02010609060101010101" pitchFamily="49" charset="-122"/>
                <a:cs typeface="Times New Roman" pitchFamily="18" charset="0"/>
              </a:rPr>
              <a:t>12%</a:t>
            </a:r>
            <a:r>
              <a:rPr lang="zh-CN" altLang="en-US" sz="2800" dirty="0">
                <a:latin typeface="Times New Roman" pitchFamily="18" charset="0"/>
                <a:ea typeface="楷体" panose="02010609060101010101" pitchFamily="49" charset="-122"/>
                <a:cs typeface="Times New Roman" pitchFamily="18" charset="0"/>
              </a:rPr>
              <a:t>的氧。</a:t>
            </a:r>
          </a:p>
          <a:p>
            <a:pPr>
              <a:lnSpc>
                <a:spcPct val="150000"/>
              </a:lnSpc>
              <a:spcBef>
                <a:spcPts val="1200"/>
              </a:spcBef>
              <a:buFontTx/>
              <a:buNone/>
            </a:pPr>
            <a:r>
              <a:rPr lang="en-US" altLang="zh-CN" sz="2800" dirty="0">
                <a:latin typeface="Times New Roman" pitchFamily="18" charset="0"/>
                <a:ea typeface="楷体" panose="02010609060101010101" pitchFamily="49" charset="-122"/>
                <a:cs typeface="Times New Roman" pitchFamily="18" charset="0"/>
              </a:rPr>
              <a:t>(2) </a:t>
            </a:r>
            <a:r>
              <a:rPr lang="zh-CN" altLang="en-US" sz="2800" dirty="0">
                <a:latin typeface="Times New Roman" pitchFamily="18" charset="0"/>
                <a:ea typeface="楷体" panose="02010609060101010101" pitchFamily="49" charset="-122"/>
                <a:cs typeface="Times New Roman" pitchFamily="18" charset="0"/>
              </a:rPr>
              <a:t>含有</a:t>
            </a:r>
            <a:r>
              <a:rPr lang="zh-CN" altLang="en-US" sz="2800" dirty="0">
                <a:solidFill>
                  <a:srgbClr val="FF0000"/>
                </a:solidFill>
                <a:latin typeface="Times New Roman" pitchFamily="18" charset="0"/>
                <a:ea typeface="楷体" panose="02010609060101010101" pitchFamily="49" charset="-122"/>
                <a:cs typeface="Times New Roman" pitchFamily="18" charset="0"/>
              </a:rPr>
              <a:t>共轭双键脂肪酸</a:t>
            </a:r>
            <a:r>
              <a:rPr lang="zh-CN" altLang="en-US" sz="2800" dirty="0">
                <a:latin typeface="Times New Roman" pitchFamily="18" charset="0"/>
                <a:ea typeface="楷体" panose="02010609060101010101" pitchFamily="49" charset="-122"/>
                <a:cs typeface="Times New Roman" pitchFamily="18" charset="0"/>
              </a:rPr>
              <a:t>的油脂的干燥速度比含非共轭双键脂肪酸的油脂</a:t>
            </a:r>
            <a:r>
              <a:rPr lang="zh-CN" altLang="en-US" sz="2800" dirty="0">
                <a:solidFill>
                  <a:srgbClr val="FF0000"/>
                </a:solidFill>
                <a:latin typeface="Times New Roman" pitchFamily="18" charset="0"/>
                <a:ea typeface="楷体" panose="02010609060101010101" pitchFamily="49" charset="-122"/>
                <a:cs typeface="Times New Roman" pitchFamily="18" charset="0"/>
              </a:rPr>
              <a:t>快</a:t>
            </a:r>
            <a:r>
              <a:rPr lang="zh-CN" altLang="en-US" sz="2800" dirty="0">
                <a:latin typeface="Times New Roman" pitchFamily="18" charset="0"/>
                <a:ea typeface="楷体" panose="02010609060101010101" pitchFamily="49" charset="-122"/>
                <a:cs typeface="Times New Roman" pitchFamily="18" charset="0"/>
              </a:rPr>
              <a:t>。</a:t>
            </a:r>
            <a:endParaRPr lang="en-US" altLang="zh-CN" sz="2800" dirty="0">
              <a:latin typeface="Times New Roman" pitchFamily="18" charset="0"/>
              <a:ea typeface="楷体" panose="02010609060101010101" pitchFamily="49" charset="-122"/>
              <a:cs typeface="Times New Roman" pitchFamily="18" charset="0"/>
            </a:endParaRPr>
          </a:p>
          <a:p>
            <a:pPr indent="457200">
              <a:lnSpc>
                <a:spcPct val="150000"/>
              </a:lnSpc>
              <a:buFontTx/>
              <a:buNone/>
            </a:pPr>
            <a:r>
              <a:rPr lang="zh-CN" altLang="en-US" sz="2800" dirty="0">
                <a:latin typeface="Times New Roman" pitchFamily="18" charset="0"/>
                <a:ea typeface="楷体" panose="02010609060101010101" pitchFamily="49" charset="-122"/>
                <a:cs typeface="Times New Roman" pitchFamily="18" charset="0"/>
              </a:rPr>
              <a:t>如无催干剂下亚麻仁油需要</a:t>
            </a:r>
            <a:r>
              <a:rPr lang="en-US" altLang="zh-CN" sz="2800" dirty="0">
                <a:latin typeface="Times New Roman" pitchFamily="18" charset="0"/>
                <a:ea typeface="楷体" panose="02010609060101010101" pitchFamily="49" charset="-122"/>
                <a:cs typeface="Times New Roman" pitchFamily="18" charset="0"/>
              </a:rPr>
              <a:t>120</a:t>
            </a:r>
            <a:r>
              <a:rPr lang="zh-CN" altLang="en-US" sz="2800" dirty="0">
                <a:latin typeface="Times New Roman" pitchFamily="18" charset="0"/>
                <a:ea typeface="楷体" panose="02010609060101010101" pitchFamily="49" charset="-122"/>
                <a:cs typeface="Times New Roman" pitchFamily="18" charset="0"/>
              </a:rPr>
              <a:t>小时，桐油需要</a:t>
            </a:r>
            <a:r>
              <a:rPr lang="en-US" altLang="zh-CN" sz="2800" dirty="0">
                <a:latin typeface="Times New Roman" pitchFamily="18" charset="0"/>
                <a:ea typeface="楷体" panose="02010609060101010101" pitchFamily="49" charset="-122"/>
                <a:cs typeface="Times New Roman" pitchFamily="18" charset="0"/>
              </a:rPr>
              <a:t>48~72</a:t>
            </a:r>
            <a:r>
              <a:rPr lang="zh-CN" altLang="en-US" sz="2800" dirty="0">
                <a:latin typeface="Times New Roman" pitchFamily="18" charset="0"/>
                <a:ea typeface="楷体" panose="02010609060101010101" pitchFamily="49" charset="-122"/>
                <a:cs typeface="Times New Roman" pitchFamily="18" charset="0"/>
              </a:rPr>
              <a:t>小时。共轭脂肪酸具有</a:t>
            </a:r>
            <a:r>
              <a:rPr lang="en-US" altLang="zh-CN" sz="2800" dirty="0">
                <a:latin typeface="Times New Roman" pitchFamily="18" charset="0"/>
                <a:ea typeface="楷体" panose="02010609060101010101" pitchFamily="49" charset="-122"/>
                <a:cs typeface="Times New Roman" pitchFamily="18" charset="0"/>
              </a:rPr>
              <a:t>3</a:t>
            </a:r>
            <a:r>
              <a:rPr lang="zh-CN" altLang="en-US" sz="2800" dirty="0">
                <a:latin typeface="Times New Roman" pitchFamily="18" charset="0"/>
                <a:ea typeface="楷体" panose="02010609060101010101" pitchFamily="49" charset="-122"/>
                <a:cs typeface="Times New Roman" pitchFamily="18" charset="0"/>
              </a:rPr>
              <a:t>个双键的可以在室温干燥，含</a:t>
            </a:r>
            <a:r>
              <a:rPr lang="en-US" altLang="zh-CN" sz="2800" dirty="0">
                <a:latin typeface="Times New Roman" pitchFamily="18" charset="0"/>
                <a:ea typeface="楷体" panose="02010609060101010101" pitchFamily="49" charset="-122"/>
                <a:cs typeface="Times New Roman" pitchFamily="18" charset="0"/>
              </a:rPr>
              <a:t>2</a:t>
            </a:r>
            <a:r>
              <a:rPr lang="zh-CN" altLang="en-US" sz="2800" dirty="0">
                <a:latin typeface="Times New Roman" pitchFamily="18" charset="0"/>
                <a:ea typeface="楷体" panose="02010609060101010101" pitchFamily="49" charset="-122"/>
                <a:cs typeface="Times New Roman" pitchFamily="18" charset="0"/>
              </a:rPr>
              <a:t>个共轭双键的脂肪酸需要烘烤才能干燥。</a:t>
            </a:r>
            <a:endParaRPr lang="en-US" altLang="zh-CN" sz="2800" dirty="0">
              <a:latin typeface="Times New Roman" pitchFamily="18" charset="0"/>
              <a:ea typeface="楷体" panose="02010609060101010101" pitchFamily="49" charset="-122"/>
              <a:cs typeface="Times New Roman" pitchFamily="18" charset="0"/>
            </a:endParaRPr>
          </a:p>
        </p:txBody>
      </p:sp>
    </p:spTree>
    <p:extLst>
      <p:ext uri="{BB962C8B-B14F-4D97-AF65-F5344CB8AC3E}">
        <p14:creationId xmlns:p14="http://schemas.microsoft.com/office/powerpoint/2010/main" val="1188702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465"/>
            <a:ext cx="284380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3200" dirty="0">
                <a:latin typeface="楷体" panose="02010609060101010101" pitchFamily="49" charset="-122"/>
                <a:ea typeface="楷体" panose="02010609060101010101" pitchFamily="49" charset="-122"/>
                <a:cs typeface="Arial" panose="020B0604020202020204" pitchFamily="34" charset="0"/>
              </a:rPr>
              <a:t>8.2 </a:t>
            </a:r>
            <a:r>
              <a:rPr lang="zh-CN" altLang="en-US" sz="3200" dirty="0">
                <a:latin typeface="楷体" panose="02010609060101010101" pitchFamily="49" charset="-122"/>
                <a:ea typeface="楷体" panose="02010609060101010101" pitchFamily="49" charset="-122"/>
                <a:cs typeface="Arial" panose="020B0604020202020204" pitchFamily="34" charset="0"/>
              </a:rPr>
              <a:t>聚氨酯</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000"/>
            <a:ext cx="3886200" cy="310515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277" y="183167"/>
            <a:ext cx="4248472" cy="3245833"/>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544" y="4005064"/>
            <a:ext cx="3347864" cy="2510898"/>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8552" y="3742150"/>
            <a:ext cx="4037923" cy="2636033"/>
          </a:xfrm>
          <a:prstGeom prst="rect">
            <a:avLst/>
          </a:prstGeom>
        </p:spPr>
      </p:pic>
    </p:spTree>
    <p:extLst>
      <p:ext uri="{BB962C8B-B14F-4D97-AF65-F5344CB8AC3E}">
        <p14:creationId xmlns:p14="http://schemas.microsoft.com/office/powerpoint/2010/main" val="23243330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4"/>
            <a:ext cx="221435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制备方法</a:t>
            </a:r>
          </a:p>
        </p:txBody>
      </p:sp>
      <p:sp>
        <p:nvSpPr>
          <p:cNvPr id="2" name="矩形 1"/>
          <p:cNvSpPr/>
          <p:nvPr/>
        </p:nvSpPr>
        <p:spPr>
          <a:xfrm>
            <a:off x="390976" y="1412776"/>
            <a:ext cx="8496944" cy="3477875"/>
          </a:xfrm>
          <a:prstGeom prst="rect">
            <a:avLst/>
          </a:prstGeom>
        </p:spPr>
        <p:txBody>
          <a:bodyPr wrap="square">
            <a:spAutoFit/>
          </a:bodyPr>
          <a:lstStyle/>
          <a:p>
            <a:pPr>
              <a:lnSpc>
                <a:spcPct val="150000"/>
              </a:lnSpc>
              <a:buFontTx/>
              <a:buNone/>
            </a:pPr>
            <a:r>
              <a:rPr lang="en-US" altLang="zh-CN" sz="2800" dirty="0">
                <a:latin typeface="Times New Roman" pitchFamily="18" charset="0"/>
                <a:ea typeface="楷体" panose="02010609060101010101" pitchFamily="49" charset="-122"/>
                <a:cs typeface="Times New Roman" pitchFamily="18" charset="0"/>
              </a:rPr>
              <a:t>(3) </a:t>
            </a:r>
            <a:r>
              <a:rPr lang="zh-CN" altLang="en-US" sz="2800" dirty="0">
                <a:latin typeface="Times New Roman" pitchFamily="18" charset="0"/>
                <a:ea typeface="楷体" panose="02010609060101010101" pitchFamily="49" charset="-122"/>
                <a:cs typeface="Times New Roman" pitchFamily="18" charset="0"/>
              </a:rPr>
              <a:t>加入一定量的</a:t>
            </a:r>
            <a:r>
              <a:rPr lang="zh-CN" altLang="en-US" sz="2800" dirty="0">
                <a:solidFill>
                  <a:srgbClr val="FF0000"/>
                </a:solidFill>
                <a:latin typeface="Times New Roman" pitchFamily="18" charset="0"/>
                <a:ea typeface="楷体" panose="02010609060101010101" pitchFamily="49" charset="-122"/>
                <a:cs typeface="Times New Roman" pitchFamily="18" charset="0"/>
              </a:rPr>
              <a:t>催干剂</a:t>
            </a:r>
            <a:r>
              <a:rPr lang="zh-CN" altLang="en-US" sz="2800" dirty="0">
                <a:latin typeface="Times New Roman" pitchFamily="18" charset="0"/>
                <a:ea typeface="楷体" panose="02010609060101010101" pitchFamily="49" charset="-122"/>
                <a:cs typeface="Times New Roman" pitchFamily="18" charset="0"/>
              </a:rPr>
              <a:t> （金属皂），可显著提高干燥速度，比如上面提到的亚麻仁油加入催化剂需要</a:t>
            </a:r>
            <a:r>
              <a:rPr lang="en-US" altLang="zh-CN" sz="2800" dirty="0">
                <a:latin typeface="Times New Roman" pitchFamily="18" charset="0"/>
                <a:ea typeface="楷体" panose="02010609060101010101" pitchFamily="49" charset="-122"/>
                <a:cs typeface="Times New Roman" pitchFamily="18" charset="0"/>
              </a:rPr>
              <a:t>2.25</a:t>
            </a:r>
            <a:r>
              <a:rPr lang="zh-CN" altLang="en-US" sz="2800" dirty="0">
                <a:latin typeface="Times New Roman" pitchFamily="18" charset="0"/>
                <a:ea typeface="楷体" panose="02010609060101010101" pitchFamily="49" charset="-122"/>
                <a:cs typeface="Times New Roman" pitchFamily="18" charset="0"/>
              </a:rPr>
              <a:t>小时，桐油需要</a:t>
            </a:r>
            <a:r>
              <a:rPr lang="en-US" altLang="zh-CN" sz="2800" dirty="0">
                <a:latin typeface="Times New Roman" pitchFamily="18" charset="0"/>
                <a:ea typeface="楷体" panose="02010609060101010101" pitchFamily="49" charset="-122"/>
                <a:cs typeface="Times New Roman" pitchFamily="18" charset="0"/>
              </a:rPr>
              <a:t>1.25</a:t>
            </a:r>
            <a:r>
              <a:rPr lang="zh-CN" altLang="en-US" sz="2800" dirty="0">
                <a:latin typeface="Times New Roman" pitchFamily="18" charset="0"/>
                <a:ea typeface="楷体" panose="02010609060101010101" pitchFamily="49" charset="-122"/>
                <a:cs typeface="Times New Roman" pitchFamily="18" charset="0"/>
              </a:rPr>
              <a:t>小时。</a:t>
            </a:r>
          </a:p>
          <a:p>
            <a:pPr>
              <a:lnSpc>
                <a:spcPct val="150000"/>
              </a:lnSpc>
              <a:spcBef>
                <a:spcPts val="1200"/>
              </a:spcBef>
              <a:buFontTx/>
              <a:buNone/>
            </a:pPr>
            <a:r>
              <a:rPr lang="en-US" altLang="zh-CN" sz="2800" dirty="0">
                <a:latin typeface="Times New Roman" pitchFamily="18" charset="0"/>
                <a:ea typeface="楷体" panose="02010609060101010101" pitchFamily="49" charset="-122"/>
                <a:cs typeface="Times New Roman" pitchFamily="18" charset="0"/>
              </a:rPr>
              <a:t>(4) </a:t>
            </a:r>
            <a:r>
              <a:rPr lang="zh-CN" altLang="en-US" sz="2800" dirty="0">
                <a:latin typeface="Times New Roman" pitchFamily="18" charset="0"/>
                <a:ea typeface="楷体" panose="02010609060101010101" pitchFamily="49" charset="-122"/>
                <a:cs typeface="Times New Roman" pitchFamily="18" charset="0"/>
              </a:rPr>
              <a:t>非共轭脂肪酸在</a:t>
            </a:r>
            <a:r>
              <a:rPr lang="zh-CN" altLang="en-US" sz="2800" dirty="0">
                <a:solidFill>
                  <a:srgbClr val="FF0000"/>
                </a:solidFill>
                <a:latin typeface="Times New Roman" pitchFamily="18" charset="0"/>
                <a:ea typeface="楷体" panose="02010609060101010101" pitchFamily="49" charset="-122"/>
                <a:cs typeface="Times New Roman" pitchFamily="18" charset="0"/>
              </a:rPr>
              <a:t>吸收氧过程中，过氧化氢含量增加</a:t>
            </a:r>
            <a:r>
              <a:rPr lang="zh-CN" altLang="en-US" sz="2800" dirty="0">
                <a:latin typeface="Times New Roman" pitchFamily="18" charset="0"/>
                <a:ea typeface="楷体" panose="02010609060101010101" pitchFamily="49" charset="-122"/>
                <a:cs typeface="Times New Roman" pitchFamily="18" charset="0"/>
              </a:rPr>
              <a:t>。过氧化氢分解形成游离基参与反应。</a:t>
            </a:r>
          </a:p>
        </p:txBody>
      </p:sp>
    </p:spTree>
    <p:extLst>
      <p:ext uri="{BB962C8B-B14F-4D97-AF65-F5344CB8AC3E}">
        <p14:creationId xmlns:p14="http://schemas.microsoft.com/office/powerpoint/2010/main" val="3303575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21435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制备方法</a:t>
            </a:r>
          </a:p>
        </p:txBody>
      </p:sp>
      <p:pic>
        <p:nvPicPr>
          <p:cNvPr id="10"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b="71120"/>
          <a:stretch/>
        </p:blipFill>
        <p:spPr bwMode="auto">
          <a:xfrm>
            <a:off x="432048" y="1107326"/>
            <a:ext cx="4962525" cy="613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2172867"/>
            <a:ext cx="6984776" cy="4626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2339752" y="-171400"/>
            <a:ext cx="3240360" cy="738664"/>
          </a:xfrm>
          <a:prstGeom prst="rect">
            <a:avLst/>
          </a:prstGeom>
        </p:spPr>
        <p:txBody>
          <a:bodyPr wrap="square">
            <a:spAutoFit/>
          </a:bodyPr>
          <a:lstStyle/>
          <a:p>
            <a:pPr>
              <a:lnSpc>
                <a:spcPct val="150000"/>
              </a:lnSpc>
            </a:pPr>
            <a:r>
              <a:rPr lang="zh-CN" altLang="en-US" sz="2800" dirty="0">
                <a:latin typeface="楷体" pitchFamily="49" charset="-122"/>
                <a:ea typeface="楷体" pitchFamily="49" charset="-122"/>
              </a:rPr>
              <a:t>共轭油类干燥机理：</a:t>
            </a:r>
          </a:p>
        </p:txBody>
      </p:sp>
      <p:pic>
        <p:nvPicPr>
          <p:cNvPr id="12"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15236" t="34223" r="14389"/>
          <a:stretch/>
        </p:blipFill>
        <p:spPr bwMode="auto">
          <a:xfrm>
            <a:off x="5256036" y="908720"/>
            <a:ext cx="3492428" cy="139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38802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21435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制备方法</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788850"/>
            <a:ext cx="8333609" cy="5256584"/>
          </a:xfrm>
          <a:prstGeom prst="rect">
            <a:avLst/>
          </a:prstGeom>
        </p:spPr>
      </p:pic>
      <p:sp>
        <p:nvSpPr>
          <p:cNvPr id="4" name="矩形 3"/>
          <p:cNvSpPr/>
          <p:nvPr/>
        </p:nvSpPr>
        <p:spPr>
          <a:xfrm>
            <a:off x="7236296" y="788850"/>
            <a:ext cx="1492849" cy="623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88465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4.</a:t>
            </a:r>
            <a:r>
              <a:rPr lang="zh-CN" altLang="en-US" sz="2800" dirty="0">
                <a:latin typeface="楷体" panose="02010609060101010101" pitchFamily="49" charset="-122"/>
                <a:ea typeface="楷体" panose="02010609060101010101" pitchFamily="49" charset="-122"/>
                <a:cs typeface="Arial" panose="020B0604020202020204" pitchFamily="34" charset="0"/>
              </a:rPr>
              <a:t>羟基固化聚氨酯涂料</a:t>
            </a:r>
          </a:p>
        </p:txBody>
      </p:sp>
      <p:graphicFrame>
        <p:nvGraphicFramePr>
          <p:cNvPr id="2" name="对象 1"/>
          <p:cNvGraphicFramePr>
            <a:graphicFrameLocks noChangeAspect="1"/>
          </p:cNvGraphicFramePr>
          <p:nvPr>
            <p:extLst>
              <p:ext uri="{D42A27DB-BD31-4B8C-83A1-F6EECF244321}">
                <p14:modId xmlns:p14="http://schemas.microsoft.com/office/powerpoint/2010/main" val="1651197514"/>
              </p:ext>
            </p:extLst>
          </p:nvPr>
        </p:nvGraphicFramePr>
        <p:xfrm>
          <a:off x="683568" y="3879428"/>
          <a:ext cx="8026400" cy="2501900"/>
        </p:xfrm>
        <a:graphic>
          <a:graphicData uri="http://schemas.openxmlformats.org/presentationml/2006/ole">
            <mc:AlternateContent xmlns:mc="http://schemas.openxmlformats.org/markup-compatibility/2006">
              <mc:Choice xmlns:v="urn:schemas-microsoft-com:vml" Requires="v">
                <p:oleObj spid="_x0000_s22775" name="CS ChemDraw Drawing" r:id="rId3" imgW="8026361" imgH="2501883" progId="ChemDraw.Document.6.0">
                  <p:embed/>
                </p:oleObj>
              </mc:Choice>
              <mc:Fallback>
                <p:oleObj name="CS ChemDraw Drawing" r:id="rId3" imgW="8026361" imgH="2501883" progId="ChemDraw.Document.6.0">
                  <p:embed/>
                  <p:pic>
                    <p:nvPicPr>
                      <p:cNvPr id="0" name=""/>
                      <p:cNvPicPr/>
                      <p:nvPr/>
                    </p:nvPicPr>
                    <p:blipFill>
                      <a:blip r:embed="rId4"/>
                      <a:stretch>
                        <a:fillRect/>
                      </a:stretch>
                    </p:blipFill>
                    <p:spPr>
                      <a:xfrm>
                        <a:off x="683568" y="3879428"/>
                        <a:ext cx="8026400" cy="2501900"/>
                      </a:xfrm>
                      <a:prstGeom prst="rect">
                        <a:avLst/>
                      </a:prstGeom>
                    </p:spPr>
                  </p:pic>
                </p:oleObj>
              </mc:Fallback>
            </mc:AlternateContent>
          </a:graphicData>
        </a:graphic>
      </p:graphicFrame>
      <p:sp>
        <p:nvSpPr>
          <p:cNvPr id="4" name="矩形 3"/>
          <p:cNvSpPr/>
          <p:nvPr/>
        </p:nvSpPr>
        <p:spPr>
          <a:xfrm>
            <a:off x="323528" y="692696"/>
            <a:ext cx="8424936" cy="2869183"/>
          </a:xfrm>
          <a:prstGeom prst="rect">
            <a:avLst/>
          </a:prstGeom>
        </p:spPr>
        <p:txBody>
          <a:bodyPr wrap="square">
            <a:spAutoFit/>
          </a:bodyPr>
          <a:lstStyle/>
          <a:p>
            <a:pPr marL="457200" indent="-457200">
              <a:lnSpc>
                <a:spcPct val="150000"/>
              </a:lnSpc>
              <a:spcBef>
                <a:spcPts val="600"/>
              </a:spcBef>
              <a:buClr>
                <a:srgbClr val="002060"/>
              </a:buClr>
              <a:buFont typeface="Wingdings" panose="05000000000000000000" pitchFamily="2" charset="2"/>
              <a:buChar char="u"/>
            </a:pPr>
            <a:r>
              <a:rPr lang="zh-CN" altLang="en-US" sz="2400" dirty="0">
                <a:latin typeface="Times New Roman" pitchFamily="18" charset="0"/>
                <a:ea typeface="楷体" panose="02010609060101010101" pitchFamily="49" charset="-122"/>
                <a:cs typeface="Times New Roman" pitchFamily="18" charset="0"/>
              </a:rPr>
              <a:t>分为</a:t>
            </a:r>
            <a:r>
              <a:rPr lang="en-US" altLang="zh-CN" sz="2400" dirty="0">
                <a:solidFill>
                  <a:srgbClr val="0000FF"/>
                </a:solidFill>
                <a:latin typeface="Times New Roman" pitchFamily="18" charset="0"/>
                <a:ea typeface="楷体" panose="02010609060101010101" pitchFamily="49" charset="-122"/>
                <a:cs typeface="Times New Roman" pitchFamily="18" charset="0"/>
              </a:rPr>
              <a:t>2</a:t>
            </a:r>
            <a:r>
              <a:rPr lang="zh-CN" altLang="en-US" sz="2400" dirty="0">
                <a:solidFill>
                  <a:srgbClr val="0000FF"/>
                </a:solidFill>
                <a:latin typeface="Times New Roman" pitchFamily="18" charset="0"/>
                <a:ea typeface="楷体" panose="02010609060101010101" pitchFamily="49" charset="-122"/>
                <a:cs typeface="Times New Roman" pitchFamily="18" charset="0"/>
              </a:rPr>
              <a:t>个组份</a:t>
            </a:r>
            <a:r>
              <a:rPr lang="zh-CN" altLang="en-US" sz="2400" dirty="0">
                <a:latin typeface="Times New Roman" pitchFamily="18" charset="0"/>
                <a:ea typeface="楷体" panose="02010609060101010101" pitchFamily="49" charset="-122"/>
                <a:cs typeface="Times New Roman" pitchFamily="18" charset="0"/>
              </a:rPr>
              <a:t>，一个是</a:t>
            </a:r>
            <a:r>
              <a:rPr lang="zh-CN" altLang="en-US" sz="2400" dirty="0">
                <a:solidFill>
                  <a:srgbClr val="0000FF"/>
                </a:solidFill>
                <a:latin typeface="Times New Roman" pitchFamily="18" charset="0"/>
                <a:ea typeface="楷体" panose="02010609060101010101" pitchFamily="49" charset="-122"/>
                <a:cs typeface="Times New Roman" pitchFamily="18" charset="0"/>
              </a:rPr>
              <a:t>异氰酸酯化合物</a:t>
            </a:r>
            <a:r>
              <a:rPr lang="zh-CN" altLang="en-US" sz="2400" dirty="0">
                <a:latin typeface="Times New Roman" pitchFamily="18" charset="0"/>
                <a:ea typeface="楷体" panose="02010609060101010101" pitchFamily="49" charset="-122"/>
                <a:cs typeface="Times New Roman" pitchFamily="18" charset="0"/>
              </a:rPr>
              <a:t>，一个是</a:t>
            </a:r>
            <a:r>
              <a:rPr lang="zh-CN" altLang="en-US" sz="2400" dirty="0">
                <a:solidFill>
                  <a:srgbClr val="0000FF"/>
                </a:solidFill>
                <a:latin typeface="Times New Roman" pitchFamily="18" charset="0"/>
                <a:ea typeface="楷体" panose="02010609060101010101" pitchFamily="49" charset="-122"/>
                <a:cs typeface="Times New Roman" pitchFamily="18" charset="0"/>
              </a:rPr>
              <a:t>多元醇</a:t>
            </a:r>
            <a:r>
              <a:rPr lang="zh-CN" altLang="en-US" sz="2400" dirty="0">
                <a:latin typeface="Times New Roman" pitchFamily="18" charset="0"/>
                <a:ea typeface="楷体" panose="02010609060101010101" pitchFamily="49" charset="-122"/>
                <a:cs typeface="Times New Roman" pitchFamily="18" charset="0"/>
              </a:rPr>
              <a:t>。施工时，按一定比例混合后涂布，</a:t>
            </a:r>
            <a:r>
              <a:rPr lang="en-US" altLang="zh-CN" sz="2400" dirty="0">
                <a:latin typeface="Times New Roman" pitchFamily="18" charset="0"/>
                <a:ea typeface="楷体" panose="02010609060101010101" pitchFamily="49" charset="-122"/>
                <a:cs typeface="Times New Roman" pitchFamily="18" charset="0"/>
              </a:rPr>
              <a:t>2</a:t>
            </a:r>
            <a:r>
              <a:rPr lang="zh-CN" altLang="en-US" sz="2400" dirty="0">
                <a:latin typeface="Times New Roman" pitchFamily="18" charset="0"/>
                <a:ea typeface="楷体" panose="02010609060101010101" pitchFamily="49" charset="-122"/>
                <a:cs typeface="Times New Roman" pitchFamily="18" charset="0"/>
              </a:rPr>
              <a:t>种基团相互反应形成聚氨酯漆膜</a:t>
            </a:r>
            <a:endParaRPr lang="en-US" altLang="zh-CN" sz="2400" dirty="0">
              <a:latin typeface="Times New Roman" pitchFamily="18" charset="0"/>
              <a:ea typeface="楷体" panose="02010609060101010101" pitchFamily="49" charset="-122"/>
              <a:cs typeface="Times New Roman" pitchFamily="18" charset="0"/>
            </a:endParaRPr>
          </a:p>
          <a:p>
            <a:pPr marL="457200" indent="-457200">
              <a:lnSpc>
                <a:spcPct val="150000"/>
              </a:lnSpc>
              <a:spcBef>
                <a:spcPts val="600"/>
              </a:spcBef>
              <a:buClr>
                <a:srgbClr val="002060"/>
              </a:buClr>
              <a:buFont typeface="Wingdings" panose="05000000000000000000" pitchFamily="2" charset="2"/>
              <a:buChar char="u"/>
            </a:pPr>
            <a:r>
              <a:rPr lang="zh-CN" altLang="en-US" sz="2400" dirty="0">
                <a:latin typeface="Times New Roman" pitchFamily="18" charset="0"/>
                <a:ea typeface="楷体" panose="02010609060101010101" pitchFamily="49" charset="-122"/>
                <a:cs typeface="Times New Roman" pitchFamily="18" charset="0"/>
              </a:rPr>
              <a:t>异氰酸酯组份通常不采用</a:t>
            </a:r>
            <a:r>
              <a:rPr lang="en-US" altLang="zh-CN" sz="2400" dirty="0">
                <a:latin typeface="Times New Roman" pitchFamily="18" charset="0"/>
                <a:ea typeface="楷体" panose="02010609060101010101" pitchFamily="49" charset="-122"/>
                <a:cs typeface="Times New Roman" pitchFamily="18" charset="0"/>
              </a:rPr>
              <a:t>TDI</a:t>
            </a:r>
            <a:r>
              <a:rPr lang="zh-CN" altLang="en-US" sz="2400" dirty="0">
                <a:latin typeface="Times New Roman" pitchFamily="18" charset="0"/>
                <a:ea typeface="楷体" panose="02010609060101010101" pitchFamily="49" charset="-122"/>
                <a:cs typeface="Times New Roman" pitchFamily="18" charset="0"/>
              </a:rPr>
              <a:t>，而是用</a:t>
            </a:r>
            <a:r>
              <a:rPr lang="en-US" altLang="zh-CN" sz="2400" dirty="0">
                <a:latin typeface="Times New Roman" pitchFamily="18" charset="0"/>
                <a:ea typeface="楷体" panose="02010609060101010101" pitchFamily="49" charset="-122"/>
                <a:cs typeface="Times New Roman" pitchFamily="18" charset="0"/>
              </a:rPr>
              <a:t>TDI</a:t>
            </a:r>
            <a:r>
              <a:rPr lang="zh-CN" altLang="en-US" sz="2400" dirty="0">
                <a:latin typeface="Times New Roman" pitchFamily="18" charset="0"/>
                <a:ea typeface="楷体" panose="02010609060101010101" pitchFamily="49" charset="-122"/>
                <a:cs typeface="Times New Roman" pitchFamily="18" charset="0"/>
              </a:rPr>
              <a:t>与三羟甲基丙烷加成物、</a:t>
            </a:r>
            <a:r>
              <a:rPr lang="en-US" altLang="zh-CN" sz="2400" dirty="0">
                <a:latin typeface="Times New Roman" pitchFamily="18" charset="0"/>
                <a:ea typeface="楷体" panose="02010609060101010101" pitchFamily="49" charset="-122"/>
                <a:cs typeface="Times New Roman" pitchFamily="18" charset="0"/>
              </a:rPr>
              <a:t>TDI</a:t>
            </a:r>
            <a:r>
              <a:rPr lang="zh-CN" altLang="en-US" sz="2400" dirty="0">
                <a:latin typeface="Times New Roman" pitchFamily="18" charset="0"/>
                <a:ea typeface="楷体" panose="02010609060101010101" pitchFamily="49" charset="-122"/>
                <a:cs typeface="Times New Roman" pitchFamily="18" charset="0"/>
              </a:rPr>
              <a:t>三聚体等，乙组分甚至可以使用环氧树脂等</a:t>
            </a:r>
          </a:p>
        </p:txBody>
      </p:sp>
    </p:spTree>
    <p:extLst>
      <p:ext uri="{BB962C8B-B14F-4D97-AF65-F5344CB8AC3E}">
        <p14:creationId xmlns:p14="http://schemas.microsoft.com/office/powerpoint/2010/main" val="8494903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4"/>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1</a:t>
            </a:r>
            <a:r>
              <a:rPr lang="zh-CN" altLang="en-US" sz="2800" dirty="0">
                <a:latin typeface="楷体" panose="02010609060101010101" pitchFamily="49" charset="-122"/>
                <a:ea typeface="楷体" panose="02010609060101010101" pitchFamily="49" charset="-122"/>
                <a:cs typeface="Arial" panose="020B0604020202020204" pitchFamily="34" charset="0"/>
              </a:rPr>
              <a:t>）比例控制</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en-US" altLang="zh-CN" sz="2400" dirty="0">
                <a:solidFill>
                  <a:schemeClr val="tx1"/>
                </a:solidFill>
                <a:latin typeface="Times New Roman" pitchFamily="18" charset="0"/>
                <a:ea typeface="楷体" panose="02010609060101010101" pitchFamily="49" charset="-122"/>
                <a:cs typeface="Times New Roman" pitchFamily="18" charset="0"/>
              </a:rPr>
              <a:t>NCO</a:t>
            </a:r>
            <a:r>
              <a:rPr lang="zh-CN" altLang="en-US" sz="2400" dirty="0">
                <a:solidFill>
                  <a:schemeClr val="tx1"/>
                </a:solidFill>
                <a:latin typeface="Times New Roman" pitchFamily="18" charset="0"/>
                <a:ea typeface="楷体" panose="02010609060101010101" pitchFamily="49" charset="-122"/>
                <a:cs typeface="Times New Roman" pitchFamily="18" charset="0"/>
              </a:rPr>
              <a:t>加入量少，不足以与</a:t>
            </a:r>
            <a:r>
              <a:rPr lang="en-US" altLang="zh-CN" sz="2400" dirty="0">
                <a:solidFill>
                  <a:schemeClr val="tx1"/>
                </a:solidFill>
                <a:latin typeface="Times New Roman" pitchFamily="18" charset="0"/>
                <a:ea typeface="楷体" panose="02010609060101010101" pitchFamily="49" charset="-122"/>
                <a:cs typeface="Times New Roman" pitchFamily="18" charset="0"/>
              </a:rPr>
              <a:t>OH</a:t>
            </a:r>
            <a:r>
              <a:rPr lang="zh-CN" altLang="en-US" sz="2400" dirty="0">
                <a:solidFill>
                  <a:schemeClr val="tx1"/>
                </a:solidFill>
                <a:latin typeface="Times New Roman" pitchFamily="18" charset="0"/>
                <a:ea typeface="楷体" panose="02010609060101010101" pitchFamily="49" charset="-122"/>
                <a:cs typeface="Times New Roman" pitchFamily="18" charset="0"/>
              </a:rPr>
              <a:t>发生反应，则漆膜发软、发粘，耐水解、耐化学药品等性能降低</a:t>
            </a:r>
            <a:endParaRPr lang="en-US" altLang="zh-CN" sz="2400" dirty="0">
              <a:solidFill>
                <a:schemeClr val="tx1"/>
              </a:solidFill>
              <a:latin typeface="Times New Roman" pitchFamily="18" charset="0"/>
              <a:ea typeface="楷体" panose="02010609060101010101" pitchFamily="49" charset="-122"/>
              <a:cs typeface="Times New Roman" pitchFamily="18" charset="0"/>
            </a:endParaRPr>
          </a:p>
          <a:p>
            <a:pPr marL="457200" indent="-457200">
              <a:lnSpc>
                <a:spcPct val="150000"/>
              </a:lnSpc>
              <a:spcBef>
                <a:spcPts val="600"/>
              </a:spcBef>
              <a:buClr>
                <a:srgbClr val="002060"/>
              </a:buClr>
              <a:buFont typeface="Wingdings" panose="05000000000000000000" pitchFamily="2" charset="2"/>
              <a:buChar char="u"/>
            </a:pPr>
            <a:r>
              <a:rPr lang="zh-CN" altLang="en-US" sz="2400" dirty="0">
                <a:solidFill>
                  <a:schemeClr val="tx1"/>
                </a:solidFill>
                <a:latin typeface="Times New Roman" pitchFamily="18" charset="0"/>
                <a:ea typeface="楷体" panose="02010609060101010101" pitchFamily="49" charset="-122"/>
                <a:cs typeface="Times New Roman" pitchFamily="18" charset="0"/>
              </a:rPr>
              <a:t>加入太多，多余的</a:t>
            </a:r>
            <a:r>
              <a:rPr lang="en-US" altLang="zh-CN" sz="2400" dirty="0">
                <a:solidFill>
                  <a:schemeClr val="tx1"/>
                </a:solidFill>
                <a:latin typeface="Times New Roman" pitchFamily="18" charset="0"/>
                <a:ea typeface="楷体" panose="02010609060101010101" pitchFamily="49" charset="-122"/>
                <a:cs typeface="Times New Roman" pitchFamily="18" charset="0"/>
              </a:rPr>
              <a:t>NCO</a:t>
            </a:r>
            <a:r>
              <a:rPr lang="zh-CN" altLang="en-US" sz="2400" dirty="0">
                <a:solidFill>
                  <a:schemeClr val="tx1"/>
                </a:solidFill>
                <a:latin typeface="Times New Roman" pitchFamily="18" charset="0"/>
                <a:ea typeface="楷体" panose="02010609060101010101" pitchFamily="49" charset="-122"/>
                <a:cs typeface="Times New Roman" pitchFamily="18" charset="0"/>
              </a:rPr>
              <a:t>就吸收空气中的湿气转化成脲，随增加交联密度和耐溶剂性，但是漆膜较脆，不耐冲击</a:t>
            </a:r>
            <a:endParaRPr lang="en-US" altLang="zh-CN" sz="2400" dirty="0">
              <a:solidFill>
                <a:schemeClr val="tx1"/>
              </a:solidFill>
              <a:latin typeface="Times New Roman" pitchFamily="18" charset="0"/>
              <a:ea typeface="楷体" panose="02010609060101010101" pitchFamily="49" charset="-122"/>
              <a:cs typeface="Times New Roman" pitchFamily="18" charset="0"/>
            </a:endParaRPr>
          </a:p>
          <a:p>
            <a:pPr marL="457200" indent="-457200">
              <a:lnSpc>
                <a:spcPct val="150000"/>
              </a:lnSpc>
              <a:spcBef>
                <a:spcPts val="600"/>
              </a:spcBef>
              <a:buClr>
                <a:srgbClr val="002060"/>
              </a:buClr>
              <a:buFont typeface="Wingdings" panose="05000000000000000000" pitchFamily="2" charset="2"/>
              <a:buChar char="u"/>
            </a:pPr>
            <a:r>
              <a:rPr lang="zh-CN" altLang="en-US" sz="2400" dirty="0">
                <a:solidFill>
                  <a:schemeClr val="tx1"/>
                </a:solidFill>
                <a:latin typeface="Times New Roman" pitchFamily="18" charset="0"/>
                <a:ea typeface="楷体" panose="02010609060101010101" pitchFamily="49" charset="-122"/>
                <a:cs typeface="Times New Roman" pitchFamily="18" charset="0"/>
              </a:rPr>
              <a:t>合适的比例可以通过实验确定，以上</a:t>
            </a:r>
            <a:r>
              <a:rPr lang="en-US" altLang="zh-CN" sz="2400" dirty="0">
                <a:solidFill>
                  <a:srgbClr val="FF0000"/>
                </a:solidFill>
                <a:latin typeface="Times New Roman" pitchFamily="18" charset="0"/>
                <a:ea typeface="楷体" panose="02010609060101010101" pitchFamily="49" charset="-122"/>
                <a:cs typeface="Times New Roman" pitchFamily="18" charset="0"/>
              </a:rPr>
              <a:t>NCO/OH</a:t>
            </a:r>
            <a:r>
              <a:rPr lang="zh-CN" altLang="en-US" sz="2400" dirty="0">
                <a:solidFill>
                  <a:srgbClr val="FF0000"/>
                </a:solidFill>
                <a:latin typeface="Times New Roman" pitchFamily="18" charset="0"/>
                <a:ea typeface="楷体" panose="02010609060101010101" pitchFamily="49" charset="-122"/>
                <a:cs typeface="Times New Roman" pitchFamily="18" charset="0"/>
              </a:rPr>
              <a:t>为</a:t>
            </a:r>
            <a:r>
              <a:rPr lang="en-US" altLang="zh-CN" sz="2400" dirty="0">
                <a:solidFill>
                  <a:srgbClr val="FF0000"/>
                </a:solidFill>
                <a:latin typeface="Times New Roman" pitchFamily="18" charset="0"/>
                <a:ea typeface="楷体" panose="02010609060101010101" pitchFamily="49" charset="-122"/>
                <a:cs typeface="Times New Roman" pitchFamily="18" charset="0"/>
              </a:rPr>
              <a:t>1.1-1.2</a:t>
            </a:r>
            <a:r>
              <a:rPr lang="zh-CN" altLang="en-US" sz="2400" dirty="0">
                <a:solidFill>
                  <a:srgbClr val="FF0000"/>
                </a:solidFill>
                <a:latin typeface="Times New Roman" pitchFamily="18" charset="0"/>
                <a:ea typeface="楷体" panose="02010609060101010101" pitchFamily="49" charset="-122"/>
                <a:cs typeface="Times New Roman" pitchFamily="18" charset="0"/>
              </a:rPr>
              <a:t>。某些条件下，可以取</a:t>
            </a:r>
            <a:r>
              <a:rPr lang="en-US" altLang="zh-CN" sz="2400" dirty="0">
                <a:solidFill>
                  <a:srgbClr val="FF0000"/>
                </a:solidFill>
                <a:latin typeface="Times New Roman" pitchFamily="18" charset="0"/>
                <a:ea typeface="楷体" panose="02010609060101010101" pitchFamily="49" charset="-122"/>
                <a:cs typeface="Times New Roman" pitchFamily="18" charset="0"/>
              </a:rPr>
              <a:t>0.9-1.5</a:t>
            </a:r>
          </a:p>
          <a:p>
            <a:pPr marL="457200" indent="-457200">
              <a:spcBef>
                <a:spcPts val="600"/>
              </a:spcBef>
              <a:buClr>
                <a:srgbClr val="002060"/>
              </a:buClr>
              <a:buFont typeface="Wingdings" panose="05000000000000000000" pitchFamily="2" charset="2"/>
              <a:buChar char="u"/>
            </a:pPr>
            <a:endParaRPr lang="zh-CN" altLang="en-US" sz="320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84694489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异氰酸酯选择</a:t>
            </a:r>
          </a:p>
        </p:txBody>
      </p:sp>
      <p:graphicFrame>
        <p:nvGraphicFramePr>
          <p:cNvPr id="2" name="表格 1"/>
          <p:cNvGraphicFramePr>
            <a:graphicFrameLocks noGrp="1"/>
          </p:cNvGraphicFramePr>
          <p:nvPr>
            <p:extLst>
              <p:ext uri="{D42A27DB-BD31-4B8C-83A1-F6EECF244321}">
                <p14:modId xmlns:p14="http://schemas.microsoft.com/office/powerpoint/2010/main" val="2916763893"/>
              </p:ext>
            </p:extLst>
          </p:nvPr>
        </p:nvGraphicFramePr>
        <p:xfrm>
          <a:off x="719517" y="1124744"/>
          <a:ext cx="7848872" cy="5029200"/>
        </p:xfrm>
        <a:graphic>
          <a:graphicData uri="http://schemas.openxmlformats.org/drawingml/2006/table">
            <a:tbl>
              <a:tblPr firstRow="1" bandRow="1">
                <a:tableStyleId>{93296810-A885-4BE3-A3E7-6D5BEEA58F35}</a:tableStyleId>
              </a:tblPr>
              <a:tblGrid>
                <a:gridCol w="1794028">
                  <a:extLst>
                    <a:ext uri="{9D8B030D-6E8A-4147-A177-3AD203B41FA5}">
                      <a16:colId xmlns:a16="http://schemas.microsoft.com/office/drawing/2014/main" val="20000"/>
                    </a:ext>
                  </a:extLst>
                </a:gridCol>
                <a:gridCol w="6054844">
                  <a:extLst>
                    <a:ext uri="{9D8B030D-6E8A-4147-A177-3AD203B41FA5}">
                      <a16:colId xmlns:a16="http://schemas.microsoft.com/office/drawing/2014/main" val="20001"/>
                    </a:ext>
                  </a:extLst>
                </a:gridCol>
              </a:tblGrid>
              <a:tr h="370840">
                <a:tc>
                  <a:txBody>
                    <a:bodyPr/>
                    <a:lstStyle/>
                    <a:p>
                      <a:r>
                        <a:rPr lang="zh-CN" altLang="en-US" sz="2400" dirty="0">
                          <a:latin typeface="楷体" panose="02010609060101010101" pitchFamily="49" charset="-122"/>
                          <a:ea typeface="楷体" panose="02010609060101010101" pitchFamily="49" charset="-122"/>
                        </a:rPr>
                        <a:t>异氰酸酯</a:t>
                      </a:r>
                    </a:p>
                  </a:txBody>
                  <a:tcPr/>
                </a:tc>
                <a:tc>
                  <a:txBody>
                    <a:bodyPr/>
                    <a:lstStyle/>
                    <a:p>
                      <a:r>
                        <a:rPr lang="zh-CN" altLang="en-US" sz="2400" dirty="0">
                          <a:latin typeface="楷体" panose="02010609060101010101" pitchFamily="49" charset="-122"/>
                          <a:ea typeface="楷体" panose="02010609060101010101" pitchFamily="49" charset="-122"/>
                        </a:rPr>
                        <a:t>性能及用途</a:t>
                      </a:r>
                    </a:p>
                  </a:txBody>
                  <a:tcPr/>
                </a:tc>
                <a:extLst>
                  <a:ext uri="{0D108BD9-81ED-4DB2-BD59-A6C34878D82A}">
                    <a16:rowId xmlns:a16="http://schemas.microsoft.com/office/drawing/2014/main" val="10000"/>
                  </a:ext>
                </a:extLst>
              </a:tr>
              <a:tr h="370840">
                <a:tc>
                  <a:txBody>
                    <a:bodyPr/>
                    <a:lstStyle/>
                    <a:p>
                      <a:r>
                        <a:rPr lang="en-US" altLang="zh-CN" sz="2400" dirty="0">
                          <a:latin typeface="楷体" panose="02010609060101010101" pitchFamily="49" charset="-122"/>
                          <a:ea typeface="楷体" panose="02010609060101010101" pitchFamily="49" charset="-122"/>
                        </a:rPr>
                        <a:t>TDI</a:t>
                      </a:r>
                      <a:r>
                        <a:rPr lang="zh-CN" altLang="en-US" sz="2400" dirty="0">
                          <a:latin typeface="楷体" panose="02010609060101010101" pitchFamily="49" charset="-122"/>
                          <a:ea typeface="楷体" panose="02010609060101010101" pitchFamily="49" charset="-122"/>
                        </a:rPr>
                        <a:t>加成物</a:t>
                      </a:r>
                    </a:p>
                  </a:txBody>
                  <a:tcPr/>
                </a:tc>
                <a:tc>
                  <a:txBody>
                    <a:bodyPr/>
                    <a:lstStyle/>
                    <a:p>
                      <a:r>
                        <a:rPr lang="zh-CN" altLang="en-US" sz="2400" dirty="0">
                          <a:latin typeface="楷体" panose="02010609060101010101" pitchFamily="49" charset="-122"/>
                          <a:ea typeface="楷体" panose="02010609060101010101" pitchFamily="49" charset="-122"/>
                        </a:rPr>
                        <a:t>价廉，最常用，但泛黄、不耐候，宜做室内涂料</a:t>
                      </a:r>
                    </a:p>
                  </a:txBody>
                  <a:tcPr/>
                </a:tc>
                <a:extLst>
                  <a:ext uri="{0D108BD9-81ED-4DB2-BD59-A6C34878D82A}">
                    <a16:rowId xmlns:a16="http://schemas.microsoft.com/office/drawing/2014/main" val="10001"/>
                  </a:ext>
                </a:extLst>
              </a:tr>
              <a:tr h="370840">
                <a:tc>
                  <a:txBody>
                    <a:bodyPr/>
                    <a:lstStyle/>
                    <a:p>
                      <a:r>
                        <a:rPr lang="en-US" altLang="zh-CN" sz="2400" dirty="0">
                          <a:latin typeface="楷体" panose="02010609060101010101" pitchFamily="49" charset="-122"/>
                          <a:ea typeface="楷体" panose="02010609060101010101" pitchFamily="49" charset="-122"/>
                        </a:rPr>
                        <a:t>TDI</a:t>
                      </a:r>
                      <a:r>
                        <a:rPr lang="zh-CN" altLang="en-US" sz="2400" dirty="0">
                          <a:latin typeface="楷体" panose="02010609060101010101" pitchFamily="49" charset="-122"/>
                          <a:ea typeface="楷体" panose="02010609060101010101" pitchFamily="49" charset="-122"/>
                        </a:rPr>
                        <a:t>三聚体</a:t>
                      </a:r>
                    </a:p>
                  </a:txBody>
                  <a:tcPr/>
                </a:tc>
                <a:tc>
                  <a:txBody>
                    <a:bodyPr/>
                    <a:lstStyle/>
                    <a:p>
                      <a:r>
                        <a:rPr lang="zh-CN" altLang="en-US" sz="2400" dirty="0">
                          <a:latin typeface="楷体" panose="02010609060101010101" pitchFamily="49" charset="-122"/>
                          <a:ea typeface="楷体" panose="02010609060101010101" pitchFamily="49" charset="-122"/>
                        </a:rPr>
                        <a:t>干性好，操作使用期短，宜做快干木器清漆，不宜做色漆</a:t>
                      </a:r>
                    </a:p>
                  </a:txBody>
                  <a:tcPr/>
                </a:tc>
                <a:extLst>
                  <a:ext uri="{0D108BD9-81ED-4DB2-BD59-A6C34878D82A}">
                    <a16:rowId xmlns:a16="http://schemas.microsoft.com/office/drawing/2014/main" val="10002"/>
                  </a:ext>
                </a:extLst>
              </a:tr>
              <a:tr h="370840">
                <a:tc>
                  <a:txBody>
                    <a:bodyPr/>
                    <a:lstStyle/>
                    <a:p>
                      <a:r>
                        <a:rPr lang="en-US" altLang="zh-CN" sz="2400" dirty="0">
                          <a:latin typeface="楷体" panose="02010609060101010101" pitchFamily="49" charset="-122"/>
                          <a:ea typeface="楷体" panose="02010609060101010101" pitchFamily="49" charset="-122"/>
                        </a:rPr>
                        <a:t>TDI/HDI</a:t>
                      </a:r>
                      <a:r>
                        <a:rPr lang="zh-CN" altLang="en-US" sz="2400" dirty="0">
                          <a:latin typeface="楷体" panose="02010609060101010101" pitchFamily="49" charset="-122"/>
                          <a:ea typeface="楷体" panose="02010609060101010101" pitchFamily="49" charset="-122"/>
                        </a:rPr>
                        <a:t>三聚体</a:t>
                      </a:r>
                    </a:p>
                  </a:txBody>
                  <a:tcPr/>
                </a:tc>
                <a:tc>
                  <a:txBody>
                    <a:bodyPr/>
                    <a:lstStyle/>
                    <a:p>
                      <a:r>
                        <a:rPr lang="zh-CN" altLang="en-US" sz="2400" dirty="0">
                          <a:latin typeface="楷体" panose="02010609060101010101" pitchFamily="49" charset="-122"/>
                          <a:ea typeface="楷体" panose="02010609060101010101" pitchFamily="49" charset="-122"/>
                        </a:rPr>
                        <a:t>干性好，泛黄和耐候性较佳，但可使用期短，用于磁漆</a:t>
                      </a:r>
                    </a:p>
                  </a:txBody>
                  <a:tcPr/>
                </a:tc>
                <a:extLst>
                  <a:ext uri="{0D108BD9-81ED-4DB2-BD59-A6C34878D82A}">
                    <a16:rowId xmlns:a16="http://schemas.microsoft.com/office/drawing/2014/main" val="10003"/>
                  </a:ext>
                </a:extLst>
              </a:tr>
              <a:tr h="370840">
                <a:tc>
                  <a:txBody>
                    <a:bodyPr/>
                    <a:lstStyle/>
                    <a:p>
                      <a:r>
                        <a:rPr lang="en-US" altLang="zh-CN" sz="2400" dirty="0">
                          <a:latin typeface="楷体" panose="02010609060101010101" pitchFamily="49" charset="-122"/>
                          <a:ea typeface="楷体" panose="02010609060101010101" pitchFamily="49" charset="-122"/>
                        </a:rPr>
                        <a:t>HDI</a:t>
                      </a:r>
                      <a:r>
                        <a:rPr lang="zh-CN" altLang="en-US" sz="2400" dirty="0">
                          <a:latin typeface="楷体" panose="02010609060101010101" pitchFamily="49" charset="-122"/>
                          <a:ea typeface="楷体" panose="02010609060101010101" pitchFamily="49" charset="-122"/>
                        </a:rPr>
                        <a:t>缩二脲</a:t>
                      </a:r>
                    </a:p>
                  </a:txBody>
                  <a:tcPr/>
                </a:tc>
                <a:tc>
                  <a:txBody>
                    <a:bodyPr/>
                    <a:lstStyle/>
                    <a:p>
                      <a:r>
                        <a:rPr lang="zh-CN" altLang="en-US" sz="2400" dirty="0">
                          <a:latin typeface="楷体" panose="02010609060101010101" pitchFamily="49" charset="-122"/>
                          <a:ea typeface="楷体" panose="02010609060101010101" pitchFamily="49" charset="-122"/>
                        </a:rPr>
                        <a:t>不泛黄，保光泽，用于户外高级涂料，但成本较高</a:t>
                      </a:r>
                    </a:p>
                  </a:txBody>
                  <a:tcPr/>
                </a:tc>
                <a:extLst>
                  <a:ext uri="{0D108BD9-81ED-4DB2-BD59-A6C34878D82A}">
                    <a16:rowId xmlns:a16="http://schemas.microsoft.com/office/drawing/2014/main" val="10004"/>
                  </a:ext>
                </a:extLst>
              </a:tr>
              <a:tr h="370840">
                <a:tc>
                  <a:txBody>
                    <a:bodyPr/>
                    <a:lstStyle/>
                    <a:p>
                      <a:r>
                        <a:rPr lang="en-US" altLang="zh-CN" sz="2400" dirty="0">
                          <a:latin typeface="楷体" panose="02010609060101010101" pitchFamily="49" charset="-122"/>
                          <a:ea typeface="楷体" panose="02010609060101010101" pitchFamily="49" charset="-122"/>
                        </a:rPr>
                        <a:t>XDI</a:t>
                      </a:r>
                      <a:r>
                        <a:rPr lang="zh-CN" altLang="en-US" sz="2400" dirty="0">
                          <a:latin typeface="楷体" panose="02010609060101010101" pitchFamily="49" charset="-122"/>
                          <a:ea typeface="楷体" panose="02010609060101010101" pitchFamily="49" charset="-122"/>
                        </a:rPr>
                        <a:t>加成物</a:t>
                      </a:r>
                    </a:p>
                  </a:txBody>
                  <a:tcPr/>
                </a:tc>
                <a:tc>
                  <a:txBody>
                    <a:bodyPr/>
                    <a:lstStyle/>
                    <a:p>
                      <a:r>
                        <a:rPr lang="zh-CN" altLang="en-US" sz="2400" dirty="0">
                          <a:latin typeface="楷体" panose="02010609060101010101" pitchFamily="49" charset="-122"/>
                          <a:ea typeface="楷体" panose="02010609060101010101" pitchFamily="49" charset="-122"/>
                        </a:rPr>
                        <a:t>不泛黄，耐候性比</a:t>
                      </a:r>
                      <a:r>
                        <a:rPr lang="en-US" altLang="zh-CN" sz="2400" dirty="0">
                          <a:latin typeface="楷体" panose="02010609060101010101" pitchFamily="49" charset="-122"/>
                          <a:ea typeface="楷体" panose="02010609060101010101" pitchFamily="49" charset="-122"/>
                        </a:rPr>
                        <a:t>TDI</a:t>
                      </a:r>
                      <a:r>
                        <a:rPr lang="zh-CN" altLang="en-US" sz="2400" dirty="0">
                          <a:latin typeface="楷体" panose="02010609060101010101" pitchFamily="49" charset="-122"/>
                          <a:ea typeface="楷体" panose="02010609060101010101" pitchFamily="49" charset="-122"/>
                        </a:rPr>
                        <a:t>好，比</a:t>
                      </a:r>
                      <a:r>
                        <a:rPr lang="en-US" altLang="zh-CN" sz="2400" dirty="0">
                          <a:latin typeface="楷体" panose="02010609060101010101" pitchFamily="49" charset="-122"/>
                          <a:ea typeface="楷体" panose="02010609060101010101" pitchFamily="49" charset="-122"/>
                        </a:rPr>
                        <a:t>HDI</a:t>
                      </a:r>
                      <a:r>
                        <a:rPr lang="zh-CN" altLang="en-US" sz="2400" dirty="0">
                          <a:latin typeface="楷体" panose="02010609060101010101" pitchFamily="49" charset="-122"/>
                          <a:ea typeface="楷体" panose="02010609060101010101" pitchFamily="49" charset="-122"/>
                        </a:rPr>
                        <a:t>稍差，成本比</a:t>
                      </a:r>
                      <a:r>
                        <a:rPr lang="en-US" altLang="zh-CN" sz="2400" dirty="0">
                          <a:latin typeface="楷体" panose="02010609060101010101" pitchFamily="49" charset="-122"/>
                          <a:ea typeface="楷体" panose="02010609060101010101" pitchFamily="49" charset="-122"/>
                        </a:rPr>
                        <a:t>HDI</a:t>
                      </a:r>
                      <a:r>
                        <a:rPr lang="zh-CN" altLang="en-US" sz="2400" dirty="0">
                          <a:latin typeface="楷体" panose="02010609060101010101" pitchFamily="49" charset="-122"/>
                          <a:ea typeface="楷体" panose="02010609060101010101" pitchFamily="49" charset="-122"/>
                        </a:rPr>
                        <a:t>缩二脲低</a:t>
                      </a:r>
                    </a:p>
                  </a:txBody>
                  <a:tcPr/>
                </a:tc>
                <a:extLst>
                  <a:ext uri="{0D108BD9-81ED-4DB2-BD59-A6C34878D82A}">
                    <a16:rowId xmlns:a16="http://schemas.microsoft.com/office/drawing/2014/main" val="10005"/>
                  </a:ext>
                </a:extLst>
              </a:tr>
              <a:tr h="370840">
                <a:tc>
                  <a:txBody>
                    <a:bodyPr/>
                    <a:lstStyle/>
                    <a:p>
                      <a:r>
                        <a:rPr lang="en-US" altLang="zh-CN" sz="2400" dirty="0">
                          <a:latin typeface="楷体" panose="02010609060101010101" pitchFamily="49" charset="-122"/>
                          <a:ea typeface="楷体" panose="02010609060101010101" pitchFamily="49" charset="-122"/>
                        </a:rPr>
                        <a:t>IPDI</a:t>
                      </a:r>
                      <a:r>
                        <a:rPr lang="zh-CN" altLang="en-US" sz="2400" dirty="0">
                          <a:latin typeface="楷体" panose="02010609060101010101" pitchFamily="49" charset="-122"/>
                          <a:ea typeface="楷体" panose="02010609060101010101" pitchFamily="49" charset="-122"/>
                        </a:rPr>
                        <a:t>加成物</a:t>
                      </a:r>
                    </a:p>
                  </a:txBody>
                  <a:tcPr/>
                </a:tc>
                <a:tc>
                  <a:txBody>
                    <a:bodyPr/>
                    <a:lstStyle/>
                    <a:p>
                      <a:r>
                        <a:rPr lang="zh-CN" altLang="en-US" sz="2400" dirty="0">
                          <a:latin typeface="楷体" panose="02010609060101010101" pitchFamily="49" charset="-122"/>
                          <a:ea typeface="楷体" panose="02010609060101010101" pitchFamily="49" charset="-122"/>
                        </a:rPr>
                        <a:t>不泛黄，保光泽，反应活性慢，可使用期长</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55076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3</a:t>
            </a:r>
            <a:r>
              <a:rPr lang="zh-CN" altLang="en-US" sz="2800" dirty="0">
                <a:latin typeface="楷体" panose="02010609060101010101" pitchFamily="49" charset="-122"/>
                <a:ea typeface="楷体" panose="02010609060101010101" pitchFamily="49" charset="-122"/>
                <a:cs typeface="Arial" panose="020B0604020202020204" pitchFamily="34" charset="0"/>
              </a:rPr>
              <a:t>）羟基组份选择</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户外暴晒可选用聚丙烯酸酯、聚酯或醇酸树脂</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耐高温用对苯二甲酸聚酯</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耐化学腐蚀用环氧树脂、聚醚</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表面干的快用纤维素衍生物</a:t>
            </a:r>
          </a:p>
        </p:txBody>
      </p:sp>
    </p:spTree>
    <p:extLst>
      <p:ext uri="{BB962C8B-B14F-4D97-AF65-F5344CB8AC3E}">
        <p14:creationId xmlns:p14="http://schemas.microsoft.com/office/powerpoint/2010/main" val="34566784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789"/>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典型配方</a:t>
            </a:r>
          </a:p>
        </p:txBody>
      </p:sp>
      <p:graphicFrame>
        <p:nvGraphicFramePr>
          <p:cNvPr id="2" name="表格 1"/>
          <p:cNvGraphicFramePr>
            <a:graphicFrameLocks noGrp="1"/>
          </p:cNvGraphicFramePr>
          <p:nvPr>
            <p:extLst>
              <p:ext uri="{D42A27DB-BD31-4B8C-83A1-F6EECF244321}">
                <p14:modId xmlns:p14="http://schemas.microsoft.com/office/powerpoint/2010/main" val="1499945175"/>
              </p:ext>
            </p:extLst>
          </p:nvPr>
        </p:nvGraphicFramePr>
        <p:xfrm>
          <a:off x="683568" y="1412776"/>
          <a:ext cx="7848874" cy="5029200"/>
        </p:xfrm>
        <a:graphic>
          <a:graphicData uri="http://schemas.openxmlformats.org/drawingml/2006/table">
            <a:tbl>
              <a:tblPr firstRow="1" bandRow="1">
                <a:tableStyleId>{93296810-A885-4BE3-A3E7-6D5BEEA58F35}</a:tableStyleId>
              </a:tblPr>
              <a:tblGrid>
                <a:gridCol w="1328457">
                  <a:extLst>
                    <a:ext uri="{9D8B030D-6E8A-4147-A177-3AD203B41FA5}">
                      <a16:colId xmlns:a16="http://schemas.microsoft.com/office/drawing/2014/main" val="20000"/>
                    </a:ext>
                  </a:extLst>
                </a:gridCol>
                <a:gridCol w="2997143">
                  <a:extLst>
                    <a:ext uri="{9D8B030D-6E8A-4147-A177-3AD203B41FA5}">
                      <a16:colId xmlns:a16="http://schemas.microsoft.com/office/drawing/2014/main" val="20001"/>
                    </a:ext>
                  </a:extLst>
                </a:gridCol>
                <a:gridCol w="978990">
                  <a:extLst>
                    <a:ext uri="{9D8B030D-6E8A-4147-A177-3AD203B41FA5}">
                      <a16:colId xmlns:a16="http://schemas.microsoft.com/office/drawing/2014/main" val="20002"/>
                    </a:ext>
                  </a:extLst>
                </a:gridCol>
                <a:gridCol w="1272142">
                  <a:extLst>
                    <a:ext uri="{9D8B030D-6E8A-4147-A177-3AD203B41FA5}">
                      <a16:colId xmlns:a16="http://schemas.microsoft.com/office/drawing/2014/main" val="20003"/>
                    </a:ext>
                  </a:extLst>
                </a:gridCol>
                <a:gridCol w="1272142">
                  <a:extLst>
                    <a:ext uri="{9D8B030D-6E8A-4147-A177-3AD203B41FA5}">
                      <a16:colId xmlns:a16="http://schemas.microsoft.com/office/drawing/2014/main" val="20004"/>
                    </a:ext>
                  </a:extLst>
                </a:gridCol>
              </a:tblGrid>
              <a:tr h="370840">
                <a:tc rowSpan="2">
                  <a:txBody>
                    <a:bodyPr/>
                    <a:lstStyle/>
                    <a:p>
                      <a:pPr algn="ctr"/>
                      <a:r>
                        <a:rPr lang="zh-CN" altLang="en-US" sz="2400" dirty="0">
                          <a:latin typeface="楷体" panose="02010609060101010101" pitchFamily="49" charset="-122"/>
                          <a:ea typeface="楷体" panose="02010609060101010101" pitchFamily="49" charset="-122"/>
                        </a:rPr>
                        <a:t>组份</a:t>
                      </a:r>
                    </a:p>
                  </a:txBody>
                  <a:tcPr anchor="ctr"/>
                </a:tc>
                <a:tc rowSpan="2">
                  <a:txBody>
                    <a:bodyPr/>
                    <a:lstStyle/>
                    <a:p>
                      <a:pPr algn="ctr"/>
                      <a:r>
                        <a:rPr lang="zh-CN" altLang="en-US" sz="2400" dirty="0">
                          <a:latin typeface="楷体" panose="02010609060101010101" pitchFamily="49" charset="-122"/>
                          <a:ea typeface="楷体" panose="02010609060101010101" pitchFamily="49" charset="-122"/>
                        </a:rPr>
                        <a:t>物料</a:t>
                      </a:r>
                    </a:p>
                  </a:txBody>
                  <a:tcPr anchor="ctr"/>
                </a:tc>
                <a:tc gridSpan="3">
                  <a:txBody>
                    <a:bodyPr/>
                    <a:lstStyle/>
                    <a:p>
                      <a:pPr algn="ctr"/>
                      <a:r>
                        <a:rPr lang="zh-CN" altLang="en-US" sz="2400" dirty="0">
                          <a:latin typeface="楷体" panose="02010609060101010101" pitchFamily="49" charset="-122"/>
                          <a:ea typeface="楷体" panose="02010609060101010101" pitchFamily="49" charset="-122"/>
                        </a:rPr>
                        <a:t>用量</a:t>
                      </a: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370840">
                <a:tc vMerge="1">
                  <a:txBody>
                    <a:bodyPr/>
                    <a:lstStyle/>
                    <a:p>
                      <a:endParaRPr lang="zh-CN" altLang="en-US" dirty="0"/>
                    </a:p>
                  </a:txBody>
                  <a:tcPr/>
                </a:tc>
                <a:tc vMerge="1">
                  <a:txBody>
                    <a:bodyPr/>
                    <a:lstStyle/>
                    <a:p>
                      <a:endParaRPr lang="zh-CN" altLang="en-US" dirty="0"/>
                    </a:p>
                  </a:txBody>
                  <a:tcPr/>
                </a:tc>
                <a:tc>
                  <a:txBody>
                    <a:bodyPr/>
                    <a:lstStyle/>
                    <a:p>
                      <a:pPr algn="ctr"/>
                      <a:r>
                        <a:rPr lang="zh-CN" altLang="en-US" sz="2400" dirty="0">
                          <a:latin typeface="楷体" panose="02010609060101010101" pitchFamily="49" charset="-122"/>
                          <a:ea typeface="楷体" panose="02010609060101010101" pitchFamily="49" charset="-122"/>
                        </a:rPr>
                        <a:t>底漆</a:t>
                      </a:r>
                    </a:p>
                  </a:txBody>
                  <a:tcPr anchor="ctr"/>
                </a:tc>
                <a:tc>
                  <a:txBody>
                    <a:bodyPr/>
                    <a:lstStyle/>
                    <a:p>
                      <a:pPr algn="ctr"/>
                      <a:r>
                        <a:rPr lang="zh-CN" altLang="en-US" sz="2400" dirty="0">
                          <a:latin typeface="楷体" panose="02010609060101010101" pitchFamily="49" charset="-122"/>
                          <a:ea typeface="楷体" panose="02010609060101010101" pitchFamily="49" charset="-122"/>
                        </a:rPr>
                        <a:t>中层漆</a:t>
                      </a:r>
                    </a:p>
                  </a:txBody>
                  <a:tcPr anchor="ctr"/>
                </a:tc>
                <a:tc>
                  <a:txBody>
                    <a:bodyPr/>
                    <a:lstStyle/>
                    <a:p>
                      <a:pPr algn="ctr"/>
                      <a:r>
                        <a:rPr lang="zh-CN" altLang="en-US" sz="2400" dirty="0">
                          <a:latin typeface="楷体" panose="02010609060101010101" pitchFamily="49" charset="-122"/>
                          <a:ea typeface="楷体" panose="02010609060101010101" pitchFamily="49" charset="-122"/>
                        </a:rPr>
                        <a:t>面漆</a:t>
                      </a:r>
                    </a:p>
                  </a:txBody>
                  <a:tcPr anchor="ctr"/>
                </a:tc>
                <a:extLst>
                  <a:ext uri="{0D108BD9-81ED-4DB2-BD59-A6C34878D82A}">
                    <a16:rowId xmlns:a16="http://schemas.microsoft.com/office/drawing/2014/main" val="10001"/>
                  </a:ext>
                </a:extLst>
              </a:tr>
              <a:tr h="370840">
                <a:tc rowSpan="7">
                  <a:txBody>
                    <a:bodyPr/>
                    <a:lstStyle/>
                    <a:p>
                      <a:pPr algn="ctr"/>
                      <a:r>
                        <a:rPr lang="zh-CN" altLang="en-US" sz="2400" dirty="0">
                          <a:latin typeface="楷体" panose="02010609060101010101" pitchFamily="49" charset="-122"/>
                          <a:ea typeface="楷体" panose="02010609060101010101" pitchFamily="49" charset="-122"/>
                        </a:rPr>
                        <a:t>羟基组份</a:t>
                      </a:r>
                    </a:p>
                  </a:txBody>
                  <a:tcPr anchor="ctr"/>
                </a:tc>
                <a:tc>
                  <a:txBody>
                    <a:bodyPr/>
                    <a:lstStyle/>
                    <a:p>
                      <a:pPr algn="ctr"/>
                      <a:r>
                        <a:rPr lang="en-US" altLang="zh-CN" sz="2400" dirty="0">
                          <a:latin typeface="楷体" panose="02010609060101010101" pitchFamily="49" charset="-122"/>
                          <a:ea typeface="楷体" panose="02010609060101010101" pitchFamily="49" charset="-122"/>
                        </a:rPr>
                        <a:t>1100#</a:t>
                      </a:r>
                      <a:r>
                        <a:rPr lang="zh-CN" altLang="en-US" sz="2400" dirty="0">
                          <a:latin typeface="楷体" panose="02010609060101010101" pitchFamily="49" charset="-122"/>
                          <a:ea typeface="楷体" panose="02010609060101010101" pitchFamily="49" charset="-122"/>
                        </a:rPr>
                        <a:t>聚酯</a:t>
                      </a:r>
                    </a:p>
                  </a:txBody>
                  <a:tcPr anchor="ctr"/>
                </a:tc>
                <a:tc>
                  <a:txBody>
                    <a:bodyPr/>
                    <a:lstStyle/>
                    <a:p>
                      <a:pPr algn="ctr"/>
                      <a:r>
                        <a:rPr lang="en-US" altLang="zh-CN" sz="2400" dirty="0">
                          <a:latin typeface="楷体" panose="02010609060101010101" pitchFamily="49" charset="-122"/>
                          <a:ea typeface="楷体" panose="02010609060101010101" pitchFamily="49" charset="-122"/>
                        </a:rPr>
                        <a:t>100</a:t>
                      </a:r>
                      <a:endParaRPr lang="zh-CN" altLang="en-US" sz="2400" dirty="0">
                        <a:latin typeface="楷体" panose="02010609060101010101" pitchFamily="49" charset="-122"/>
                        <a:ea typeface="楷体" panose="02010609060101010101" pitchFamily="49" charset="-122"/>
                      </a:endParaRPr>
                    </a:p>
                  </a:txBody>
                  <a:tcPr anchor="ctr"/>
                </a:tc>
                <a:tc>
                  <a:txBody>
                    <a:bodyPr/>
                    <a:lstStyle/>
                    <a:p>
                      <a:pPr algn="ctr"/>
                      <a:r>
                        <a:rPr lang="en-US" altLang="zh-CN" sz="2400" dirty="0">
                          <a:latin typeface="楷体" panose="02010609060101010101" pitchFamily="49" charset="-122"/>
                          <a:ea typeface="楷体" panose="02010609060101010101" pitchFamily="49" charset="-122"/>
                        </a:rPr>
                        <a:t>100</a:t>
                      </a:r>
                      <a:endParaRPr lang="zh-CN" altLang="en-US" sz="2400" dirty="0">
                        <a:latin typeface="楷体" panose="02010609060101010101" pitchFamily="49" charset="-122"/>
                        <a:ea typeface="楷体" panose="02010609060101010101" pitchFamily="49" charset="-122"/>
                      </a:endParaRPr>
                    </a:p>
                  </a:txBody>
                  <a:tcPr anchor="ctr"/>
                </a:tc>
                <a:tc>
                  <a:txBody>
                    <a:bodyPr/>
                    <a:lstStyle/>
                    <a:p>
                      <a:pPr algn="ctr"/>
                      <a:r>
                        <a:rPr lang="en-US" altLang="zh-CN" sz="2400" dirty="0">
                          <a:latin typeface="楷体" panose="02010609060101010101" pitchFamily="49" charset="-122"/>
                          <a:ea typeface="楷体" panose="02010609060101010101" pitchFamily="49" charset="-122"/>
                        </a:rPr>
                        <a:t>100</a:t>
                      </a:r>
                      <a:endParaRPr lang="zh-CN" altLang="en-US" sz="2400"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2"/>
                  </a:ext>
                </a:extLst>
              </a:tr>
              <a:tr h="370840">
                <a:tc vMerge="1">
                  <a:txBody>
                    <a:bodyPr/>
                    <a:lstStyle/>
                    <a:p>
                      <a:endParaRPr lang="zh-CN" altLang="en-US" dirty="0"/>
                    </a:p>
                  </a:txBody>
                  <a:tcPr/>
                </a:tc>
                <a:tc>
                  <a:txBody>
                    <a:bodyPr/>
                    <a:lstStyle/>
                    <a:p>
                      <a:pPr algn="ctr"/>
                      <a:r>
                        <a:rPr lang="en-US" altLang="zh-CN" sz="2400" dirty="0">
                          <a:latin typeface="楷体" panose="02010609060101010101" pitchFamily="49" charset="-122"/>
                          <a:ea typeface="楷体" panose="02010609060101010101" pitchFamily="49" charset="-122"/>
                        </a:rPr>
                        <a:t>800#</a:t>
                      </a:r>
                      <a:r>
                        <a:rPr lang="zh-CN" altLang="en-US" sz="2400" dirty="0">
                          <a:latin typeface="楷体" panose="02010609060101010101" pitchFamily="49" charset="-122"/>
                          <a:ea typeface="楷体" panose="02010609060101010101" pitchFamily="49" charset="-122"/>
                        </a:rPr>
                        <a:t>聚酯</a:t>
                      </a:r>
                    </a:p>
                  </a:txBody>
                  <a:tcPr anchor="ctr"/>
                </a:tc>
                <a:tc>
                  <a:txBody>
                    <a:bodyPr/>
                    <a:lstStyle/>
                    <a:p>
                      <a:pPr algn="ctr"/>
                      <a:endParaRPr lang="zh-CN" altLang="en-US" sz="2400">
                        <a:latin typeface="楷体" panose="02010609060101010101" pitchFamily="49" charset="-122"/>
                        <a:ea typeface="楷体" panose="02010609060101010101" pitchFamily="49" charset="-122"/>
                      </a:endParaRPr>
                    </a:p>
                  </a:txBody>
                  <a:tcPr anchor="ctr"/>
                </a:tc>
                <a:tc>
                  <a:txBody>
                    <a:bodyPr/>
                    <a:lstStyle/>
                    <a:p>
                      <a:pPr algn="ctr"/>
                      <a:r>
                        <a:rPr lang="en-US" altLang="zh-CN" sz="2400" dirty="0">
                          <a:latin typeface="楷体" panose="02010609060101010101" pitchFamily="49" charset="-122"/>
                          <a:ea typeface="楷体" panose="02010609060101010101" pitchFamily="49" charset="-122"/>
                        </a:rPr>
                        <a:t>100</a:t>
                      </a:r>
                      <a:endParaRPr lang="zh-CN" altLang="en-US" sz="2400" dirty="0">
                        <a:latin typeface="楷体" panose="02010609060101010101" pitchFamily="49" charset="-122"/>
                        <a:ea typeface="楷体" panose="02010609060101010101" pitchFamily="49" charset="-122"/>
                      </a:endParaRPr>
                    </a:p>
                  </a:txBody>
                  <a:tcPr anchor="ctr"/>
                </a:tc>
                <a:tc>
                  <a:txBody>
                    <a:bodyPr/>
                    <a:lstStyle/>
                    <a:p>
                      <a:pPr algn="ctr"/>
                      <a:r>
                        <a:rPr lang="en-US" altLang="zh-CN" sz="2400" dirty="0">
                          <a:latin typeface="楷体" panose="02010609060101010101" pitchFamily="49" charset="-122"/>
                          <a:ea typeface="楷体" panose="02010609060101010101" pitchFamily="49" charset="-122"/>
                        </a:rPr>
                        <a:t>100</a:t>
                      </a:r>
                      <a:endParaRPr lang="zh-CN" altLang="en-US" sz="2400"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3"/>
                  </a:ext>
                </a:extLst>
              </a:tr>
              <a:tr h="370840">
                <a:tc vMerge="1">
                  <a:txBody>
                    <a:bodyPr/>
                    <a:lstStyle/>
                    <a:p>
                      <a:endParaRPr lang="zh-CN" altLang="en-US" dirty="0"/>
                    </a:p>
                  </a:txBody>
                  <a:tcPr/>
                </a:tc>
                <a:tc>
                  <a:txBody>
                    <a:bodyPr/>
                    <a:lstStyle/>
                    <a:p>
                      <a:pPr algn="ctr"/>
                      <a:r>
                        <a:rPr lang="zh-CN" altLang="en-US" sz="2400" dirty="0">
                          <a:latin typeface="楷体" panose="02010609060101010101" pitchFamily="49" charset="-122"/>
                          <a:ea typeface="楷体" panose="02010609060101010101" pitchFamily="49" charset="-122"/>
                        </a:rPr>
                        <a:t>溶剂</a:t>
                      </a:r>
                    </a:p>
                  </a:txBody>
                  <a:tcPr anchor="ctr"/>
                </a:tc>
                <a:tc>
                  <a:txBody>
                    <a:bodyPr/>
                    <a:lstStyle/>
                    <a:p>
                      <a:pPr algn="ctr"/>
                      <a:r>
                        <a:rPr lang="en-US" altLang="zh-CN" sz="2400" dirty="0">
                          <a:latin typeface="楷体" panose="02010609060101010101" pitchFamily="49" charset="-122"/>
                          <a:ea typeface="楷体" panose="02010609060101010101" pitchFamily="49" charset="-122"/>
                        </a:rPr>
                        <a:t>140</a:t>
                      </a:r>
                      <a:endParaRPr lang="zh-CN" altLang="en-US" sz="2400" dirty="0">
                        <a:latin typeface="楷体" panose="02010609060101010101" pitchFamily="49" charset="-122"/>
                        <a:ea typeface="楷体" panose="02010609060101010101" pitchFamily="49" charset="-122"/>
                      </a:endParaRPr>
                    </a:p>
                  </a:txBody>
                  <a:tcPr anchor="ctr"/>
                </a:tc>
                <a:tc>
                  <a:txBody>
                    <a:bodyPr/>
                    <a:lstStyle/>
                    <a:p>
                      <a:pPr algn="ctr"/>
                      <a:r>
                        <a:rPr lang="en-US" altLang="zh-CN" sz="2400" dirty="0">
                          <a:latin typeface="楷体" panose="02010609060101010101" pitchFamily="49" charset="-122"/>
                          <a:ea typeface="楷体" panose="02010609060101010101" pitchFamily="49" charset="-122"/>
                        </a:rPr>
                        <a:t>320</a:t>
                      </a:r>
                      <a:endParaRPr lang="zh-CN" altLang="en-US" sz="2400" dirty="0">
                        <a:latin typeface="楷体" panose="02010609060101010101" pitchFamily="49" charset="-122"/>
                        <a:ea typeface="楷体" panose="02010609060101010101" pitchFamily="49" charset="-122"/>
                      </a:endParaRPr>
                    </a:p>
                  </a:txBody>
                  <a:tcPr anchor="ctr"/>
                </a:tc>
                <a:tc>
                  <a:txBody>
                    <a:bodyPr/>
                    <a:lstStyle/>
                    <a:p>
                      <a:pPr algn="ctr"/>
                      <a:r>
                        <a:rPr lang="en-US" altLang="zh-CN" sz="2400" dirty="0">
                          <a:latin typeface="楷体" panose="02010609060101010101" pitchFamily="49" charset="-122"/>
                          <a:ea typeface="楷体" panose="02010609060101010101" pitchFamily="49" charset="-122"/>
                        </a:rPr>
                        <a:t>340</a:t>
                      </a:r>
                      <a:endParaRPr lang="zh-CN" altLang="en-US" sz="2400"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4"/>
                  </a:ext>
                </a:extLst>
              </a:tr>
              <a:tr h="370840">
                <a:tc vMerge="1">
                  <a:txBody>
                    <a:bodyPr/>
                    <a:lstStyle/>
                    <a:p>
                      <a:endParaRPr lang="zh-CN" altLang="en-US" dirty="0"/>
                    </a:p>
                  </a:txBody>
                  <a:tcPr/>
                </a:tc>
                <a:tc>
                  <a:txBody>
                    <a:bodyPr/>
                    <a:lstStyle/>
                    <a:p>
                      <a:pPr algn="ctr"/>
                      <a:r>
                        <a:rPr lang="zh-CN" altLang="en-US" sz="2400" dirty="0">
                          <a:latin typeface="楷体" panose="02010609060101010101" pitchFamily="49" charset="-122"/>
                          <a:ea typeface="楷体" panose="02010609060101010101" pitchFamily="49" charset="-122"/>
                        </a:rPr>
                        <a:t>铁红</a:t>
                      </a:r>
                    </a:p>
                  </a:txBody>
                  <a:tcPr anchor="ctr"/>
                </a:tc>
                <a:tc>
                  <a:txBody>
                    <a:bodyPr/>
                    <a:lstStyle/>
                    <a:p>
                      <a:pPr algn="ctr"/>
                      <a:r>
                        <a:rPr lang="en-US" altLang="zh-CN" sz="2400" dirty="0">
                          <a:latin typeface="楷体" panose="02010609060101010101" pitchFamily="49" charset="-122"/>
                          <a:ea typeface="楷体" panose="02010609060101010101" pitchFamily="49" charset="-122"/>
                        </a:rPr>
                        <a:t>18</a:t>
                      </a:r>
                      <a:endParaRPr lang="zh-CN" altLang="en-US" sz="2400" dirty="0">
                        <a:latin typeface="楷体" panose="02010609060101010101" pitchFamily="49" charset="-122"/>
                        <a:ea typeface="楷体" panose="02010609060101010101" pitchFamily="49" charset="-122"/>
                      </a:endParaRPr>
                    </a:p>
                  </a:txBody>
                  <a:tcPr anchor="ctr"/>
                </a:tc>
                <a:tc>
                  <a:txBody>
                    <a:bodyPr/>
                    <a:lstStyle/>
                    <a:p>
                      <a:pPr algn="ctr"/>
                      <a:r>
                        <a:rPr lang="en-US" altLang="zh-CN" sz="2400" dirty="0">
                          <a:latin typeface="楷体" panose="02010609060101010101" pitchFamily="49" charset="-122"/>
                          <a:ea typeface="楷体" panose="02010609060101010101" pitchFamily="49" charset="-122"/>
                        </a:rPr>
                        <a:t>380</a:t>
                      </a:r>
                      <a:endParaRPr lang="zh-CN" altLang="en-US" sz="2400" dirty="0">
                        <a:latin typeface="楷体" panose="02010609060101010101" pitchFamily="49" charset="-122"/>
                        <a:ea typeface="楷体" panose="02010609060101010101" pitchFamily="49" charset="-122"/>
                      </a:endParaRPr>
                    </a:p>
                  </a:txBody>
                  <a:tcPr anchor="ctr"/>
                </a:tc>
                <a:tc>
                  <a:txBody>
                    <a:bodyPr/>
                    <a:lstStyle/>
                    <a:p>
                      <a:pPr algn="ctr"/>
                      <a:r>
                        <a:rPr lang="en-US" altLang="zh-CN" sz="2400" dirty="0">
                          <a:latin typeface="楷体" panose="02010609060101010101" pitchFamily="49" charset="-122"/>
                          <a:ea typeface="楷体" panose="02010609060101010101" pitchFamily="49" charset="-122"/>
                        </a:rPr>
                        <a:t>200</a:t>
                      </a:r>
                      <a:endParaRPr lang="zh-CN" altLang="en-US" sz="2400"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5"/>
                  </a:ext>
                </a:extLst>
              </a:tr>
              <a:tr h="370840">
                <a:tc vMerge="1">
                  <a:txBody>
                    <a:bodyPr/>
                    <a:lstStyle/>
                    <a:p>
                      <a:endParaRPr lang="zh-CN" altLang="en-US" dirty="0"/>
                    </a:p>
                  </a:txBody>
                  <a:tcPr/>
                </a:tc>
                <a:tc>
                  <a:txBody>
                    <a:bodyPr/>
                    <a:lstStyle/>
                    <a:p>
                      <a:pPr algn="ctr"/>
                      <a:r>
                        <a:rPr lang="zh-CN" altLang="en-US" sz="2400" dirty="0">
                          <a:latin typeface="楷体" panose="02010609060101010101" pitchFamily="49" charset="-122"/>
                          <a:ea typeface="楷体" panose="02010609060101010101" pitchFamily="49" charset="-122"/>
                        </a:rPr>
                        <a:t>锌黄</a:t>
                      </a:r>
                    </a:p>
                  </a:txBody>
                  <a:tcPr anchor="ctr"/>
                </a:tc>
                <a:tc>
                  <a:txBody>
                    <a:bodyPr/>
                    <a:lstStyle/>
                    <a:p>
                      <a:pPr algn="ctr"/>
                      <a:r>
                        <a:rPr lang="en-US" altLang="zh-CN" sz="2400" dirty="0">
                          <a:latin typeface="楷体" panose="02010609060101010101" pitchFamily="49" charset="-122"/>
                          <a:ea typeface="楷体" panose="02010609060101010101" pitchFamily="49" charset="-122"/>
                        </a:rPr>
                        <a:t>84</a:t>
                      </a:r>
                      <a:endParaRPr lang="zh-CN" altLang="en-US" sz="2400" dirty="0">
                        <a:latin typeface="楷体" panose="02010609060101010101" pitchFamily="49" charset="-122"/>
                        <a:ea typeface="楷体" panose="02010609060101010101" pitchFamily="49" charset="-122"/>
                      </a:endParaRPr>
                    </a:p>
                  </a:txBody>
                  <a:tcPr anchor="ctr"/>
                </a:tc>
                <a:tc>
                  <a:txBody>
                    <a:bodyPr/>
                    <a:lstStyle/>
                    <a:p>
                      <a:pPr algn="ctr"/>
                      <a:endParaRPr lang="zh-CN" altLang="en-US" sz="2400" dirty="0">
                        <a:latin typeface="楷体" panose="02010609060101010101" pitchFamily="49" charset="-122"/>
                        <a:ea typeface="楷体" panose="02010609060101010101" pitchFamily="49" charset="-122"/>
                      </a:endParaRPr>
                    </a:p>
                  </a:txBody>
                  <a:tcPr anchor="ctr"/>
                </a:tc>
                <a:tc>
                  <a:txBody>
                    <a:bodyPr/>
                    <a:lstStyle/>
                    <a:p>
                      <a:pPr algn="ctr"/>
                      <a:endParaRPr lang="zh-CN" altLang="en-US" sz="2400"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6"/>
                  </a:ext>
                </a:extLst>
              </a:tr>
              <a:tr h="370840">
                <a:tc vMerge="1">
                  <a:txBody>
                    <a:bodyPr/>
                    <a:lstStyle/>
                    <a:p>
                      <a:endParaRPr lang="zh-CN" altLang="en-US" dirty="0"/>
                    </a:p>
                  </a:txBody>
                  <a:tcPr/>
                </a:tc>
                <a:tc>
                  <a:txBody>
                    <a:bodyPr/>
                    <a:lstStyle/>
                    <a:p>
                      <a:pPr algn="ctr"/>
                      <a:r>
                        <a:rPr lang="zh-CN" altLang="en-US" sz="2400" dirty="0">
                          <a:latin typeface="楷体" panose="02010609060101010101" pitchFamily="49" charset="-122"/>
                          <a:ea typeface="楷体" panose="02010609060101010101" pitchFamily="49" charset="-122"/>
                        </a:rPr>
                        <a:t>滑石粉</a:t>
                      </a:r>
                    </a:p>
                  </a:txBody>
                  <a:tcPr anchor="ctr"/>
                </a:tc>
                <a:tc>
                  <a:txBody>
                    <a:bodyPr/>
                    <a:lstStyle/>
                    <a:p>
                      <a:pPr algn="ctr"/>
                      <a:r>
                        <a:rPr lang="en-US" altLang="zh-CN" sz="2400" dirty="0">
                          <a:latin typeface="楷体" panose="02010609060101010101" pitchFamily="49" charset="-122"/>
                          <a:ea typeface="楷体" panose="02010609060101010101" pitchFamily="49" charset="-122"/>
                        </a:rPr>
                        <a:t>78</a:t>
                      </a:r>
                      <a:endParaRPr lang="zh-CN" altLang="en-US" sz="2400" dirty="0">
                        <a:latin typeface="楷体" panose="02010609060101010101" pitchFamily="49" charset="-122"/>
                        <a:ea typeface="楷体" panose="02010609060101010101" pitchFamily="49" charset="-122"/>
                      </a:endParaRPr>
                    </a:p>
                  </a:txBody>
                  <a:tcPr anchor="ctr"/>
                </a:tc>
                <a:tc>
                  <a:txBody>
                    <a:bodyPr/>
                    <a:lstStyle/>
                    <a:p>
                      <a:pPr algn="ctr"/>
                      <a:endParaRPr lang="zh-CN" altLang="en-US" sz="2400">
                        <a:latin typeface="楷体" panose="02010609060101010101" pitchFamily="49" charset="-122"/>
                        <a:ea typeface="楷体" panose="02010609060101010101" pitchFamily="49" charset="-122"/>
                      </a:endParaRPr>
                    </a:p>
                  </a:txBody>
                  <a:tcPr anchor="ctr"/>
                </a:tc>
                <a:tc>
                  <a:txBody>
                    <a:bodyPr/>
                    <a:lstStyle/>
                    <a:p>
                      <a:pPr algn="ctr"/>
                      <a:endParaRPr lang="zh-CN" altLang="en-US" sz="240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7"/>
                  </a:ext>
                </a:extLst>
              </a:tr>
              <a:tr h="370840">
                <a:tc vMerge="1">
                  <a:txBody>
                    <a:bodyPr/>
                    <a:lstStyle/>
                    <a:p>
                      <a:endParaRPr lang="zh-CN" altLang="en-US" dirty="0"/>
                    </a:p>
                  </a:txBody>
                  <a:tcPr/>
                </a:tc>
                <a:tc>
                  <a:txBody>
                    <a:bodyPr/>
                    <a:lstStyle/>
                    <a:p>
                      <a:pPr algn="ctr"/>
                      <a:r>
                        <a:rPr lang="zh-CN" altLang="en-US" sz="2400" dirty="0">
                          <a:latin typeface="楷体" panose="02010609060101010101" pitchFamily="49" charset="-122"/>
                          <a:ea typeface="楷体" panose="02010609060101010101" pitchFamily="49" charset="-122"/>
                        </a:rPr>
                        <a:t>乙酸丁酸纤维素</a:t>
                      </a:r>
                      <a:r>
                        <a:rPr lang="en-US" altLang="zh-CN" sz="2400" dirty="0">
                          <a:latin typeface="楷体" panose="02010609060101010101" pitchFamily="49" charset="-122"/>
                          <a:ea typeface="楷体" panose="02010609060101010101" pitchFamily="49" charset="-122"/>
                        </a:rPr>
                        <a:t>10%</a:t>
                      </a:r>
                      <a:endParaRPr lang="zh-CN" altLang="en-US" sz="2400" dirty="0">
                        <a:latin typeface="楷体" panose="02010609060101010101" pitchFamily="49" charset="-122"/>
                        <a:ea typeface="楷体" panose="02010609060101010101" pitchFamily="49" charset="-122"/>
                      </a:endParaRPr>
                    </a:p>
                  </a:txBody>
                  <a:tcPr anchor="ctr"/>
                </a:tc>
                <a:tc>
                  <a:txBody>
                    <a:bodyPr/>
                    <a:lstStyle/>
                    <a:p>
                      <a:pPr algn="ctr"/>
                      <a:r>
                        <a:rPr lang="en-US" altLang="zh-CN" sz="2400" dirty="0">
                          <a:latin typeface="楷体" panose="02010609060101010101" pitchFamily="49" charset="-122"/>
                          <a:ea typeface="楷体" panose="02010609060101010101" pitchFamily="49" charset="-122"/>
                        </a:rPr>
                        <a:t>10</a:t>
                      </a:r>
                      <a:endParaRPr lang="zh-CN" altLang="en-US" sz="2400" dirty="0">
                        <a:latin typeface="楷体" panose="02010609060101010101" pitchFamily="49" charset="-122"/>
                        <a:ea typeface="楷体" panose="02010609060101010101" pitchFamily="49" charset="-122"/>
                      </a:endParaRPr>
                    </a:p>
                  </a:txBody>
                  <a:tcPr anchor="ctr"/>
                </a:tc>
                <a:tc>
                  <a:txBody>
                    <a:bodyPr/>
                    <a:lstStyle/>
                    <a:p>
                      <a:pPr algn="ctr"/>
                      <a:r>
                        <a:rPr lang="en-US" altLang="zh-CN" sz="2400" dirty="0">
                          <a:latin typeface="楷体" panose="02010609060101010101" pitchFamily="49" charset="-122"/>
                          <a:ea typeface="楷体" panose="02010609060101010101" pitchFamily="49" charset="-122"/>
                        </a:rPr>
                        <a:t>20</a:t>
                      </a:r>
                      <a:endParaRPr lang="zh-CN" altLang="en-US" sz="2400" dirty="0">
                        <a:latin typeface="楷体" panose="02010609060101010101" pitchFamily="49" charset="-122"/>
                        <a:ea typeface="楷体" panose="02010609060101010101" pitchFamily="49" charset="-122"/>
                      </a:endParaRPr>
                    </a:p>
                  </a:txBody>
                  <a:tcPr anchor="ctr"/>
                </a:tc>
                <a:tc>
                  <a:txBody>
                    <a:bodyPr/>
                    <a:lstStyle/>
                    <a:p>
                      <a:pPr algn="ctr"/>
                      <a:r>
                        <a:rPr lang="en-US" altLang="zh-CN" sz="2400" dirty="0">
                          <a:latin typeface="楷体" panose="02010609060101010101" pitchFamily="49" charset="-122"/>
                          <a:ea typeface="楷体" panose="02010609060101010101" pitchFamily="49" charset="-122"/>
                        </a:rPr>
                        <a:t>20</a:t>
                      </a:r>
                      <a:endParaRPr lang="zh-CN" altLang="en-US" sz="2400"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8"/>
                  </a:ext>
                </a:extLst>
              </a:tr>
              <a:tr h="370840">
                <a:tc rowSpan="2">
                  <a:txBody>
                    <a:bodyPr/>
                    <a:lstStyle/>
                    <a:p>
                      <a:pPr algn="ctr"/>
                      <a:r>
                        <a:rPr lang="zh-CN" altLang="en-US" sz="2400" dirty="0">
                          <a:latin typeface="楷体" panose="02010609060101010101" pitchFamily="49" charset="-122"/>
                          <a:ea typeface="楷体" panose="02010609060101010101" pitchFamily="49" charset="-122"/>
                        </a:rPr>
                        <a:t>异氰酸酯组份</a:t>
                      </a:r>
                    </a:p>
                  </a:txBody>
                  <a:tcPr anchor="ctr"/>
                </a:tc>
                <a:tc>
                  <a:txBody>
                    <a:bodyPr/>
                    <a:lstStyle/>
                    <a:p>
                      <a:pPr algn="ctr"/>
                      <a:r>
                        <a:rPr lang="en-US" altLang="zh-CN" sz="2400" dirty="0">
                          <a:latin typeface="楷体" panose="02010609060101010101" pitchFamily="49" charset="-122"/>
                          <a:ea typeface="楷体" panose="02010609060101010101" pitchFamily="49" charset="-122"/>
                        </a:rPr>
                        <a:t>TDI</a:t>
                      </a:r>
                      <a:r>
                        <a:rPr lang="zh-CN" altLang="en-US" sz="2400" dirty="0">
                          <a:latin typeface="楷体" panose="02010609060101010101" pitchFamily="49" charset="-122"/>
                          <a:ea typeface="楷体" panose="02010609060101010101" pitchFamily="49" charset="-122"/>
                        </a:rPr>
                        <a:t>加成物</a:t>
                      </a:r>
                      <a:r>
                        <a:rPr lang="en-US" altLang="zh-CN" sz="2400" dirty="0">
                          <a:latin typeface="楷体" panose="02010609060101010101" pitchFamily="49" charset="-122"/>
                          <a:ea typeface="楷体" panose="02010609060101010101" pitchFamily="49" charset="-122"/>
                        </a:rPr>
                        <a:t>75%</a:t>
                      </a:r>
                      <a:endParaRPr lang="zh-CN" altLang="en-US" sz="2400" dirty="0">
                        <a:latin typeface="楷体" panose="02010609060101010101" pitchFamily="49" charset="-122"/>
                        <a:ea typeface="楷体" panose="02010609060101010101" pitchFamily="49" charset="-122"/>
                      </a:endParaRPr>
                    </a:p>
                  </a:txBody>
                  <a:tcPr anchor="ctr"/>
                </a:tc>
                <a:tc>
                  <a:txBody>
                    <a:bodyPr/>
                    <a:lstStyle/>
                    <a:p>
                      <a:pPr algn="ctr"/>
                      <a:r>
                        <a:rPr lang="en-US" altLang="zh-CN" sz="2400" dirty="0">
                          <a:latin typeface="楷体" panose="02010609060101010101" pitchFamily="49" charset="-122"/>
                          <a:ea typeface="楷体" panose="02010609060101010101" pitchFamily="49" charset="-122"/>
                        </a:rPr>
                        <a:t>80</a:t>
                      </a:r>
                      <a:endParaRPr lang="zh-CN" altLang="en-US" sz="2400" dirty="0">
                        <a:latin typeface="楷体" panose="02010609060101010101" pitchFamily="49" charset="-122"/>
                        <a:ea typeface="楷体" panose="02010609060101010101" pitchFamily="49" charset="-122"/>
                      </a:endParaRPr>
                    </a:p>
                  </a:txBody>
                  <a:tcPr anchor="ctr"/>
                </a:tc>
                <a:tc>
                  <a:txBody>
                    <a:bodyPr/>
                    <a:lstStyle/>
                    <a:p>
                      <a:pPr algn="ctr"/>
                      <a:r>
                        <a:rPr lang="en-US" altLang="zh-CN" sz="2400" dirty="0">
                          <a:latin typeface="楷体" panose="02010609060101010101" pitchFamily="49" charset="-122"/>
                          <a:ea typeface="楷体" panose="02010609060101010101" pitchFamily="49" charset="-122"/>
                        </a:rPr>
                        <a:t>240</a:t>
                      </a:r>
                      <a:endParaRPr lang="zh-CN" altLang="en-US" sz="2400" dirty="0">
                        <a:latin typeface="楷体" panose="02010609060101010101" pitchFamily="49" charset="-122"/>
                        <a:ea typeface="楷体" panose="02010609060101010101" pitchFamily="49" charset="-122"/>
                      </a:endParaRPr>
                    </a:p>
                  </a:txBody>
                  <a:tcPr anchor="ctr"/>
                </a:tc>
                <a:tc>
                  <a:txBody>
                    <a:bodyPr/>
                    <a:lstStyle/>
                    <a:p>
                      <a:pPr algn="ctr"/>
                      <a:r>
                        <a:rPr lang="en-US" altLang="zh-CN" sz="2400" dirty="0">
                          <a:latin typeface="楷体" panose="02010609060101010101" pitchFamily="49" charset="-122"/>
                          <a:ea typeface="楷体" panose="02010609060101010101" pitchFamily="49" charset="-122"/>
                        </a:rPr>
                        <a:t>320</a:t>
                      </a:r>
                      <a:endParaRPr lang="zh-CN" altLang="en-US" sz="2400"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9"/>
                  </a:ext>
                </a:extLst>
              </a:tr>
              <a:tr h="370840">
                <a:tc vMerge="1">
                  <a:txBody>
                    <a:bodyPr/>
                    <a:lstStyle/>
                    <a:p>
                      <a:endParaRPr lang="zh-CN" altLang="en-US" dirty="0"/>
                    </a:p>
                  </a:txBody>
                  <a:tcPr/>
                </a:tc>
                <a:tc>
                  <a:txBody>
                    <a:bodyPr/>
                    <a:lstStyle/>
                    <a:p>
                      <a:pPr algn="ctr"/>
                      <a:r>
                        <a:rPr lang="en-US" altLang="zh-CN" sz="2400" dirty="0">
                          <a:latin typeface="楷体" panose="02010609060101010101" pitchFamily="49" charset="-122"/>
                          <a:ea typeface="楷体" panose="02010609060101010101" pitchFamily="49" charset="-122"/>
                        </a:rPr>
                        <a:t>NCO/OH</a:t>
                      </a:r>
                      <a:endParaRPr lang="zh-CN" altLang="en-US" sz="2400" dirty="0">
                        <a:latin typeface="楷体" panose="02010609060101010101" pitchFamily="49" charset="-122"/>
                        <a:ea typeface="楷体" panose="02010609060101010101" pitchFamily="49" charset="-122"/>
                      </a:endParaRPr>
                    </a:p>
                  </a:txBody>
                  <a:tcPr anchor="ctr"/>
                </a:tc>
                <a:tc>
                  <a:txBody>
                    <a:bodyPr/>
                    <a:lstStyle/>
                    <a:p>
                      <a:pPr algn="ctr"/>
                      <a:r>
                        <a:rPr lang="en-US" altLang="zh-CN" sz="2400" dirty="0">
                          <a:latin typeface="楷体" panose="02010609060101010101" pitchFamily="49" charset="-122"/>
                          <a:ea typeface="楷体" panose="02010609060101010101" pitchFamily="49" charset="-122"/>
                        </a:rPr>
                        <a:t>0.65</a:t>
                      </a:r>
                      <a:endParaRPr lang="zh-CN" altLang="en-US" sz="2400" dirty="0">
                        <a:latin typeface="楷体" panose="02010609060101010101" pitchFamily="49" charset="-122"/>
                        <a:ea typeface="楷体" panose="02010609060101010101" pitchFamily="49" charset="-122"/>
                      </a:endParaRPr>
                    </a:p>
                  </a:txBody>
                  <a:tcPr anchor="ctr"/>
                </a:tc>
                <a:tc>
                  <a:txBody>
                    <a:bodyPr/>
                    <a:lstStyle/>
                    <a:p>
                      <a:pPr algn="ctr"/>
                      <a:r>
                        <a:rPr lang="en-US" altLang="zh-CN" sz="2400" dirty="0">
                          <a:latin typeface="楷体" panose="02010609060101010101" pitchFamily="49" charset="-122"/>
                          <a:ea typeface="楷体" panose="02010609060101010101" pitchFamily="49" charset="-122"/>
                        </a:rPr>
                        <a:t>0.89</a:t>
                      </a:r>
                      <a:endParaRPr lang="zh-CN" altLang="en-US" sz="2400" dirty="0">
                        <a:latin typeface="楷体" panose="02010609060101010101" pitchFamily="49" charset="-122"/>
                        <a:ea typeface="楷体" panose="02010609060101010101" pitchFamily="49" charset="-122"/>
                      </a:endParaRPr>
                    </a:p>
                  </a:txBody>
                  <a:tcPr anchor="ctr"/>
                </a:tc>
                <a:tc>
                  <a:txBody>
                    <a:bodyPr/>
                    <a:lstStyle/>
                    <a:p>
                      <a:pPr algn="ctr"/>
                      <a:r>
                        <a:rPr lang="en-US" altLang="zh-CN" sz="2400" dirty="0">
                          <a:latin typeface="楷体" panose="02010609060101010101" pitchFamily="49" charset="-122"/>
                          <a:ea typeface="楷体" panose="02010609060101010101" pitchFamily="49" charset="-122"/>
                        </a:rPr>
                        <a:t>1.1</a:t>
                      </a:r>
                      <a:endParaRPr lang="zh-CN" altLang="en-US" sz="2400"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10"/>
                  </a:ext>
                </a:extLst>
              </a:tr>
            </a:tbl>
          </a:graphicData>
        </a:graphic>
      </p:graphicFrame>
      <p:sp>
        <p:nvSpPr>
          <p:cNvPr id="3" name="矩形 2"/>
          <p:cNvSpPr/>
          <p:nvPr/>
        </p:nvSpPr>
        <p:spPr>
          <a:xfrm>
            <a:off x="1835696" y="731656"/>
            <a:ext cx="5673348" cy="523220"/>
          </a:xfrm>
          <a:prstGeom prst="rect">
            <a:avLst/>
          </a:prstGeom>
        </p:spPr>
        <p:txBody>
          <a:bodyPr wrap="none">
            <a:spAutoFit/>
          </a:bodyPr>
          <a:lstStyle/>
          <a:p>
            <a:pPr marL="457200" indent="-457200">
              <a:spcBef>
                <a:spcPts val="600"/>
              </a:spcBef>
              <a:buClr>
                <a:srgbClr val="002060"/>
              </a:buClr>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聚酯型聚氨酯防腐蚀漆基本配方</a:t>
            </a:r>
          </a:p>
        </p:txBody>
      </p:sp>
    </p:spTree>
    <p:extLst>
      <p:ext uri="{BB962C8B-B14F-4D97-AF65-F5344CB8AC3E}">
        <p14:creationId xmlns:p14="http://schemas.microsoft.com/office/powerpoint/2010/main" val="406759767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5.</a:t>
            </a:r>
            <a:r>
              <a:rPr lang="zh-CN" altLang="en-US" sz="2800" dirty="0">
                <a:latin typeface="楷体" panose="02010609060101010101" pitchFamily="49" charset="-122"/>
                <a:ea typeface="楷体" panose="02010609060101010101" pitchFamily="49" charset="-122"/>
                <a:cs typeface="Arial" panose="020B0604020202020204" pitchFamily="34" charset="0"/>
              </a:rPr>
              <a:t>其它涂料</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kumimoji="1" lang="zh-CN" altLang="en-US" sz="2400" dirty="0">
                <a:solidFill>
                  <a:srgbClr val="FF3300"/>
                </a:solidFill>
                <a:latin typeface="楷体" panose="02010609060101010101" pitchFamily="49" charset="-122"/>
                <a:ea typeface="楷体" panose="02010609060101010101" pitchFamily="49" charset="-122"/>
              </a:rPr>
              <a:t>封闭型聚氨酯漆</a:t>
            </a:r>
            <a:r>
              <a:rPr kumimoji="1" lang="en-US" altLang="zh-CN" sz="2400" dirty="0">
                <a:solidFill>
                  <a:srgbClr val="FF3300"/>
                </a:solidFill>
                <a:latin typeface="楷体" panose="02010609060101010101" pitchFamily="49" charset="-122"/>
                <a:ea typeface="楷体" panose="02010609060101010101" pitchFamily="49" charset="-122"/>
              </a:rPr>
              <a:t>(</a:t>
            </a:r>
            <a:r>
              <a:rPr kumimoji="1" lang="zh-CN" altLang="en-US" sz="2400" dirty="0">
                <a:solidFill>
                  <a:srgbClr val="FF3300"/>
                </a:solidFill>
                <a:latin typeface="楷体" panose="02010609060101010101" pitchFamily="49" charset="-122"/>
                <a:ea typeface="楷体" panose="02010609060101010101" pitchFamily="49" charset="-122"/>
              </a:rPr>
              <a:t>单包装</a:t>
            </a:r>
            <a:r>
              <a:rPr kumimoji="1" lang="en-US" altLang="zh-CN" sz="2400" dirty="0">
                <a:solidFill>
                  <a:srgbClr val="FF3300"/>
                </a:solidFill>
                <a:latin typeface="楷体" panose="02010609060101010101" pitchFamily="49" charset="-122"/>
                <a:ea typeface="楷体" panose="02010609060101010101" pitchFamily="49" charset="-122"/>
              </a:rPr>
              <a:t>)</a:t>
            </a:r>
          </a:p>
          <a:p>
            <a:pPr>
              <a:spcBef>
                <a:spcPts val="600"/>
              </a:spcBef>
              <a:buClr>
                <a:srgbClr val="002060"/>
              </a:buClr>
            </a:pPr>
            <a:endParaRPr kumimoji="1" lang="en-US" altLang="zh-CN" sz="2400" dirty="0">
              <a:solidFill>
                <a:srgbClr val="FF3300"/>
              </a:solidFill>
              <a:latin typeface="楷体" panose="02010609060101010101" pitchFamily="49" charset="-122"/>
              <a:ea typeface="楷体" panose="02010609060101010101" pitchFamily="49" charset="-122"/>
            </a:endParaRPr>
          </a:p>
          <a:p>
            <a:pPr>
              <a:spcBef>
                <a:spcPts val="600"/>
              </a:spcBef>
              <a:buClr>
                <a:srgbClr val="002060"/>
              </a:buClr>
            </a:pPr>
            <a:endParaRPr kumimoji="1" lang="en-US" altLang="zh-CN" sz="2400" dirty="0">
              <a:solidFill>
                <a:srgbClr val="FF3300"/>
              </a:solidFill>
              <a:latin typeface="楷体" panose="02010609060101010101" pitchFamily="49" charset="-122"/>
              <a:ea typeface="楷体" panose="02010609060101010101" pitchFamily="49" charset="-122"/>
            </a:endParaRPr>
          </a:p>
          <a:p>
            <a:pPr>
              <a:spcBef>
                <a:spcPts val="600"/>
              </a:spcBef>
              <a:buClr>
                <a:srgbClr val="002060"/>
              </a:buClr>
            </a:pPr>
            <a:endParaRPr kumimoji="1" lang="en-US" altLang="zh-CN" sz="2400" dirty="0">
              <a:latin typeface="楷体" panose="02010609060101010101" pitchFamily="49" charset="-122"/>
              <a:ea typeface="楷体" panose="02010609060101010101" pitchFamily="49" charset="-122"/>
            </a:endParaRPr>
          </a:p>
          <a:p>
            <a:pPr>
              <a:spcBef>
                <a:spcPts val="600"/>
              </a:spcBef>
              <a:buClr>
                <a:srgbClr val="002060"/>
              </a:buClr>
            </a:pPr>
            <a:r>
              <a:rPr kumimoji="1" lang="zh-CN" altLang="en-US" sz="2400" dirty="0">
                <a:latin typeface="楷体" panose="02010609060101010101" pitchFamily="49" charset="-122"/>
                <a:ea typeface="楷体" panose="02010609060101010101" pitchFamily="49" charset="-122"/>
              </a:rPr>
              <a:t>用</a:t>
            </a:r>
            <a:r>
              <a:rPr kumimoji="1" lang="zh-CN" altLang="en-US" sz="2400" dirty="0">
                <a:solidFill>
                  <a:srgbClr val="FF0000"/>
                </a:solidFill>
                <a:latin typeface="楷体" panose="02010609060101010101" pitchFamily="49" charset="-122"/>
                <a:ea typeface="楷体" panose="02010609060101010101" pitchFamily="49" charset="-122"/>
              </a:rPr>
              <a:t>隐蔽型异氰酸酯</a:t>
            </a:r>
            <a:r>
              <a:rPr kumimoji="1" lang="zh-CN" altLang="en-US" sz="2400" dirty="0">
                <a:latin typeface="楷体" panose="02010609060101010101" pitchFamily="49" charset="-122"/>
                <a:ea typeface="楷体" panose="02010609060101010101" pitchFamily="49" charset="-122"/>
              </a:rPr>
              <a:t>与聚醚或聚酯多元醇混合物，使用时升温至一定的温度释放出</a:t>
            </a:r>
            <a:r>
              <a:rPr kumimoji="1" lang="en-US" altLang="zh-CN" sz="2400" dirty="0">
                <a:latin typeface="楷体" panose="02010609060101010101" pitchFamily="49" charset="-122"/>
                <a:ea typeface="楷体" panose="02010609060101010101" pitchFamily="49" charset="-122"/>
              </a:rPr>
              <a:t>-NCO</a:t>
            </a:r>
            <a:r>
              <a:rPr kumimoji="1" lang="zh-CN" altLang="en-US" sz="2400" dirty="0">
                <a:latin typeface="楷体" panose="02010609060101010101" pitchFamily="49" charset="-122"/>
                <a:ea typeface="楷体" panose="02010609060101010101" pitchFamily="49" charset="-122"/>
              </a:rPr>
              <a:t>与多元醇反应得漆膜，工业中称作烘漆。它有优良的绝缘性．耐溶剂和耐水性好</a:t>
            </a:r>
            <a:endParaRPr kumimoji="1" lang="en-US" altLang="zh-CN" sz="2400" dirty="0">
              <a:solidFill>
                <a:srgbClr val="FF3300"/>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kumimoji="1" lang="zh-CN" altLang="en-US" sz="2400" dirty="0">
                <a:solidFill>
                  <a:srgbClr val="FF0000"/>
                </a:solidFill>
                <a:latin typeface="楷体" panose="02010609060101010101" pitchFamily="49" charset="-122"/>
                <a:ea typeface="楷体" panose="02010609060101010101" pitchFamily="49" charset="-122"/>
              </a:rPr>
              <a:t>湿</a:t>
            </a:r>
            <a:r>
              <a:rPr kumimoji="1" lang="en-US" altLang="zh-CN" sz="2400" dirty="0">
                <a:solidFill>
                  <a:srgbClr val="FF0000"/>
                </a:solidFill>
                <a:latin typeface="楷体" panose="02010609060101010101" pitchFamily="49" charset="-122"/>
                <a:ea typeface="楷体" panose="02010609060101010101" pitchFamily="49" charset="-122"/>
              </a:rPr>
              <a:t>(</a:t>
            </a:r>
            <a:r>
              <a:rPr kumimoji="1" lang="zh-CN" altLang="en-US" sz="2400" dirty="0">
                <a:solidFill>
                  <a:srgbClr val="FF0000"/>
                </a:solidFill>
                <a:latin typeface="楷体" panose="02010609060101010101" pitchFamily="49" charset="-122"/>
                <a:ea typeface="楷体" panose="02010609060101010101" pitchFamily="49" charset="-122"/>
              </a:rPr>
              <a:t>水气</a:t>
            </a:r>
            <a:r>
              <a:rPr kumimoji="1" lang="en-US" altLang="zh-CN" sz="2400" dirty="0">
                <a:solidFill>
                  <a:srgbClr val="FF0000"/>
                </a:solidFill>
                <a:latin typeface="楷体" panose="02010609060101010101" pitchFamily="49" charset="-122"/>
                <a:ea typeface="楷体" panose="02010609060101010101" pitchFamily="49" charset="-122"/>
              </a:rPr>
              <a:t>)</a:t>
            </a:r>
            <a:r>
              <a:rPr kumimoji="1" lang="zh-CN" altLang="en-US" sz="2400" dirty="0">
                <a:solidFill>
                  <a:srgbClr val="FF0000"/>
                </a:solidFill>
                <a:latin typeface="楷体" panose="02010609060101010101" pitchFamily="49" charset="-122"/>
                <a:ea typeface="楷体" panose="02010609060101010101" pitchFamily="49" charset="-122"/>
              </a:rPr>
              <a:t>固化型聚氨酯漆</a:t>
            </a:r>
            <a:r>
              <a:rPr kumimoji="1" lang="en-US" altLang="zh-CN" sz="2400" dirty="0">
                <a:solidFill>
                  <a:srgbClr val="FF0000"/>
                </a:solidFill>
                <a:latin typeface="楷体" panose="02010609060101010101" pitchFamily="49" charset="-122"/>
                <a:ea typeface="楷体" panose="02010609060101010101" pitchFamily="49" charset="-122"/>
              </a:rPr>
              <a:t>(</a:t>
            </a:r>
            <a:r>
              <a:rPr kumimoji="1" lang="zh-CN" altLang="en-US" sz="2400" dirty="0">
                <a:solidFill>
                  <a:srgbClr val="FF0000"/>
                </a:solidFill>
                <a:latin typeface="楷体" panose="02010609060101010101" pitchFamily="49" charset="-122"/>
                <a:ea typeface="楷体" panose="02010609060101010101" pitchFamily="49" charset="-122"/>
              </a:rPr>
              <a:t>单包装</a:t>
            </a:r>
            <a:r>
              <a:rPr kumimoji="1" lang="en-US" altLang="zh-CN" sz="2400" dirty="0">
                <a:solidFill>
                  <a:srgbClr val="FF0000"/>
                </a:solidFill>
                <a:latin typeface="楷体" panose="02010609060101010101" pitchFamily="49" charset="-122"/>
                <a:ea typeface="楷体" panose="02010609060101010101" pitchFamily="49" charset="-122"/>
              </a:rPr>
              <a:t>)</a:t>
            </a:r>
          </a:p>
          <a:p>
            <a:pPr>
              <a:spcBef>
                <a:spcPts val="600"/>
              </a:spcBef>
              <a:buClr>
                <a:srgbClr val="002060"/>
              </a:buClr>
            </a:pPr>
            <a:r>
              <a:rPr kumimoji="1" lang="zh-CN" altLang="en-US" sz="2400" dirty="0">
                <a:latin typeface="楷体" panose="02010609060101010101" pitchFamily="49" charset="-122"/>
                <a:ea typeface="楷体" panose="02010609060101010101" pitchFamily="49" charset="-122"/>
              </a:rPr>
              <a:t>制取两端带有</a:t>
            </a:r>
            <a:r>
              <a:rPr kumimoji="1" lang="en-US" altLang="zh-CN" sz="2400" dirty="0">
                <a:latin typeface="楷体" panose="02010609060101010101" pitchFamily="49" charset="-122"/>
                <a:ea typeface="楷体" panose="02010609060101010101" pitchFamily="49" charset="-122"/>
              </a:rPr>
              <a:t>-NCO</a:t>
            </a:r>
            <a:r>
              <a:rPr kumimoji="1" lang="zh-CN" altLang="en-US" sz="2400" dirty="0">
                <a:latin typeface="楷体" panose="02010609060101010101" pitchFamily="49" charset="-122"/>
                <a:ea typeface="楷体" panose="02010609060101010101" pitchFamily="49" charset="-122"/>
              </a:rPr>
              <a:t>基因且分子量足够大的预聚体，涂膜后利用含有的</a:t>
            </a:r>
            <a:r>
              <a:rPr kumimoji="1" lang="en-US" altLang="zh-CN" sz="2400" dirty="0">
                <a:latin typeface="楷体" panose="02010609060101010101" pitchFamily="49" charset="-122"/>
                <a:ea typeface="楷体" panose="02010609060101010101" pitchFamily="49" charset="-122"/>
              </a:rPr>
              <a:t>-NCO</a:t>
            </a:r>
            <a:r>
              <a:rPr kumimoji="1" lang="zh-CN" altLang="en-US" sz="2400" dirty="0">
                <a:latin typeface="楷体" panose="02010609060101010101" pitchFamily="49" charset="-122"/>
                <a:ea typeface="楷体" panose="02010609060101010101" pitchFamily="49" charset="-122"/>
              </a:rPr>
              <a:t>吸收空气中的水分反应生成脲键而固化。反应较慢，不会使漆膜产生气泡，但固化速度受环境影响大</a:t>
            </a:r>
            <a:endParaRPr lang="zh-CN" altLang="en-US" sz="2400" dirty="0">
              <a:solidFill>
                <a:schemeClr val="tx1"/>
              </a:solidFill>
              <a:latin typeface="楷体" panose="02010609060101010101" pitchFamily="49" charset="-122"/>
              <a:ea typeface="楷体" panose="02010609060101010101" pitchFamily="49" charset="-122"/>
            </a:endParaRPr>
          </a:p>
        </p:txBody>
      </p:sp>
      <p:pic>
        <p:nvPicPr>
          <p:cNvPr id="10" name="Picture 5" descr="1"/>
          <p:cNvPicPr>
            <a:picLocks noChangeAspect="1" noChangeArrowheads="1"/>
          </p:cNvPicPr>
          <p:nvPr/>
        </p:nvPicPr>
        <p:blipFill>
          <a:blip r:embed="rId2" cstate="print"/>
          <a:srcRect/>
          <a:stretch>
            <a:fillRect/>
          </a:stretch>
        </p:blipFill>
        <p:spPr bwMode="auto">
          <a:xfrm>
            <a:off x="1295400" y="1676400"/>
            <a:ext cx="6400800" cy="1014412"/>
          </a:xfrm>
          <a:prstGeom prst="rect">
            <a:avLst/>
          </a:prstGeom>
          <a:noFill/>
          <a:ln w="9525">
            <a:solidFill>
              <a:schemeClr val="hlink"/>
            </a:solidFill>
            <a:miter lim="800000"/>
            <a:headEnd/>
            <a:tailEnd/>
          </a:ln>
        </p:spPr>
      </p:pic>
    </p:spTree>
    <p:extLst>
      <p:ext uri="{BB962C8B-B14F-4D97-AF65-F5344CB8AC3E}">
        <p14:creationId xmlns:p14="http://schemas.microsoft.com/office/powerpoint/2010/main" val="204411016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13"/>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5.</a:t>
            </a:r>
            <a:r>
              <a:rPr lang="zh-CN" altLang="en-US" sz="2800" dirty="0">
                <a:latin typeface="楷体" panose="02010609060101010101" pitchFamily="49" charset="-122"/>
                <a:ea typeface="楷体" panose="02010609060101010101" pitchFamily="49" charset="-122"/>
                <a:cs typeface="Arial" panose="020B0604020202020204" pitchFamily="34" charset="0"/>
              </a:rPr>
              <a:t>其它涂料</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kumimoji="1" lang="zh-CN" altLang="en-US" sz="2400" dirty="0">
                <a:solidFill>
                  <a:srgbClr val="FF3300"/>
                </a:solidFill>
                <a:latin typeface="楷体" panose="02010609060101010101" pitchFamily="49" charset="-122"/>
                <a:ea typeface="楷体" panose="02010609060101010101" pitchFamily="49" charset="-122"/>
              </a:rPr>
              <a:t>水性聚氨酯涂料</a:t>
            </a:r>
            <a:endParaRPr kumimoji="1" lang="en-US" altLang="zh-CN" sz="2400" dirty="0">
              <a:solidFill>
                <a:srgbClr val="FF3300"/>
              </a:solidFill>
              <a:latin typeface="楷体" panose="02010609060101010101" pitchFamily="49" charset="-122"/>
              <a:ea typeface="楷体" panose="02010609060101010101" pitchFamily="49" charset="-122"/>
            </a:endParaRPr>
          </a:p>
          <a:p>
            <a:pPr>
              <a:spcBef>
                <a:spcPts val="600"/>
              </a:spcBef>
              <a:buClr>
                <a:srgbClr val="002060"/>
              </a:buClr>
            </a:pPr>
            <a:r>
              <a:rPr kumimoji="1" lang="en-US" altLang="zh-CN" sz="2400" dirty="0">
                <a:latin typeface="楷体" panose="02010609060101010101" pitchFamily="49" charset="-122"/>
                <a:ea typeface="楷体" panose="02010609060101010101" pitchFamily="49" charset="-122"/>
              </a:rPr>
              <a:t>a.</a:t>
            </a:r>
            <a:r>
              <a:rPr kumimoji="1" lang="zh-CN" altLang="en-US" sz="2400" dirty="0">
                <a:latin typeface="楷体" panose="02010609060101010101" pitchFamily="49" charset="-122"/>
                <a:ea typeface="楷体" panose="02010609060101010101" pitchFamily="49" charset="-122"/>
              </a:rPr>
              <a:t>水性聚氨酯</a:t>
            </a:r>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乳液、胶乳、水溶液</a:t>
            </a:r>
            <a:r>
              <a:rPr kumimoji="1" lang="en-US" altLang="zh-CN" sz="2400" dirty="0">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是以水为分散介质</a:t>
            </a:r>
            <a:r>
              <a:rPr kumimoji="1" lang="en-US" altLang="zh-CN" sz="2400" dirty="0">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体系中不含或含很少量的有机溶剂。</a:t>
            </a:r>
          </a:p>
          <a:p>
            <a:pPr>
              <a:spcBef>
                <a:spcPts val="600"/>
              </a:spcBef>
              <a:buClr>
                <a:srgbClr val="002060"/>
              </a:buClr>
            </a:pPr>
            <a:r>
              <a:rPr kumimoji="1" lang="en-US" altLang="zh-CN" sz="2400" dirty="0">
                <a:latin typeface="楷体" panose="02010609060101010101" pitchFamily="49" charset="-122"/>
                <a:ea typeface="楷体" panose="02010609060101010101" pitchFamily="49" charset="-122"/>
              </a:rPr>
              <a:t>b. </a:t>
            </a:r>
            <a:r>
              <a:rPr kumimoji="1" lang="zh-CN" altLang="en-US" sz="2400" dirty="0">
                <a:latin typeface="楷体" panose="02010609060101010101" pitchFamily="49" charset="-122"/>
                <a:ea typeface="楷体" panose="02010609060101010101" pitchFamily="49" charset="-122"/>
              </a:rPr>
              <a:t>优点：无毒、不污染环境、不易燃、节省能源及易加工等</a:t>
            </a:r>
            <a:r>
              <a:rPr kumimoji="1" lang="en-US" altLang="zh-CN" sz="2400" dirty="0">
                <a:latin typeface="楷体" panose="02010609060101010101" pitchFamily="49" charset="-122"/>
                <a:ea typeface="楷体" panose="02010609060101010101" pitchFamily="49" charset="-122"/>
              </a:rPr>
              <a:t>, </a:t>
            </a:r>
            <a:r>
              <a:rPr kumimoji="1" lang="zh-CN" altLang="en-US" sz="2400" dirty="0">
                <a:latin typeface="楷体" panose="02010609060101010101" pitchFamily="49" charset="-122"/>
                <a:ea typeface="楷体" panose="02010609060101010101" pitchFamily="49" charset="-122"/>
              </a:rPr>
              <a:t>且还具有一般聚氨酯树脂所固有的高强度、耐磨损等优异性能。</a:t>
            </a:r>
          </a:p>
          <a:p>
            <a:pPr>
              <a:spcBef>
                <a:spcPts val="600"/>
              </a:spcBef>
              <a:buClr>
                <a:srgbClr val="002060"/>
              </a:buClr>
            </a:pPr>
            <a:endParaRPr kumimoji="1" lang="en-US" altLang="zh-CN" sz="2400" dirty="0">
              <a:solidFill>
                <a:srgbClr val="FF3300"/>
              </a:solidFill>
              <a:latin typeface="楷体" panose="02010609060101010101" pitchFamily="49" charset="-122"/>
              <a:ea typeface="楷体" panose="02010609060101010101" pitchFamily="49" charset="-122"/>
            </a:endParaRPr>
          </a:p>
        </p:txBody>
      </p:sp>
      <p:sp>
        <p:nvSpPr>
          <p:cNvPr id="11" name="Rectangle 5"/>
          <p:cNvSpPr>
            <a:spLocks noChangeArrowheads="1"/>
          </p:cNvSpPr>
          <p:nvPr/>
        </p:nvSpPr>
        <p:spPr bwMode="auto">
          <a:xfrm>
            <a:off x="689727" y="4354512"/>
            <a:ext cx="1447800" cy="968375"/>
          </a:xfrm>
          <a:prstGeom prst="rect">
            <a:avLst/>
          </a:prstGeom>
          <a:noFill/>
          <a:ln w="12700" cap="sq">
            <a:noFill/>
            <a:miter lim="800000"/>
            <a:headEnd type="none" w="sm" len="sm"/>
            <a:tailEnd type="none" w="sm" len="sm"/>
          </a:ln>
          <a:effectLst/>
        </p:spPr>
        <p:txBody>
          <a:bodyPr>
            <a:spAutoFit/>
          </a:bodyPr>
          <a:lstStyle/>
          <a:p>
            <a:pPr algn="ctr">
              <a:lnSpc>
                <a:spcPct val="120000"/>
              </a:lnSpc>
            </a:pPr>
            <a:r>
              <a:rPr kumimoji="1" lang="zh-CN" altLang="en-US" sz="2400" dirty="0">
                <a:solidFill>
                  <a:srgbClr val="FF3300"/>
                </a:solidFill>
                <a:latin typeface="宋体" pitchFamily="2" charset="-122"/>
              </a:rPr>
              <a:t>聚氨酯乳液的制备</a:t>
            </a:r>
          </a:p>
        </p:txBody>
      </p:sp>
      <p:sp>
        <p:nvSpPr>
          <p:cNvPr id="12" name="Rectangle 6"/>
          <p:cNvSpPr>
            <a:spLocks noChangeArrowheads="1"/>
          </p:cNvSpPr>
          <p:nvPr/>
        </p:nvSpPr>
        <p:spPr bwMode="auto">
          <a:xfrm>
            <a:off x="2514600" y="3581400"/>
            <a:ext cx="6400800" cy="968375"/>
          </a:xfrm>
          <a:prstGeom prst="rect">
            <a:avLst/>
          </a:prstGeom>
          <a:noFill/>
          <a:ln w="12700" cap="sq">
            <a:noFill/>
            <a:miter lim="800000"/>
            <a:headEnd type="none" w="sm" len="sm"/>
            <a:tailEnd type="none" w="sm" len="sm"/>
          </a:ln>
          <a:effectLst/>
        </p:spPr>
        <p:txBody>
          <a:bodyPr>
            <a:spAutoFit/>
          </a:bodyPr>
          <a:lstStyle/>
          <a:p>
            <a:pPr>
              <a:lnSpc>
                <a:spcPct val="120000"/>
              </a:lnSpc>
            </a:pPr>
            <a:r>
              <a:rPr kumimoji="1" lang="zh-CN" altLang="en-US" sz="2400">
                <a:solidFill>
                  <a:srgbClr val="FF3300"/>
                </a:solidFill>
                <a:latin typeface="仿宋_GB2312" pitchFamily="49" charset="-122"/>
              </a:rPr>
              <a:t>外乳化法</a:t>
            </a:r>
            <a:r>
              <a:rPr kumimoji="1" lang="zh-CN" altLang="en-US" sz="2400">
                <a:latin typeface="仿宋_GB2312" pitchFamily="49" charset="-122"/>
              </a:rPr>
              <a:t>：就是在乳化剂、高剪切力存在下强制进行乳化的方法</a:t>
            </a:r>
            <a:r>
              <a:rPr kumimoji="1" lang="zh-CN" altLang="en-US" sz="2400">
                <a:latin typeface="Times New Roman" pitchFamily="18" charset="0"/>
              </a:rPr>
              <a:t>。</a:t>
            </a:r>
          </a:p>
        </p:txBody>
      </p:sp>
      <p:sp>
        <p:nvSpPr>
          <p:cNvPr id="13" name="Rectangle 7"/>
          <p:cNvSpPr>
            <a:spLocks noChangeArrowheads="1"/>
          </p:cNvSpPr>
          <p:nvPr/>
        </p:nvSpPr>
        <p:spPr bwMode="auto">
          <a:xfrm>
            <a:off x="2438400" y="5181600"/>
            <a:ext cx="6400800" cy="968375"/>
          </a:xfrm>
          <a:prstGeom prst="rect">
            <a:avLst/>
          </a:prstGeom>
          <a:noFill/>
          <a:ln w="12700" cap="sq">
            <a:noFill/>
            <a:miter lim="800000"/>
            <a:headEnd type="none" w="sm" len="sm"/>
            <a:tailEnd type="none" w="sm" len="sm"/>
          </a:ln>
          <a:effectLst/>
        </p:spPr>
        <p:txBody>
          <a:bodyPr>
            <a:spAutoFit/>
          </a:bodyPr>
          <a:lstStyle/>
          <a:p>
            <a:pPr>
              <a:lnSpc>
                <a:spcPct val="120000"/>
              </a:lnSpc>
            </a:pPr>
            <a:r>
              <a:rPr kumimoji="1" lang="zh-CN" altLang="en-US" sz="2400">
                <a:solidFill>
                  <a:srgbClr val="FF3300"/>
                </a:solidFill>
                <a:latin typeface="Times New Roman" pitchFamily="18" charset="0"/>
              </a:rPr>
              <a:t>内乳化法</a:t>
            </a:r>
            <a:r>
              <a:rPr kumimoji="1" lang="zh-CN" altLang="en-US" sz="2400">
                <a:latin typeface="Times New Roman" pitchFamily="18" charset="0"/>
              </a:rPr>
              <a:t>：其关键是在聚氨酯的分子骨架中引入亲水基团</a:t>
            </a:r>
            <a:r>
              <a:rPr kumimoji="1" lang="en-US" altLang="zh-CN" sz="2400">
                <a:latin typeface="Times New Roman" pitchFamily="18" charset="0"/>
              </a:rPr>
              <a:t>(</a:t>
            </a:r>
            <a:r>
              <a:rPr kumimoji="1" lang="zh-CN" altLang="en-US" sz="2400">
                <a:latin typeface="Times New Roman" pitchFamily="18" charset="0"/>
              </a:rPr>
              <a:t>多为可形成离子键的基团</a:t>
            </a:r>
            <a:r>
              <a:rPr kumimoji="1" lang="en-US" altLang="zh-CN" sz="2400">
                <a:latin typeface="Times New Roman" pitchFamily="18" charset="0"/>
              </a:rPr>
              <a:t>)</a:t>
            </a:r>
            <a:r>
              <a:rPr kumimoji="1" lang="zh-CN" altLang="en-US" sz="2400">
                <a:latin typeface="Times New Roman" pitchFamily="18" charset="0"/>
              </a:rPr>
              <a:t>。</a:t>
            </a:r>
          </a:p>
        </p:txBody>
      </p:sp>
      <p:sp>
        <p:nvSpPr>
          <p:cNvPr id="14" name="AutoShape 8"/>
          <p:cNvSpPr>
            <a:spLocks/>
          </p:cNvSpPr>
          <p:nvPr/>
        </p:nvSpPr>
        <p:spPr bwMode="auto">
          <a:xfrm>
            <a:off x="1981200" y="3962400"/>
            <a:ext cx="381000" cy="1752600"/>
          </a:xfrm>
          <a:prstGeom prst="leftBrace">
            <a:avLst>
              <a:gd name="adj1" fmla="val 38333"/>
              <a:gd name="adj2" fmla="val 50000"/>
            </a:avLst>
          </a:prstGeom>
          <a:noFill/>
          <a:ln w="12700" cap="sq">
            <a:solidFill>
              <a:schemeClr val="tx1"/>
            </a:solidFill>
            <a:round/>
            <a:headEnd type="none" w="sm" len="sm"/>
            <a:tailEnd type="none" w="sm" len="sm"/>
          </a:ln>
          <a:effectLst/>
        </p:spPr>
        <p:txBody>
          <a:bodyPr wrap="none" anchor="ctr"/>
          <a:lstStyle/>
          <a:p>
            <a:endParaRPr lang="zh-CN" altLang="en-US"/>
          </a:p>
        </p:txBody>
      </p:sp>
    </p:spTree>
    <p:extLst>
      <p:ext uri="{BB962C8B-B14F-4D97-AF65-F5344CB8AC3E}">
        <p14:creationId xmlns:p14="http://schemas.microsoft.com/office/powerpoint/2010/main" val="2533066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437459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3200" dirty="0">
                <a:latin typeface="楷体" panose="02010609060101010101" pitchFamily="49" charset="-122"/>
                <a:ea typeface="楷体" panose="02010609060101010101" pitchFamily="49" charset="-122"/>
                <a:cs typeface="Arial" panose="020B0604020202020204" pitchFamily="34" charset="0"/>
              </a:rPr>
              <a:t>8.2 </a:t>
            </a:r>
            <a:r>
              <a:rPr lang="zh-CN" altLang="en-US" sz="3200" dirty="0">
                <a:latin typeface="楷体" panose="02010609060101010101" pitchFamily="49" charset="-122"/>
                <a:ea typeface="楷体" panose="02010609060101010101" pitchFamily="49" charset="-122"/>
                <a:cs typeface="Arial" panose="020B0604020202020204" pitchFamily="34" charset="0"/>
              </a:rPr>
              <a:t>聚氨酯合成原料</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968" y="1053563"/>
            <a:ext cx="5065565" cy="250576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04" y="3424327"/>
            <a:ext cx="3168352" cy="2799347"/>
          </a:xfrm>
          <a:prstGeom prst="rect">
            <a:avLst/>
          </a:prstGeom>
        </p:spPr>
      </p:pic>
    </p:spTree>
    <p:extLst>
      <p:ext uri="{BB962C8B-B14F-4D97-AF65-F5344CB8AC3E}">
        <p14:creationId xmlns:p14="http://schemas.microsoft.com/office/powerpoint/2010/main" val="323721624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indent="457200">
              <a:lnSpc>
                <a:spcPct val="150000"/>
              </a:lnSpc>
              <a:spcBef>
                <a:spcPts val="600"/>
              </a:spcBef>
              <a:buClr>
                <a:srgbClr val="002060"/>
              </a:buClr>
            </a:pPr>
            <a:r>
              <a:rPr lang="zh-CN" altLang="en-US" sz="3200" dirty="0">
                <a:latin typeface="Times New Roman" pitchFamily="18" charset="0"/>
                <a:ea typeface="楷体" panose="02010609060101010101" pitchFamily="49" charset="-122"/>
                <a:cs typeface="Times New Roman" pitchFamily="18" charset="0"/>
              </a:rPr>
              <a:t>采用丙烯酸酯类单体作溶剂</a:t>
            </a:r>
            <a:r>
              <a:rPr lang="en-US" altLang="zh-CN" sz="3200" dirty="0">
                <a:latin typeface="Times New Roman" pitchFamily="18" charset="0"/>
                <a:ea typeface="楷体" panose="02010609060101010101" pitchFamily="49" charset="-122"/>
                <a:cs typeface="Times New Roman" pitchFamily="18" charset="0"/>
              </a:rPr>
              <a:t>,</a:t>
            </a:r>
            <a:r>
              <a:rPr lang="zh-CN" altLang="en-US" sz="3200" dirty="0">
                <a:latin typeface="Times New Roman" pitchFamily="18" charset="0"/>
                <a:ea typeface="楷体" panose="02010609060101010101" pitchFamily="49" charset="-122"/>
                <a:cs typeface="Times New Roman" pitchFamily="18" charset="0"/>
              </a:rPr>
              <a:t>制备端</a:t>
            </a:r>
            <a:r>
              <a:rPr lang="en-US" altLang="zh-CN" sz="3200" dirty="0">
                <a:latin typeface="Times New Roman" pitchFamily="18" charset="0"/>
                <a:ea typeface="楷体" panose="02010609060101010101" pitchFamily="49" charset="-122"/>
                <a:cs typeface="Times New Roman" pitchFamily="18" charset="0"/>
              </a:rPr>
              <a:t>-NCO</a:t>
            </a:r>
            <a:r>
              <a:rPr lang="zh-CN" altLang="en-US" sz="3200" dirty="0">
                <a:latin typeface="Times New Roman" pitchFamily="18" charset="0"/>
                <a:ea typeface="楷体" panose="02010609060101010101" pitchFamily="49" charset="-122"/>
                <a:cs typeface="Times New Roman" pitchFamily="18" charset="0"/>
              </a:rPr>
              <a:t>预聚物。</a:t>
            </a:r>
            <a:endParaRPr lang="en-US" altLang="zh-CN" sz="3200" dirty="0">
              <a:latin typeface="Times New Roman" pitchFamily="18" charset="0"/>
              <a:ea typeface="楷体" panose="02010609060101010101" pitchFamily="49" charset="-122"/>
              <a:cs typeface="Times New Roman" pitchFamily="18" charset="0"/>
            </a:endParaRPr>
          </a:p>
          <a:p>
            <a:pPr indent="457200">
              <a:lnSpc>
                <a:spcPct val="150000"/>
              </a:lnSpc>
              <a:spcBef>
                <a:spcPts val="600"/>
              </a:spcBef>
              <a:buClr>
                <a:srgbClr val="002060"/>
              </a:buClr>
            </a:pPr>
            <a:r>
              <a:rPr lang="zh-CN" altLang="en-US" sz="3200" dirty="0">
                <a:latin typeface="Times New Roman" pitchFamily="18" charset="0"/>
                <a:ea typeface="楷体" panose="02010609060101010101" pitchFamily="49" charset="-122"/>
                <a:cs typeface="Times New Roman" pitchFamily="18" charset="0"/>
              </a:rPr>
              <a:t>水分散扩链后制得含有丙烯酸酯类单体的聚氨酯分散液</a:t>
            </a:r>
            <a:r>
              <a:rPr lang="en-US" altLang="zh-CN" sz="3200" dirty="0">
                <a:latin typeface="Times New Roman" pitchFamily="18" charset="0"/>
                <a:ea typeface="楷体" panose="02010609060101010101" pitchFamily="49" charset="-122"/>
                <a:cs typeface="Times New Roman" pitchFamily="18" charset="0"/>
              </a:rPr>
              <a:t>,</a:t>
            </a:r>
            <a:r>
              <a:rPr lang="zh-CN" altLang="en-US" sz="3200" dirty="0">
                <a:latin typeface="Times New Roman" pitchFamily="18" charset="0"/>
                <a:ea typeface="楷体" panose="02010609060101010101" pitchFamily="49" charset="-122"/>
                <a:cs typeface="Times New Roman" pitchFamily="18" charset="0"/>
              </a:rPr>
              <a:t>然后通过自由基引发聚合制得丙烯酸酯改性的聚氨酯水分散体。</a:t>
            </a:r>
            <a:endParaRPr lang="en-US" altLang="zh-CN" sz="3200" dirty="0">
              <a:latin typeface="Times New Roman" pitchFamily="18" charset="0"/>
              <a:ea typeface="楷体" panose="02010609060101010101" pitchFamily="49" charset="-122"/>
              <a:cs typeface="Times New Roman" pitchFamily="18" charset="0"/>
            </a:endParaRPr>
          </a:p>
        </p:txBody>
      </p:sp>
      <p:sp>
        <p:nvSpPr>
          <p:cNvPr id="10" name="对角圆角矩形 9"/>
          <p:cNvSpPr/>
          <p:nvPr/>
        </p:nvSpPr>
        <p:spPr>
          <a:xfrm>
            <a:off x="0" y="0"/>
            <a:ext cx="5886762"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rPr>
              <a:t>第三代水性聚氨酯涂料</a:t>
            </a:r>
            <a:r>
              <a:rPr lang="en-US" altLang="zh-CN" sz="2800" dirty="0">
                <a:latin typeface="楷体" panose="02010609060101010101" pitchFamily="49" charset="-122"/>
                <a:ea typeface="楷体" panose="02010609060101010101" pitchFamily="49" charset="-122"/>
              </a:rPr>
              <a:t>(PUA)</a:t>
            </a:r>
            <a:endParaRPr lang="zh-CN" altLang="en-US" sz="2800" dirty="0">
              <a:latin typeface="楷体" panose="02010609060101010101" pitchFamily="49" charset="-122"/>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4377333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10" name="对角圆角矩形 9"/>
          <p:cNvSpPr/>
          <p:nvPr/>
        </p:nvSpPr>
        <p:spPr>
          <a:xfrm>
            <a:off x="0" y="-8796"/>
            <a:ext cx="5886762"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rPr>
              <a:t>第三代水性聚氨酯涂料</a:t>
            </a:r>
            <a:r>
              <a:rPr lang="en-US" altLang="zh-CN" sz="2800" dirty="0">
                <a:latin typeface="楷体" panose="02010609060101010101" pitchFamily="49" charset="-122"/>
                <a:ea typeface="楷体" panose="02010609060101010101" pitchFamily="49" charset="-122"/>
              </a:rPr>
              <a:t>(PUA)</a:t>
            </a:r>
            <a:endParaRPr lang="zh-CN" altLang="en-US" sz="2800" dirty="0">
              <a:latin typeface="楷体" panose="02010609060101010101" pitchFamily="49" charset="-122"/>
              <a:ea typeface="楷体" panose="02010609060101010101" pitchFamily="49" charset="-122"/>
              <a:cs typeface="Arial" panose="020B0604020202020204" pitchFamily="34" charset="0"/>
            </a:endParaRPr>
          </a:p>
        </p:txBody>
      </p:sp>
      <p:sp>
        <p:nvSpPr>
          <p:cNvPr id="2" name="矩形 1"/>
          <p:cNvSpPr/>
          <p:nvPr/>
        </p:nvSpPr>
        <p:spPr>
          <a:xfrm>
            <a:off x="251520" y="1052736"/>
            <a:ext cx="8784976" cy="5339923"/>
          </a:xfrm>
          <a:prstGeom prst="rect">
            <a:avLst/>
          </a:prstGeom>
        </p:spPr>
        <p:txBody>
          <a:bodyPr wrap="square">
            <a:spAutoFit/>
          </a:bodyPr>
          <a:lstStyle/>
          <a:p>
            <a:pPr indent="457200">
              <a:lnSpc>
                <a:spcPct val="150000"/>
              </a:lnSpc>
              <a:spcBef>
                <a:spcPts val="600"/>
              </a:spcBef>
              <a:buClr>
                <a:srgbClr val="002060"/>
              </a:buClr>
            </a:pPr>
            <a:r>
              <a:rPr lang="zh-CN" altLang="en-US" sz="2800" dirty="0">
                <a:latin typeface="楷体" panose="02010609060101010101" pitchFamily="49" charset="-122"/>
                <a:ea typeface="楷体" panose="02010609060101010101" pitchFamily="49" charset="-122"/>
              </a:rPr>
              <a:t>由于</a:t>
            </a:r>
            <a:r>
              <a:rPr lang="zh-CN" altLang="en-US" sz="2800" dirty="0">
                <a:solidFill>
                  <a:srgbClr val="FF0000"/>
                </a:solidFill>
                <a:latin typeface="楷体" panose="02010609060101010101" pitchFamily="49" charset="-122"/>
                <a:ea typeface="楷体" panose="02010609060101010101" pitchFamily="49" charset="-122"/>
              </a:rPr>
              <a:t>丙烯酸酯类单体不溶于水</a:t>
            </a:r>
            <a:r>
              <a:rPr lang="zh-CN" altLang="en-US" sz="2800" dirty="0">
                <a:latin typeface="楷体" panose="02010609060101010101" pitchFamily="49" charset="-122"/>
                <a:ea typeface="楷体" panose="02010609060101010101" pitchFamily="49" charset="-122"/>
              </a:rPr>
              <a:t>中</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而被包封在聚氨酯粒子中</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通过</a:t>
            </a:r>
            <a:r>
              <a:rPr lang="zh-CN" altLang="en-US" sz="2800" dirty="0">
                <a:solidFill>
                  <a:srgbClr val="FF0000"/>
                </a:solidFill>
                <a:latin typeface="楷体" panose="02010609060101010101" pitchFamily="49" charset="-122"/>
                <a:ea typeface="楷体" panose="02010609060101010101" pitchFamily="49" charset="-122"/>
              </a:rPr>
              <a:t>聚氨酯中被中和的羧基提供乳化、稳定作用</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这样可制得一种以丙烯酸树脂为</a:t>
            </a:r>
            <a:r>
              <a:rPr lang="zh-CN" altLang="en-US" sz="2800" dirty="0">
                <a:solidFill>
                  <a:srgbClr val="FF0000"/>
                </a:solidFill>
                <a:latin typeface="楷体" panose="02010609060101010101" pitchFamily="49" charset="-122"/>
                <a:ea typeface="楷体" panose="02010609060101010101" pitchFamily="49" charset="-122"/>
              </a:rPr>
              <a:t>核</a:t>
            </a:r>
            <a:r>
              <a:rPr lang="zh-CN" altLang="en-US" sz="2800" dirty="0">
                <a:latin typeface="楷体" panose="02010609060101010101" pitchFamily="49" charset="-122"/>
                <a:ea typeface="楷体" panose="02010609060101010101" pitchFamily="49" charset="-122"/>
              </a:rPr>
              <a:t>、聚氨酯为</a:t>
            </a:r>
            <a:r>
              <a:rPr lang="zh-CN" altLang="en-US" sz="2800" dirty="0">
                <a:solidFill>
                  <a:srgbClr val="FF0000"/>
                </a:solidFill>
                <a:latin typeface="楷体" panose="02010609060101010101" pitchFamily="49" charset="-122"/>
                <a:ea typeface="楷体" panose="02010609060101010101" pitchFamily="49" charset="-122"/>
              </a:rPr>
              <a:t>壳</a:t>
            </a:r>
            <a:r>
              <a:rPr lang="zh-CN" altLang="en-US" sz="2800" dirty="0">
                <a:latin typeface="楷体" panose="02010609060101010101" pitchFamily="49" charset="-122"/>
                <a:ea typeface="楷体" panose="02010609060101010101" pitchFamily="49" charset="-122"/>
              </a:rPr>
              <a:t>的无溶剂、无游离乳化剂的水分散体</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兼具聚氨酯和聚丙烯酸酯两者的优点</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同时又降低了成本</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因此被誉为“第三代水性聚氨酯”。</a:t>
            </a:r>
            <a:endParaRPr lang="en-US" altLang="zh-CN" sz="2800" dirty="0">
              <a:latin typeface="楷体" panose="02010609060101010101" pitchFamily="49" charset="-122"/>
              <a:ea typeface="楷体" panose="02010609060101010101" pitchFamily="49" charset="-122"/>
            </a:endParaRPr>
          </a:p>
          <a:p>
            <a:pPr indent="457200">
              <a:lnSpc>
                <a:spcPct val="150000"/>
              </a:lnSpc>
              <a:spcBef>
                <a:spcPts val="600"/>
              </a:spcBef>
              <a:buClr>
                <a:srgbClr val="002060"/>
              </a:buClr>
            </a:pPr>
            <a:r>
              <a:rPr lang="zh-CN" altLang="en-US" sz="2800" dirty="0">
                <a:latin typeface="楷体" panose="02010609060101010101" pitchFamily="49" charset="-122"/>
                <a:ea typeface="楷体" panose="02010609060101010101" pitchFamily="49" charset="-122"/>
              </a:rPr>
              <a:t>此合成技术是聚氨酯以及丙烯酸乳液合成技术上的创新和一大突破</a:t>
            </a:r>
            <a:endParaRPr lang="zh-CN" altLang="en-US" sz="2800" dirty="0"/>
          </a:p>
        </p:txBody>
      </p:sp>
    </p:spTree>
    <p:extLst>
      <p:ext uri="{BB962C8B-B14F-4D97-AF65-F5344CB8AC3E}">
        <p14:creationId xmlns:p14="http://schemas.microsoft.com/office/powerpoint/2010/main" val="11627514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459061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6.</a:t>
            </a:r>
            <a:r>
              <a:rPr lang="zh-CN" altLang="en-US" sz="2800" dirty="0">
                <a:latin typeface="楷体" panose="02010609060101010101" pitchFamily="49" charset="-122"/>
                <a:ea typeface="楷体" panose="02010609060101010101" pitchFamily="49" charset="-122"/>
                <a:cs typeface="Arial" panose="020B0604020202020204" pitchFamily="34" charset="0"/>
              </a:rPr>
              <a:t>聚氨酯涂料性能和用途</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除氨基甲酸酯外，含有酯基及油脂中的不饱和双键，有许多优异特点</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漆膜耐磨、粘附力强，广泛应用于地板漆、甲板漆</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endParaRPr lang="zh-CN" altLang="en-US" sz="2800" dirty="0">
              <a:solidFill>
                <a:schemeClr val="tx1"/>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6564" y="2636912"/>
            <a:ext cx="3771900" cy="2800350"/>
          </a:xfrm>
          <a:prstGeom prst="rect">
            <a:avLst/>
          </a:prstGeom>
        </p:spPr>
      </p:pic>
      <p:sp>
        <p:nvSpPr>
          <p:cNvPr id="3" name="文本框 2"/>
          <p:cNvSpPr txBox="1"/>
          <p:nvPr/>
        </p:nvSpPr>
        <p:spPr>
          <a:xfrm>
            <a:off x="973493" y="2988530"/>
            <a:ext cx="3672408" cy="3539430"/>
          </a:xfrm>
          <a:prstGeom prst="rect">
            <a:avLst/>
          </a:prstGeom>
          <a:noFill/>
        </p:spPr>
        <p:txBody>
          <a:bodyPr wrap="square" rtlCol="0">
            <a:spAutoFit/>
          </a:bodyPr>
          <a:lstStyle/>
          <a:p>
            <a:pPr marL="285750" indent="-285750">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漆膜防腐性能优良，能耐油、酸碱盐等化学药品和工业废气</a:t>
            </a:r>
            <a:endParaRPr lang="en-US" altLang="zh-CN" sz="28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施工温度范围广，能在室温固化，也能加热固化，甚至在</a:t>
            </a:r>
            <a:r>
              <a:rPr lang="en-US" altLang="zh-CN" sz="2800" dirty="0">
                <a:latin typeface="楷体" panose="02010609060101010101" pitchFamily="49" charset="-122"/>
                <a:ea typeface="楷体" panose="02010609060101010101" pitchFamily="49" charset="-122"/>
              </a:rPr>
              <a:t>0</a:t>
            </a:r>
            <a:r>
              <a:rPr lang="zh-CN" altLang="en-US" sz="2800" dirty="0">
                <a:latin typeface="楷体" panose="02010609060101010101" pitchFamily="49" charset="-122"/>
                <a:ea typeface="楷体" panose="02010609060101010101" pitchFamily="49" charset="-122"/>
              </a:rPr>
              <a:t>℃也能正常固化，施工适应季节长</a:t>
            </a:r>
          </a:p>
        </p:txBody>
      </p:sp>
    </p:spTree>
    <p:extLst>
      <p:ext uri="{BB962C8B-B14F-4D97-AF65-F5344CB8AC3E}">
        <p14:creationId xmlns:p14="http://schemas.microsoft.com/office/powerpoint/2010/main" val="347158105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423057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6.</a:t>
            </a:r>
            <a:r>
              <a:rPr lang="zh-CN" altLang="en-US" sz="2800" dirty="0">
                <a:latin typeface="楷体" panose="02010609060101010101" pitchFamily="49" charset="-122"/>
                <a:ea typeface="楷体" panose="02010609060101010101" pitchFamily="49" charset="-122"/>
                <a:cs typeface="Arial" panose="020B0604020202020204" pitchFamily="34" charset="0"/>
              </a:rPr>
              <a:t>聚氨酯涂料性能和用途</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调整配方，可获得所要求的涂料性能，可以从坚硬的调节到柔韧的，而一般涂料不具备高弹性</a:t>
            </a:r>
            <a:endParaRPr lang="en-US" altLang="zh-CN" sz="2800" dirty="0">
              <a:solidFill>
                <a:schemeClr val="tx1"/>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832" y="2452429"/>
            <a:ext cx="5437144" cy="4072915"/>
          </a:xfrm>
          <a:prstGeom prst="rect">
            <a:avLst/>
          </a:prstGeom>
        </p:spPr>
      </p:pic>
    </p:spTree>
    <p:extLst>
      <p:ext uri="{BB962C8B-B14F-4D97-AF65-F5344CB8AC3E}">
        <p14:creationId xmlns:p14="http://schemas.microsoft.com/office/powerpoint/2010/main" val="31484001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2777" y="0"/>
            <a:ext cx="423057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6.</a:t>
            </a:r>
            <a:r>
              <a:rPr lang="zh-CN" altLang="en-US" sz="2800" dirty="0">
                <a:latin typeface="楷体" panose="02010609060101010101" pitchFamily="49" charset="-122"/>
                <a:ea typeface="楷体" panose="02010609060101010101" pitchFamily="49" charset="-122"/>
                <a:cs typeface="Arial" panose="020B0604020202020204" pitchFamily="34" charset="0"/>
              </a:rPr>
              <a:t>聚氨酯涂料性能和用途</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优良的电气性能。适合于漆包线用漆，聚氨酯漆包线具有自焊、自粘特性</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能与多种树脂混用。与聚酯、聚醚、环氧、醇酸、有机硅、丙烯酸酯等树脂以及沥青、干性油等混用，开发出新品种</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装饰与保护性能好，高级木器、钢琴、大型客机都采用聚氨酯涂料</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耐温性能好，可以耐</a:t>
            </a:r>
            <a:r>
              <a:rPr lang="en-US" altLang="zh-CN" sz="2800" dirty="0">
                <a:solidFill>
                  <a:schemeClr val="tx1"/>
                </a:solidFill>
                <a:latin typeface="楷体" panose="02010609060101010101" pitchFamily="49" charset="-122"/>
                <a:ea typeface="楷体" panose="02010609060101010101" pitchFamily="49" charset="-122"/>
              </a:rPr>
              <a:t>-40</a:t>
            </a:r>
            <a:r>
              <a:rPr lang="zh-CN" altLang="en-US" sz="2800" dirty="0">
                <a:solidFill>
                  <a:schemeClr val="tx1"/>
                </a:solidFill>
                <a:latin typeface="楷体" panose="02010609060101010101" pitchFamily="49" charset="-122"/>
                <a:ea typeface="楷体" panose="02010609060101010101" pitchFamily="49" charset="-122"/>
              </a:rPr>
              <a:t>℃</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112" y="4653135"/>
            <a:ext cx="3168352" cy="1856017"/>
          </a:xfrm>
          <a:prstGeom prst="rect">
            <a:avLst/>
          </a:prstGeom>
        </p:spPr>
      </p:pic>
    </p:spTree>
    <p:extLst>
      <p:ext uri="{BB962C8B-B14F-4D97-AF65-F5344CB8AC3E}">
        <p14:creationId xmlns:p14="http://schemas.microsoft.com/office/powerpoint/2010/main" val="17735816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solidFill>
                  <a:schemeClr val="tx1"/>
                </a:solidFill>
                <a:latin typeface="楷体" panose="02010609060101010101" pitchFamily="49" charset="-122"/>
                <a:ea typeface="楷体" panose="02010609060101010101" pitchFamily="49" charset="-122"/>
                <a:cs typeface="Arial" panose="020B0604020202020204" pitchFamily="34" charset="0"/>
              </a:rPr>
              <a:t>8.7</a:t>
            </a:r>
            <a:r>
              <a:rPr lang="zh-CN" altLang="en-US" sz="2800" b="1" dirty="0">
                <a:solidFill>
                  <a:schemeClr val="tx1"/>
                </a:solidFill>
                <a:effectLst>
                  <a:outerShdw blurRad="38100" dist="38100" dir="2700000" algn="tl">
                    <a:srgbClr val="C0C0C0"/>
                  </a:outerShdw>
                </a:effectLst>
                <a:latin typeface="楷体_GB2312" pitchFamily="49" charset="-122"/>
                <a:ea typeface="楷体_GB2312" pitchFamily="49" charset="-122"/>
              </a:rPr>
              <a:t>其它聚氨酯材料</a:t>
            </a:r>
            <a:endParaRPr lang="zh-CN" altLang="en-US" sz="2800" dirty="0">
              <a:solidFill>
                <a:schemeClr val="tx1"/>
              </a:solidFill>
              <a:latin typeface="楷体" panose="02010609060101010101" pitchFamily="49" charset="-122"/>
              <a:ea typeface="楷体" panose="02010609060101010101" pitchFamily="49" charset="-122"/>
              <a:cs typeface="Arial" panose="020B0604020202020204" pitchFamily="34" charset="0"/>
            </a:endParaRP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kumimoji="1" lang="en-US" altLang="zh-CN" sz="2800" dirty="0">
                <a:solidFill>
                  <a:srgbClr val="FF3300"/>
                </a:solidFill>
                <a:latin typeface="楷体" panose="02010609060101010101" pitchFamily="49" charset="-122"/>
                <a:ea typeface="楷体" panose="02010609060101010101" pitchFamily="49" charset="-122"/>
              </a:rPr>
              <a:t> </a:t>
            </a:r>
            <a:r>
              <a:rPr kumimoji="1" lang="zh-CN" altLang="en-US" sz="2800" dirty="0">
                <a:solidFill>
                  <a:srgbClr val="FF3300"/>
                </a:solidFill>
                <a:latin typeface="楷体" panose="02010609060101010101" pitchFamily="49" charset="-122"/>
                <a:ea typeface="楷体" panose="02010609060101010101" pitchFamily="49" charset="-122"/>
              </a:rPr>
              <a:t>聚氨酯人造革和合成革</a:t>
            </a:r>
            <a:endParaRPr kumimoji="1" lang="en-US" altLang="zh-CN" sz="2800" dirty="0">
              <a:solidFill>
                <a:srgbClr val="FF3300"/>
              </a:solidFill>
              <a:latin typeface="楷体" panose="02010609060101010101" pitchFamily="49" charset="-122"/>
              <a:ea typeface="楷体" panose="02010609060101010101" pitchFamily="49" charset="-122"/>
            </a:endParaRPr>
          </a:p>
          <a:p>
            <a:pPr>
              <a:spcBef>
                <a:spcPts val="600"/>
              </a:spcBef>
              <a:buClr>
                <a:srgbClr val="002060"/>
              </a:buClr>
            </a:pPr>
            <a:r>
              <a:rPr kumimoji="1" lang="zh-CN" altLang="en-US" sz="2800" dirty="0">
                <a:latin typeface="楷体" panose="02010609060101010101" pitchFamily="49" charset="-122"/>
                <a:ea typeface="楷体" panose="02010609060101010101" pitchFamily="49" charset="-122"/>
              </a:rPr>
              <a:t>聚氨酯合成革可代替天然皮革用于服装、鞋帽、箱包、等制品。</a:t>
            </a:r>
          </a:p>
          <a:p>
            <a:pPr>
              <a:spcBef>
                <a:spcPts val="600"/>
              </a:spcBef>
              <a:buClr>
                <a:srgbClr val="002060"/>
              </a:buClr>
            </a:pPr>
            <a:r>
              <a:rPr kumimoji="1" lang="zh-CN" altLang="en-US" sz="2800" dirty="0">
                <a:latin typeface="楷体" panose="02010609060101010101" pitchFamily="49" charset="-122"/>
                <a:ea typeface="楷体" panose="02010609060101010101" pitchFamily="49" charset="-122"/>
              </a:rPr>
              <a:t>优点：手感、色泽、弹性、透气性、强度、耐磨性、耐寒性及吸湿性等方面的性能优于聚氯乙烯人造革。</a:t>
            </a:r>
          </a:p>
          <a:p>
            <a:pPr marL="457200" indent="-457200">
              <a:spcBef>
                <a:spcPts val="600"/>
              </a:spcBef>
              <a:buClr>
                <a:srgbClr val="002060"/>
              </a:buClr>
              <a:buFont typeface="Wingdings" panose="05000000000000000000" pitchFamily="2" charset="2"/>
              <a:buChar char="u"/>
            </a:pPr>
            <a:r>
              <a:rPr kumimoji="1" lang="zh-CN" altLang="en-US" sz="2800" dirty="0">
                <a:solidFill>
                  <a:srgbClr val="FF3300"/>
                </a:solidFill>
                <a:latin typeface="楷体" panose="02010609060101010101" pitchFamily="49" charset="-122"/>
                <a:ea typeface="楷体" panose="02010609060101010101" pitchFamily="49" charset="-122"/>
              </a:rPr>
              <a:t>聚氨酯鞋底</a:t>
            </a:r>
          </a:p>
          <a:p>
            <a:pPr>
              <a:spcBef>
                <a:spcPts val="600"/>
              </a:spcBef>
              <a:buClr>
                <a:srgbClr val="002060"/>
              </a:buClr>
            </a:pPr>
            <a:r>
              <a:rPr kumimoji="1" lang="zh-CN" altLang="en-US" sz="2800" dirty="0">
                <a:latin typeface="楷体" panose="02010609060101010101" pitchFamily="49" charset="-122"/>
                <a:ea typeface="楷体" panose="02010609060101010101" pitchFamily="49" charset="-122"/>
              </a:rPr>
              <a:t>聚氨酯鞋底具有质轻、防滑、弹性好、强度高、耐磨、耐寒、耐油等优点，正取代橡胶成为鞋底材料的最佳选择。</a:t>
            </a:r>
          </a:p>
          <a:p>
            <a:pPr>
              <a:spcBef>
                <a:spcPts val="600"/>
              </a:spcBef>
              <a:buClr>
                <a:srgbClr val="002060"/>
              </a:buClr>
            </a:pPr>
            <a:endParaRPr kumimoji="1" lang="zh-CN" altLang="en-US" sz="2800" dirty="0">
              <a:solidFill>
                <a:srgbClr val="FF3300"/>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endParaRPr lang="zh-CN" altLang="en-US" sz="280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5341681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solidFill>
                  <a:schemeClr val="tx1"/>
                </a:solidFill>
                <a:latin typeface="楷体" panose="02010609060101010101" pitchFamily="49" charset="-122"/>
                <a:ea typeface="楷体" panose="02010609060101010101" pitchFamily="49" charset="-122"/>
                <a:cs typeface="Arial" panose="020B0604020202020204" pitchFamily="34" charset="0"/>
              </a:rPr>
              <a:t>8.7</a:t>
            </a:r>
            <a:r>
              <a:rPr lang="zh-CN" altLang="en-US" sz="2800" b="1" dirty="0">
                <a:solidFill>
                  <a:schemeClr val="tx1"/>
                </a:solidFill>
                <a:effectLst>
                  <a:outerShdw blurRad="38100" dist="38100" dir="2700000" algn="tl">
                    <a:srgbClr val="C0C0C0"/>
                  </a:outerShdw>
                </a:effectLst>
                <a:latin typeface="楷体_GB2312" pitchFamily="49" charset="-122"/>
                <a:ea typeface="楷体_GB2312" pitchFamily="49" charset="-122"/>
              </a:rPr>
              <a:t>其它聚氨酯材料</a:t>
            </a:r>
            <a:endParaRPr lang="zh-CN" altLang="en-US" sz="2800" dirty="0">
              <a:solidFill>
                <a:schemeClr val="tx1"/>
              </a:solidFill>
              <a:latin typeface="楷体" panose="02010609060101010101" pitchFamily="49" charset="-122"/>
              <a:ea typeface="楷体" panose="02010609060101010101" pitchFamily="49" charset="-122"/>
              <a:cs typeface="Arial" panose="020B0604020202020204" pitchFamily="34" charset="0"/>
            </a:endParaRP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kumimoji="1" lang="zh-CN" altLang="en-US" sz="2800" dirty="0">
                <a:solidFill>
                  <a:srgbClr val="FF0000"/>
                </a:solidFill>
                <a:latin typeface="Times New Roman" pitchFamily="18" charset="0"/>
              </a:rPr>
              <a:t>生物医用聚氨酯材料</a:t>
            </a:r>
          </a:p>
          <a:p>
            <a:pPr>
              <a:spcBef>
                <a:spcPts val="600"/>
              </a:spcBef>
              <a:buClr>
                <a:srgbClr val="002060"/>
              </a:buClr>
            </a:pPr>
            <a:r>
              <a:rPr kumimoji="1" lang="zh-CN" altLang="en-US" sz="2800" dirty="0">
                <a:latin typeface="Times New Roman" pitchFamily="18" charset="0"/>
              </a:rPr>
              <a:t>聚氨酯具有较好的生物相容性</a:t>
            </a:r>
            <a:r>
              <a:rPr kumimoji="1" lang="en-US" altLang="zh-CN" sz="2800" dirty="0">
                <a:latin typeface="Times New Roman" pitchFamily="18" charset="0"/>
              </a:rPr>
              <a:t>(</a:t>
            </a:r>
            <a:r>
              <a:rPr kumimoji="1" lang="zh-CN" altLang="en-US" sz="2800" dirty="0">
                <a:latin typeface="Times New Roman" pitchFamily="18" charset="0"/>
              </a:rPr>
              <a:t>包括血液相容性和组织相容性</a:t>
            </a:r>
            <a:r>
              <a:rPr kumimoji="1" lang="en-US" altLang="zh-CN" sz="2800" dirty="0">
                <a:latin typeface="Times New Roman" pitchFamily="18" charset="0"/>
              </a:rPr>
              <a:t>)</a:t>
            </a:r>
            <a:r>
              <a:rPr kumimoji="1" lang="zh-CN" altLang="en-US" sz="2800" dirty="0">
                <a:latin typeface="Times New Roman" pitchFamily="18" charset="0"/>
              </a:rPr>
              <a:t>，同时它具有优异的耐疲劳性、耐磨性、高弹性和高强度。</a:t>
            </a:r>
            <a:endParaRPr lang="zh-CN" altLang="en-US" sz="2800" dirty="0">
              <a:solidFill>
                <a:schemeClr val="tx1"/>
              </a:solidFill>
              <a:latin typeface="楷体" panose="02010609060101010101" pitchFamily="49" charset="-122"/>
              <a:ea typeface="楷体" panose="02010609060101010101" pitchFamily="49" charset="-122"/>
            </a:endParaRPr>
          </a:p>
        </p:txBody>
      </p:sp>
      <p:pic>
        <p:nvPicPr>
          <p:cNvPr id="10" name="Picture 7" descr="01"/>
          <p:cNvPicPr>
            <a:picLocks noChangeAspect="1" noChangeArrowheads="1"/>
          </p:cNvPicPr>
          <p:nvPr/>
        </p:nvPicPr>
        <p:blipFill>
          <a:blip r:embed="rId2" cstate="print"/>
          <a:srcRect/>
          <a:stretch>
            <a:fillRect/>
          </a:stretch>
        </p:blipFill>
        <p:spPr bwMode="auto">
          <a:xfrm>
            <a:off x="899592" y="3068960"/>
            <a:ext cx="1863526" cy="3222848"/>
          </a:xfrm>
          <a:prstGeom prst="rect">
            <a:avLst/>
          </a:prstGeom>
          <a:noFill/>
          <a:ln w="12700" cap="sq">
            <a:noFill/>
            <a:miter lim="800000"/>
            <a:headEnd type="none" w="sm" len="sm"/>
            <a:tailEnd type="none" w="sm" len="sm"/>
          </a:ln>
          <a:effectLst/>
        </p:spPr>
      </p:pic>
      <p:sp>
        <p:nvSpPr>
          <p:cNvPr id="11" name="Rectangle 4"/>
          <p:cNvSpPr>
            <a:spLocks noChangeArrowheads="1"/>
          </p:cNvSpPr>
          <p:nvPr/>
        </p:nvSpPr>
        <p:spPr bwMode="auto">
          <a:xfrm>
            <a:off x="2731064" y="3284984"/>
            <a:ext cx="5378450" cy="469900"/>
          </a:xfrm>
          <a:prstGeom prst="rect">
            <a:avLst/>
          </a:prstGeom>
          <a:noFill/>
          <a:ln w="12700" cap="sq">
            <a:solidFill>
              <a:srgbClr val="FF0000"/>
            </a:solidFill>
            <a:miter lim="800000"/>
            <a:headEnd type="none" w="sm" len="sm"/>
            <a:tailEnd type="none" w="sm" len="sm"/>
          </a:ln>
          <a:effectLst/>
        </p:spPr>
        <p:txBody>
          <a:bodyPr wrap="none">
            <a:spAutoFit/>
          </a:bodyPr>
          <a:lstStyle/>
          <a:p>
            <a:r>
              <a:rPr kumimoji="1" lang="en-US" altLang="zh-CN" sz="2400">
                <a:latin typeface="Times New Roman" pitchFamily="18" charset="0"/>
              </a:rPr>
              <a:t>1958</a:t>
            </a:r>
            <a:r>
              <a:rPr kumimoji="1" lang="zh-CN" altLang="en-US" sz="2400">
                <a:latin typeface="Times New Roman" pitchFamily="18" charset="0"/>
              </a:rPr>
              <a:t>年聚氨酯首次应用于骨折修复材料</a:t>
            </a:r>
          </a:p>
        </p:txBody>
      </p:sp>
      <p:sp>
        <p:nvSpPr>
          <p:cNvPr id="12" name="Rectangle 5"/>
          <p:cNvSpPr>
            <a:spLocks noChangeArrowheads="1"/>
          </p:cNvSpPr>
          <p:nvPr/>
        </p:nvSpPr>
        <p:spPr bwMode="auto">
          <a:xfrm>
            <a:off x="2743200" y="4879975"/>
            <a:ext cx="2764904" cy="1200329"/>
          </a:xfrm>
          <a:prstGeom prst="rect">
            <a:avLst/>
          </a:prstGeom>
          <a:noFill/>
          <a:ln w="12700" cap="sq">
            <a:solidFill>
              <a:srgbClr val="FF0000"/>
            </a:solidFill>
            <a:miter lim="800000"/>
            <a:headEnd type="none" w="sm" len="sm"/>
            <a:tailEnd type="none" w="sm" len="sm"/>
          </a:ln>
          <a:effectLst/>
        </p:spPr>
        <p:txBody>
          <a:bodyPr wrap="square">
            <a:spAutoFit/>
          </a:bodyPr>
          <a:lstStyle/>
          <a:p>
            <a:r>
              <a:rPr kumimoji="1" lang="en-US" altLang="zh-CN" sz="2400" dirty="0">
                <a:latin typeface="Times New Roman" pitchFamily="18" charset="0"/>
              </a:rPr>
              <a:t>80</a:t>
            </a:r>
            <a:r>
              <a:rPr kumimoji="1" lang="zh-CN" altLang="en-US" sz="2400" dirty="0">
                <a:latin typeface="Times New Roman" pitchFamily="18" charset="0"/>
              </a:rPr>
              <a:t>年代初用聚氨酯弹性体制作人工心脏移植成功。</a:t>
            </a:r>
          </a:p>
        </p:txBody>
      </p:sp>
      <p:pic>
        <p:nvPicPr>
          <p:cNvPr id="13" name="Picture 6" descr="heart090901"/>
          <p:cNvPicPr>
            <a:picLocks noChangeAspect="1" noChangeArrowheads="1"/>
          </p:cNvPicPr>
          <p:nvPr/>
        </p:nvPicPr>
        <p:blipFill>
          <a:blip r:embed="rId3" cstate="print"/>
          <a:srcRect/>
          <a:stretch>
            <a:fillRect/>
          </a:stretch>
        </p:blipFill>
        <p:spPr bwMode="auto">
          <a:xfrm>
            <a:off x="5533482" y="3833673"/>
            <a:ext cx="2705100" cy="2705100"/>
          </a:xfrm>
          <a:prstGeom prst="rect">
            <a:avLst/>
          </a:prstGeom>
          <a:noFill/>
        </p:spPr>
      </p:pic>
    </p:spTree>
    <p:extLst>
      <p:ext uri="{BB962C8B-B14F-4D97-AF65-F5344CB8AC3E}">
        <p14:creationId xmlns:p14="http://schemas.microsoft.com/office/powerpoint/2010/main" val="31602090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3" y="0"/>
            <a:ext cx="9180513" cy="6858000"/>
          </a:xfrm>
          <a:prstGeom prst="rect">
            <a:avLst/>
          </a:prstGeom>
        </p:spPr>
      </p:pic>
    </p:spTree>
    <p:extLst>
      <p:ext uri="{BB962C8B-B14F-4D97-AF65-F5344CB8AC3E}">
        <p14:creationId xmlns:p14="http://schemas.microsoft.com/office/powerpoint/2010/main" val="1429313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10945"/>
            <a:ext cx="45186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3200" dirty="0">
                <a:latin typeface="楷体" panose="02010609060101010101" pitchFamily="49" charset="-122"/>
                <a:ea typeface="楷体" panose="02010609060101010101" pitchFamily="49" charset="-122"/>
                <a:cs typeface="Arial" panose="020B0604020202020204" pitchFamily="34" charset="0"/>
              </a:rPr>
              <a:t>8.2 </a:t>
            </a:r>
            <a:r>
              <a:rPr lang="zh-CN" altLang="en-US" sz="3200" dirty="0">
                <a:latin typeface="楷体" panose="02010609060101010101" pitchFamily="49" charset="-122"/>
                <a:ea typeface="楷体" panose="02010609060101010101" pitchFamily="49" charset="-122"/>
                <a:cs typeface="Arial" panose="020B0604020202020204" pitchFamily="34" charset="0"/>
              </a:rPr>
              <a:t>聚氨酯合成原料</a:t>
            </a:r>
          </a:p>
        </p:txBody>
      </p:sp>
      <p:sp>
        <p:nvSpPr>
          <p:cNvPr id="3" name="文本框 2">
            <a:extLst>
              <a:ext uri="{FF2B5EF4-FFF2-40B4-BE49-F238E27FC236}">
                <a16:creationId xmlns:a16="http://schemas.microsoft.com/office/drawing/2014/main" id="{C9C039FA-E605-432F-9C1D-0095E6B35191}"/>
              </a:ext>
            </a:extLst>
          </p:cNvPr>
          <p:cNvSpPr txBox="1"/>
          <p:nvPr/>
        </p:nvSpPr>
        <p:spPr>
          <a:xfrm>
            <a:off x="0" y="620688"/>
            <a:ext cx="9144000" cy="6001643"/>
          </a:xfrm>
          <a:prstGeom prst="rect">
            <a:avLst/>
          </a:prstGeom>
          <a:noFill/>
        </p:spPr>
        <p:txBody>
          <a:bodyPr wrap="square" rtlCol="0">
            <a:spAutoFit/>
          </a:bodyPr>
          <a:lstStyle/>
          <a:p>
            <a:pPr>
              <a:lnSpc>
                <a:spcPct val="150000"/>
              </a:lnSpc>
            </a:pPr>
            <a:r>
              <a:rPr lang="zh-CN" altLang="en-US" sz="3200" dirty="0">
                <a:solidFill>
                  <a:srgbClr val="FF0000"/>
                </a:solidFill>
              </a:rPr>
              <a:t>单体：</a:t>
            </a:r>
            <a:endParaRPr lang="en-US" altLang="zh-CN" sz="3200" dirty="0">
              <a:solidFill>
                <a:srgbClr val="FF0000"/>
              </a:solidFill>
            </a:endParaRPr>
          </a:p>
          <a:p>
            <a:pPr>
              <a:lnSpc>
                <a:spcPct val="150000"/>
              </a:lnSpc>
            </a:pPr>
            <a:r>
              <a:rPr lang="zh-CN" altLang="en-US" sz="3200" dirty="0">
                <a:solidFill>
                  <a:srgbClr val="FF0000"/>
                </a:solidFill>
              </a:rPr>
              <a:t>二异氰酸酯（多异氰酸酯）；二元醇（多元醇）；</a:t>
            </a:r>
            <a:endParaRPr lang="en-US" altLang="zh-CN" sz="3200" dirty="0">
              <a:solidFill>
                <a:srgbClr val="FF0000"/>
              </a:solidFill>
            </a:endParaRPr>
          </a:p>
          <a:p>
            <a:pPr>
              <a:lnSpc>
                <a:spcPct val="150000"/>
              </a:lnSpc>
            </a:pPr>
            <a:r>
              <a:rPr lang="zh-CN" altLang="en-US" sz="3200" dirty="0">
                <a:solidFill>
                  <a:srgbClr val="0000FF"/>
                </a:solidFill>
              </a:rPr>
              <a:t>催化剂：</a:t>
            </a:r>
            <a:endParaRPr lang="en-US" altLang="zh-CN" sz="3200" dirty="0">
              <a:solidFill>
                <a:srgbClr val="0000FF"/>
              </a:solidFill>
            </a:endParaRPr>
          </a:p>
          <a:p>
            <a:pPr>
              <a:lnSpc>
                <a:spcPct val="150000"/>
              </a:lnSpc>
            </a:pPr>
            <a:r>
              <a:rPr lang="zh-CN" altLang="en-US" sz="3200" dirty="0">
                <a:solidFill>
                  <a:srgbClr val="0000FF"/>
                </a:solidFill>
              </a:rPr>
              <a:t>叔胺类催化剂；有机锡类催化剂；</a:t>
            </a:r>
            <a:endParaRPr lang="en-US" altLang="zh-CN" sz="3200" dirty="0">
              <a:solidFill>
                <a:srgbClr val="0000FF"/>
              </a:solidFill>
            </a:endParaRPr>
          </a:p>
          <a:p>
            <a:pPr>
              <a:lnSpc>
                <a:spcPct val="150000"/>
              </a:lnSpc>
            </a:pPr>
            <a:r>
              <a:rPr lang="zh-CN" altLang="en-US" sz="3200" dirty="0">
                <a:solidFill>
                  <a:srgbClr val="FF0000"/>
                </a:solidFill>
              </a:rPr>
              <a:t>扩链剂：</a:t>
            </a:r>
            <a:endParaRPr lang="en-US" altLang="zh-CN" sz="3200" dirty="0">
              <a:solidFill>
                <a:srgbClr val="FF0000"/>
              </a:solidFill>
            </a:endParaRPr>
          </a:p>
          <a:p>
            <a:pPr>
              <a:lnSpc>
                <a:spcPct val="150000"/>
              </a:lnSpc>
            </a:pPr>
            <a:r>
              <a:rPr lang="zh-CN" altLang="en-US" sz="3200" dirty="0">
                <a:solidFill>
                  <a:srgbClr val="FF0000"/>
                </a:solidFill>
              </a:rPr>
              <a:t>二元醇、二元胺；</a:t>
            </a:r>
            <a:endParaRPr lang="en-US" altLang="zh-CN" sz="3200" dirty="0">
              <a:solidFill>
                <a:srgbClr val="FF0000"/>
              </a:solidFill>
            </a:endParaRPr>
          </a:p>
          <a:p>
            <a:pPr>
              <a:lnSpc>
                <a:spcPct val="150000"/>
              </a:lnSpc>
            </a:pPr>
            <a:r>
              <a:rPr lang="zh-CN" altLang="en-US" sz="3200" dirty="0">
                <a:solidFill>
                  <a:srgbClr val="0000FF"/>
                </a:solidFill>
              </a:rPr>
              <a:t>其他助剂：</a:t>
            </a:r>
            <a:endParaRPr lang="en-US" altLang="zh-CN" sz="3200" dirty="0">
              <a:solidFill>
                <a:srgbClr val="0000FF"/>
              </a:solidFill>
            </a:endParaRPr>
          </a:p>
          <a:p>
            <a:pPr>
              <a:lnSpc>
                <a:spcPct val="150000"/>
              </a:lnSpc>
            </a:pPr>
            <a:r>
              <a:rPr lang="zh-CN" altLang="en-US" sz="3200" dirty="0">
                <a:solidFill>
                  <a:srgbClr val="0000FF"/>
                </a:solidFill>
              </a:rPr>
              <a:t>发泡剂、泡沫稳定剂、硫化剂、防老化剂等</a:t>
            </a:r>
            <a:endParaRPr lang="en-US" altLang="zh-CN" sz="3200" dirty="0">
              <a:solidFill>
                <a:srgbClr val="0000FF"/>
              </a:solidFill>
            </a:endParaRPr>
          </a:p>
        </p:txBody>
      </p:sp>
    </p:spTree>
    <p:extLst>
      <p:ext uri="{BB962C8B-B14F-4D97-AF65-F5344CB8AC3E}">
        <p14:creationId xmlns:p14="http://schemas.microsoft.com/office/powerpoint/2010/main" val="1128142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62746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1.</a:t>
            </a:r>
            <a:r>
              <a:rPr lang="zh-CN" altLang="en-US" sz="2800" dirty="0">
                <a:latin typeface="楷体" panose="02010609060101010101" pitchFamily="49" charset="-122"/>
                <a:ea typeface="楷体" panose="02010609060101010101" pitchFamily="49" charset="-122"/>
                <a:cs typeface="Arial" panose="020B0604020202020204" pitchFamily="34" charset="0"/>
              </a:rPr>
              <a:t>异氰酸酯</a:t>
            </a:r>
          </a:p>
        </p:txBody>
      </p:sp>
      <p:sp>
        <p:nvSpPr>
          <p:cNvPr id="9" name="对角圆角矩形 8"/>
          <p:cNvSpPr/>
          <p:nvPr/>
        </p:nvSpPr>
        <p:spPr>
          <a:xfrm>
            <a:off x="683568" y="877896"/>
            <a:ext cx="7632848"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异氰酸（</a:t>
            </a:r>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O=C=NH</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）中的</a:t>
            </a:r>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被取代基取代</a:t>
            </a:r>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O=C=N</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R</a:t>
            </a:r>
            <a:endPar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7" name="AutoShape 9"/>
          <p:cNvSpPr>
            <a:spLocks noChangeArrowheads="1"/>
          </p:cNvSpPr>
          <p:nvPr/>
        </p:nvSpPr>
        <p:spPr bwMode="auto">
          <a:xfrm>
            <a:off x="1507460" y="2560228"/>
            <a:ext cx="1924689" cy="508732"/>
          </a:xfrm>
          <a:prstGeom prst="roundRect">
            <a:avLst>
              <a:gd name="adj" fmla="val 13125"/>
            </a:avLst>
          </a:prstGeom>
          <a:ln>
            <a:headEnd/>
            <a:tailEnd/>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Font typeface="Arial" pitchFamily="34" charset="0"/>
              <a:buNone/>
            </a:pPr>
            <a:r>
              <a:rPr lang="zh-CN" altLang="en-US" sz="2800" b="1" dirty="0">
                <a:solidFill>
                  <a:srgbClr val="FFFFFF"/>
                </a:solidFill>
                <a:latin typeface="微软雅黑" pitchFamily="34" charset="-122"/>
                <a:ea typeface="微软雅黑" pitchFamily="34" charset="-122"/>
                <a:sym typeface="微软雅黑" pitchFamily="34" charset="-122"/>
              </a:rPr>
              <a:t>芳香族类</a:t>
            </a:r>
          </a:p>
        </p:txBody>
      </p:sp>
      <p:sp>
        <p:nvSpPr>
          <p:cNvPr id="58" name="AutoShape 11"/>
          <p:cNvSpPr>
            <a:spLocks noChangeArrowheads="1"/>
          </p:cNvSpPr>
          <p:nvPr/>
        </p:nvSpPr>
        <p:spPr bwMode="auto">
          <a:xfrm>
            <a:off x="1560530" y="3140745"/>
            <a:ext cx="1871619" cy="3168575"/>
          </a:xfrm>
          <a:prstGeom prst="roundRect">
            <a:avLst>
              <a:gd name="adj" fmla="val 5653"/>
            </a:avLst>
          </a:prstGeom>
          <a:gradFill rotWithShape="1">
            <a:gsLst>
              <a:gs pos="0">
                <a:srgbClr val="FFFFFF"/>
              </a:gs>
              <a:gs pos="100000">
                <a:srgbClr val="C0C0C0"/>
              </a:gs>
            </a:gsLst>
            <a:lin ang="2700000" scaled="1"/>
          </a:gradFill>
          <a:ln w="9525" cmpd="sng">
            <a:solidFill>
              <a:srgbClr val="C0C0C0"/>
            </a:solidFill>
            <a:round/>
            <a:headEnd/>
            <a:tailEnd/>
          </a:ln>
        </p:spPr>
        <p:txBody>
          <a:bodyPr/>
          <a:lstStyle/>
          <a:p>
            <a:pPr algn="ctr" fontAlgn="base">
              <a:lnSpc>
                <a:spcPct val="120000"/>
              </a:lnSpc>
              <a:spcBef>
                <a:spcPct val="0"/>
              </a:spcBef>
              <a:spcAft>
                <a:spcPct val="0"/>
              </a:spcAft>
              <a:buFont typeface="Arial" pitchFamily="34" charset="0"/>
              <a:buNone/>
            </a:pPr>
            <a:r>
              <a:rPr lang="en-US" altLang="zh-CN" sz="2800" b="1" dirty="0">
                <a:solidFill>
                  <a:srgbClr val="000000"/>
                </a:solidFill>
                <a:latin typeface="Arial" pitchFamily="34" charset="0"/>
                <a:ea typeface="华文细黑" pitchFamily="2" charset="-122"/>
                <a:sym typeface="Arial" pitchFamily="34" charset="0"/>
              </a:rPr>
              <a:t>TDI</a:t>
            </a:r>
          </a:p>
          <a:p>
            <a:pPr algn="ctr" fontAlgn="base">
              <a:lnSpc>
                <a:spcPct val="120000"/>
              </a:lnSpc>
              <a:spcBef>
                <a:spcPct val="0"/>
              </a:spcBef>
              <a:spcAft>
                <a:spcPct val="0"/>
              </a:spcAft>
              <a:buFont typeface="Arial" pitchFamily="34" charset="0"/>
              <a:buNone/>
            </a:pPr>
            <a:r>
              <a:rPr lang="en-US" altLang="zh-CN" sz="2800" b="1" dirty="0">
                <a:solidFill>
                  <a:srgbClr val="000000"/>
                </a:solidFill>
                <a:latin typeface="Arial" pitchFamily="34" charset="0"/>
                <a:ea typeface="华文细黑" pitchFamily="2" charset="-122"/>
                <a:sym typeface="Arial" pitchFamily="34" charset="0"/>
              </a:rPr>
              <a:t>MDI</a:t>
            </a:r>
          </a:p>
          <a:p>
            <a:pPr algn="ctr" fontAlgn="base">
              <a:lnSpc>
                <a:spcPct val="120000"/>
              </a:lnSpc>
              <a:spcBef>
                <a:spcPct val="0"/>
              </a:spcBef>
              <a:spcAft>
                <a:spcPct val="0"/>
              </a:spcAft>
              <a:buFont typeface="Arial" pitchFamily="34" charset="0"/>
              <a:buNone/>
            </a:pPr>
            <a:r>
              <a:rPr lang="en-US" altLang="zh-CN" sz="2800" b="1" dirty="0">
                <a:solidFill>
                  <a:srgbClr val="000000"/>
                </a:solidFill>
                <a:latin typeface="Arial" pitchFamily="34" charset="0"/>
                <a:ea typeface="华文细黑" pitchFamily="2" charset="-122"/>
                <a:sym typeface="Arial" pitchFamily="34" charset="0"/>
              </a:rPr>
              <a:t>PAPI</a:t>
            </a:r>
          </a:p>
          <a:p>
            <a:pPr algn="ctr" fontAlgn="base">
              <a:lnSpc>
                <a:spcPct val="120000"/>
              </a:lnSpc>
              <a:spcBef>
                <a:spcPct val="0"/>
              </a:spcBef>
              <a:spcAft>
                <a:spcPct val="0"/>
              </a:spcAft>
              <a:buFont typeface="Arial" pitchFamily="34" charset="0"/>
              <a:buNone/>
            </a:pPr>
            <a:r>
              <a:rPr lang="en-US" altLang="zh-CN" sz="2800" b="1" dirty="0">
                <a:solidFill>
                  <a:srgbClr val="000000"/>
                </a:solidFill>
                <a:latin typeface="Arial" pitchFamily="34" charset="0"/>
                <a:ea typeface="华文细黑" pitchFamily="2" charset="-122"/>
                <a:sym typeface="Arial" pitchFamily="34" charset="0"/>
              </a:rPr>
              <a:t>PPDI</a:t>
            </a:r>
          </a:p>
          <a:p>
            <a:pPr algn="ctr" fontAlgn="base">
              <a:lnSpc>
                <a:spcPct val="120000"/>
              </a:lnSpc>
              <a:spcBef>
                <a:spcPct val="0"/>
              </a:spcBef>
              <a:spcAft>
                <a:spcPct val="0"/>
              </a:spcAft>
              <a:buFont typeface="Arial" pitchFamily="34" charset="0"/>
              <a:buNone/>
            </a:pPr>
            <a:r>
              <a:rPr lang="en-US" altLang="zh-CN" sz="2800" b="1" dirty="0">
                <a:solidFill>
                  <a:srgbClr val="000000"/>
                </a:solidFill>
                <a:latin typeface="Arial" pitchFamily="34" charset="0"/>
                <a:ea typeface="华文细黑" pitchFamily="2" charset="-122"/>
                <a:sym typeface="Arial" pitchFamily="34" charset="0"/>
              </a:rPr>
              <a:t>XDI</a:t>
            </a:r>
          </a:p>
          <a:p>
            <a:pPr algn="ctr" fontAlgn="base">
              <a:lnSpc>
                <a:spcPct val="120000"/>
              </a:lnSpc>
              <a:spcBef>
                <a:spcPct val="0"/>
              </a:spcBef>
              <a:spcAft>
                <a:spcPct val="0"/>
              </a:spcAft>
              <a:buFont typeface="Arial" pitchFamily="34" charset="0"/>
              <a:buNone/>
            </a:pPr>
            <a:r>
              <a:rPr lang="en-US" altLang="zh-CN" sz="2800" b="1" dirty="0">
                <a:solidFill>
                  <a:srgbClr val="000000"/>
                </a:solidFill>
                <a:latin typeface="Arial" pitchFamily="34" charset="0"/>
                <a:ea typeface="华文细黑" pitchFamily="2" charset="-122"/>
                <a:sym typeface="Arial" pitchFamily="34" charset="0"/>
              </a:rPr>
              <a:t>NDI</a:t>
            </a:r>
            <a:endParaRPr lang="zh-CN" altLang="en-US" sz="2800" dirty="0">
              <a:solidFill>
                <a:srgbClr val="000000"/>
              </a:solidFill>
              <a:latin typeface="Arial" pitchFamily="34" charset="0"/>
            </a:endParaRPr>
          </a:p>
        </p:txBody>
      </p:sp>
      <p:sp>
        <p:nvSpPr>
          <p:cNvPr id="59" name="AutoShape 9"/>
          <p:cNvSpPr>
            <a:spLocks noChangeArrowheads="1"/>
          </p:cNvSpPr>
          <p:nvPr/>
        </p:nvSpPr>
        <p:spPr bwMode="auto">
          <a:xfrm>
            <a:off x="3648174" y="2560228"/>
            <a:ext cx="1924689" cy="508732"/>
          </a:xfrm>
          <a:prstGeom prst="roundRect">
            <a:avLst>
              <a:gd name="adj" fmla="val 13125"/>
            </a:avLst>
          </a:prstGeom>
          <a:ln>
            <a:headEnd/>
            <a:tailEnd/>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Font typeface="Arial" pitchFamily="34" charset="0"/>
              <a:buNone/>
            </a:pPr>
            <a:r>
              <a:rPr lang="zh-CN" altLang="en-US" sz="2800" b="1" dirty="0">
                <a:solidFill>
                  <a:srgbClr val="FFFFFF"/>
                </a:solidFill>
                <a:latin typeface="微软雅黑" pitchFamily="34" charset="-122"/>
                <a:ea typeface="微软雅黑" pitchFamily="34" charset="-122"/>
                <a:sym typeface="微软雅黑" pitchFamily="34" charset="-122"/>
              </a:rPr>
              <a:t>脂肪族类</a:t>
            </a:r>
          </a:p>
        </p:txBody>
      </p:sp>
      <p:sp>
        <p:nvSpPr>
          <p:cNvPr id="60" name="AutoShape 11"/>
          <p:cNvSpPr>
            <a:spLocks noChangeArrowheads="1"/>
          </p:cNvSpPr>
          <p:nvPr/>
        </p:nvSpPr>
        <p:spPr bwMode="auto">
          <a:xfrm>
            <a:off x="3701244" y="3140745"/>
            <a:ext cx="1871619" cy="3168575"/>
          </a:xfrm>
          <a:prstGeom prst="roundRect">
            <a:avLst>
              <a:gd name="adj" fmla="val 5653"/>
            </a:avLst>
          </a:prstGeom>
          <a:gradFill rotWithShape="1">
            <a:gsLst>
              <a:gs pos="0">
                <a:srgbClr val="FFFFFF"/>
              </a:gs>
              <a:gs pos="100000">
                <a:srgbClr val="C0C0C0"/>
              </a:gs>
            </a:gsLst>
            <a:lin ang="2700000" scaled="1"/>
          </a:gradFill>
          <a:ln w="9525" cmpd="sng">
            <a:solidFill>
              <a:srgbClr val="C0C0C0"/>
            </a:solidFill>
            <a:round/>
            <a:headEnd/>
            <a:tailEnd/>
          </a:ln>
        </p:spPr>
        <p:txBody>
          <a:bodyPr/>
          <a:lstStyle/>
          <a:p>
            <a:pPr algn="ctr" fontAlgn="base">
              <a:lnSpc>
                <a:spcPct val="120000"/>
              </a:lnSpc>
              <a:spcBef>
                <a:spcPct val="0"/>
              </a:spcBef>
              <a:spcAft>
                <a:spcPct val="0"/>
              </a:spcAft>
              <a:buFont typeface="Arial" pitchFamily="34" charset="0"/>
              <a:buNone/>
            </a:pPr>
            <a:r>
              <a:rPr lang="en-US" altLang="zh-CN" sz="2800" b="1" dirty="0">
                <a:solidFill>
                  <a:srgbClr val="000000"/>
                </a:solidFill>
                <a:latin typeface="Arial" pitchFamily="34" charset="0"/>
                <a:ea typeface="华文细黑" pitchFamily="2" charset="-122"/>
                <a:sym typeface="Arial" pitchFamily="34" charset="0"/>
              </a:rPr>
              <a:t>HDI</a:t>
            </a:r>
          </a:p>
          <a:p>
            <a:pPr algn="ctr" fontAlgn="base">
              <a:lnSpc>
                <a:spcPct val="120000"/>
              </a:lnSpc>
              <a:spcBef>
                <a:spcPct val="0"/>
              </a:spcBef>
              <a:spcAft>
                <a:spcPct val="0"/>
              </a:spcAft>
              <a:buFont typeface="Arial" pitchFamily="34" charset="0"/>
              <a:buNone/>
            </a:pPr>
            <a:r>
              <a:rPr lang="en-US" altLang="zh-CN" sz="2800" b="1" dirty="0">
                <a:solidFill>
                  <a:srgbClr val="000000"/>
                </a:solidFill>
                <a:latin typeface="Arial" pitchFamily="34" charset="0"/>
                <a:ea typeface="华文细黑" pitchFamily="2" charset="-122"/>
                <a:sym typeface="Arial" pitchFamily="34" charset="0"/>
              </a:rPr>
              <a:t>HTDI</a:t>
            </a:r>
          </a:p>
          <a:p>
            <a:pPr algn="ctr" fontAlgn="base">
              <a:lnSpc>
                <a:spcPct val="120000"/>
              </a:lnSpc>
              <a:spcBef>
                <a:spcPct val="0"/>
              </a:spcBef>
              <a:spcAft>
                <a:spcPct val="0"/>
              </a:spcAft>
              <a:buFont typeface="Arial" pitchFamily="34" charset="0"/>
              <a:buNone/>
            </a:pPr>
            <a:r>
              <a:rPr lang="en-US" altLang="zh-CN" sz="2800" b="1" dirty="0">
                <a:solidFill>
                  <a:srgbClr val="000000"/>
                </a:solidFill>
                <a:latin typeface="Arial" pitchFamily="34" charset="0"/>
                <a:ea typeface="华文细黑" pitchFamily="2" charset="-122"/>
                <a:sym typeface="Arial" pitchFamily="34" charset="0"/>
              </a:rPr>
              <a:t>HMDI</a:t>
            </a:r>
          </a:p>
          <a:p>
            <a:pPr algn="ctr" fontAlgn="base">
              <a:lnSpc>
                <a:spcPct val="120000"/>
              </a:lnSpc>
              <a:spcBef>
                <a:spcPct val="0"/>
              </a:spcBef>
              <a:spcAft>
                <a:spcPct val="0"/>
              </a:spcAft>
              <a:buFont typeface="Arial" pitchFamily="34" charset="0"/>
              <a:buNone/>
            </a:pPr>
            <a:r>
              <a:rPr lang="en-US" altLang="zh-CN" sz="2800" b="1" dirty="0">
                <a:solidFill>
                  <a:srgbClr val="000000"/>
                </a:solidFill>
                <a:latin typeface="Arial" pitchFamily="34" charset="0"/>
                <a:ea typeface="华文细黑" pitchFamily="2" charset="-122"/>
                <a:sym typeface="Arial" pitchFamily="34" charset="0"/>
              </a:rPr>
              <a:t>LDI</a:t>
            </a:r>
            <a:endParaRPr lang="zh-CN" altLang="en-US" sz="2800" dirty="0">
              <a:solidFill>
                <a:srgbClr val="000000"/>
              </a:solidFill>
              <a:latin typeface="Arial" pitchFamily="34" charset="0"/>
            </a:endParaRPr>
          </a:p>
        </p:txBody>
      </p:sp>
      <p:sp>
        <p:nvSpPr>
          <p:cNvPr id="61" name="AutoShape 9"/>
          <p:cNvSpPr>
            <a:spLocks noChangeArrowheads="1"/>
          </p:cNvSpPr>
          <p:nvPr/>
        </p:nvSpPr>
        <p:spPr bwMode="auto">
          <a:xfrm>
            <a:off x="5815663" y="2560228"/>
            <a:ext cx="1924689" cy="508732"/>
          </a:xfrm>
          <a:prstGeom prst="roundRect">
            <a:avLst>
              <a:gd name="adj" fmla="val 13125"/>
            </a:avLst>
          </a:prstGeom>
          <a:ln>
            <a:headEnd/>
            <a:tailEnd/>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Font typeface="Arial" pitchFamily="34" charset="0"/>
              <a:buNone/>
            </a:pPr>
            <a:r>
              <a:rPr lang="zh-CN" altLang="en-US" sz="2800" b="1" dirty="0">
                <a:solidFill>
                  <a:srgbClr val="FFFFFF"/>
                </a:solidFill>
                <a:latin typeface="微软雅黑" pitchFamily="34" charset="-122"/>
                <a:ea typeface="微软雅黑" pitchFamily="34" charset="-122"/>
                <a:sym typeface="微软雅黑" pitchFamily="34" charset="-122"/>
              </a:rPr>
              <a:t>其它类</a:t>
            </a:r>
          </a:p>
        </p:txBody>
      </p:sp>
      <p:sp>
        <p:nvSpPr>
          <p:cNvPr id="62" name="AutoShape 11"/>
          <p:cNvSpPr>
            <a:spLocks noChangeArrowheads="1"/>
          </p:cNvSpPr>
          <p:nvPr/>
        </p:nvSpPr>
        <p:spPr bwMode="auto">
          <a:xfrm>
            <a:off x="5868733" y="3140745"/>
            <a:ext cx="1871619" cy="3168575"/>
          </a:xfrm>
          <a:prstGeom prst="roundRect">
            <a:avLst>
              <a:gd name="adj" fmla="val 5653"/>
            </a:avLst>
          </a:prstGeom>
          <a:gradFill rotWithShape="1">
            <a:gsLst>
              <a:gs pos="0">
                <a:srgbClr val="FFFFFF"/>
              </a:gs>
              <a:gs pos="100000">
                <a:srgbClr val="C0C0C0"/>
              </a:gs>
            </a:gsLst>
            <a:lin ang="2700000" scaled="1"/>
          </a:gradFill>
          <a:ln w="9525" cmpd="sng">
            <a:solidFill>
              <a:srgbClr val="C0C0C0"/>
            </a:solidFill>
            <a:round/>
            <a:headEnd/>
            <a:tailEnd/>
          </a:ln>
        </p:spPr>
        <p:txBody>
          <a:bodyPr/>
          <a:lstStyle/>
          <a:p>
            <a:pPr algn="ctr" fontAlgn="base">
              <a:lnSpc>
                <a:spcPct val="120000"/>
              </a:lnSpc>
              <a:spcBef>
                <a:spcPct val="0"/>
              </a:spcBef>
              <a:spcAft>
                <a:spcPct val="0"/>
              </a:spcAft>
              <a:buFont typeface="Arial" pitchFamily="34" charset="0"/>
              <a:buNone/>
            </a:pPr>
            <a:r>
              <a:rPr lang="zh-CN" altLang="en-US" sz="2800" dirty="0">
                <a:solidFill>
                  <a:srgbClr val="000000"/>
                </a:solidFill>
                <a:latin typeface="Arial" pitchFamily="34" charset="0"/>
              </a:rPr>
              <a:t>聚合型</a:t>
            </a:r>
            <a:endParaRPr lang="en-US" altLang="zh-CN" sz="2800" dirty="0">
              <a:solidFill>
                <a:srgbClr val="000000"/>
              </a:solidFill>
              <a:latin typeface="Arial" pitchFamily="34" charset="0"/>
            </a:endParaRPr>
          </a:p>
          <a:p>
            <a:pPr algn="ctr" fontAlgn="base">
              <a:lnSpc>
                <a:spcPct val="120000"/>
              </a:lnSpc>
              <a:spcBef>
                <a:spcPct val="0"/>
              </a:spcBef>
              <a:spcAft>
                <a:spcPct val="0"/>
              </a:spcAft>
              <a:buFont typeface="Arial" pitchFamily="34" charset="0"/>
              <a:buNone/>
            </a:pPr>
            <a:r>
              <a:rPr lang="zh-CN" altLang="en-US" sz="2800" dirty="0">
                <a:solidFill>
                  <a:srgbClr val="000000"/>
                </a:solidFill>
                <a:latin typeface="Arial" pitchFamily="34" charset="0"/>
              </a:rPr>
              <a:t>隐蔽型</a:t>
            </a:r>
            <a:endParaRPr lang="en-US" altLang="zh-CN" sz="2800" dirty="0">
              <a:solidFill>
                <a:srgbClr val="000000"/>
              </a:solidFill>
              <a:latin typeface="Arial" pitchFamily="34" charset="0"/>
            </a:endParaRPr>
          </a:p>
          <a:p>
            <a:pPr algn="ctr" fontAlgn="base">
              <a:lnSpc>
                <a:spcPct val="120000"/>
              </a:lnSpc>
              <a:spcBef>
                <a:spcPct val="0"/>
              </a:spcBef>
              <a:spcAft>
                <a:spcPct val="0"/>
              </a:spcAft>
              <a:buFont typeface="Arial" pitchFamily="34" charset="0"/>
              <a:buNone/>
            </a:pPr>
            <a:r>
              <a:rPr lang="zh-CN" altLang="en-US" sz="2800" dirty="0">
                <a:solidFill>
                  <a:srgbClr val="000000"/>
                </a:solidFill>
                <a:latin typeface="Arial" pitchFamily="34" charset="0"/>
              </a:rPr>
              <a:t>特殊型</a:t>
            </a:r>
          </a:p>
        </p:txBody>
      </p:sp>
    </p:spTree>
    <p:extLst>
      <p:ext uri="{BB962C8B-B14F-4D97-AF65-F5344CB8AC3E}">
        <p14:creationId xmlns:p14="http://schemas.microsoft.com/office/powerpoint/2010/main" val="348601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p:cBhvr>
                                        <p:cTn id="7" dur="500"/>
                                        <p:tgtEl>
                                          <p:spTgt spid="57"/>
                                        </p:tgtEl>
                                      </p:cBhvr>
                                    </p:animEffect>
                                    <p:anim calcmode="lin" valueType="num">
                                      <p:cBhvr>
                                        <p:cTn id="8" dur="500" fill="hold"/>
                                        <p:tgtEl>
                                          <p:spTgt spid="57"/>
                                        </p:tgtEl>
                                        <p:attrNameLst>
                                          <p:attrName>ppt_x</p:attrName>
                                        </p:attrNameLst>
                                      </p:cBhvr>
                                      <p:tavLst>
                                        <p:tav tm="0">
                                          <p:val>
                                            <p:strVal val="#ppt_x"/>
                                          </p:val>
                                        </p:tav>
                                        <p:tav tm="100000">
                                          <p:val>
                                            <p:strVal val="#ppt_x"/>
                                          </p:val>
                                        </p:tav>
                                      </p:tavLst>
                                    </p:anim>
                                    <p:anim calcmode="lin" valueType="num">
                                      <p:cBhvr>
                                        <p:cTn id="9" dur="500" fill="hold"/>
                                        <p:tgtEl>
                                          <p:spTgt spid="5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p:cBhvr>
                                        <p:cTn id="12" dur="500"/>
                                        <p:tgtEl>
                                          <p:spTgt spid="58"/>
                                        </p:tgtEl>
                                      </p:cBhvr>
                                    </p:animEffect>
                                    <p:anim calcmode="lin" valueType="num">
                                      <p:cBhvr>
                                        <p:cTn id="13" dur="500" fill="hold"/>
                                        <p:tgtEl>
                                          <p:spTgt spid="58"/>
                                        </p:tgtEl>
                                        <p:attrNameLst>
                                          <p:attrName>ppt_x</p:attrName>
                                        </p:attrNameLst>
                                      </p:cBhvr>
                                      <p:tavLst>
                                        <p:tav tm="0">
                                          <p:val>
                                            <p:strVal val="#ppt_x"/>
                                          </p:val>
                                        </p:tav>
                                        <p:tav tm="100000">
                                          <p:val>
                                            <p:strVal val="#ppt_x"/>
                                          </p:val>
                                        </p:tav>
                                      </p:tavLst>
                                    </p:anim>
                                    <p:anim calcmode="lin" valueType="num">
                                      <p:cBhvr>
                                        <p:cTn id="14" dur="500" fill="hold"/>
                                        <p:tgtEl>
                                          <p:spTgt spid="58"/>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59"/>
                                        </p:tgtEl>
                                        <p:attrNameLst>
                                          <p:attrName>style.visibility</p:attrName>
                                        </p:attrNameLst>
                                      </p:cBhvr>
                                      <p:to>
                                        <p:strVal val="visible"/>
                                      </p:to>
                                    </p:set>
                                    <p:animEffect>
                                      <p:cBhvr>
                                        <p:cTn id="18" dur="500"/>
                                        <p:tgtEl>
                                          <p:spTgt spid="59"/>
                                        </p:tgtEl>
                                      </p:cBhvr>
                                    </p:animEffect>
                                    <p:anim calcmode="lin" valueType="num">
                                      <p:cBhvr>
                                        <p:cTn id="19" dur="500" fill="hold"/>
                                        <p:tgtEl>
                                          <p:spTgt spid="59"/>
                                        </p:tgtEl>
                                        <p:attrNameLst>
                                          <p:attrName>ppt_x</p:attrName>
                                        </p:attrNameLst>
                                      </p:cBhvr>
                                      <p:tavLst>
                                        <p:tav tm="0">
                                          <p:val>
                                            <p:strVal val="#ppt_x"/>
                                          </p:val>
                                        </p:tav>
                                        <p:tav tm="100000">
                                          <p:val>
                                            <p:strVal val="#ppt_x"/>
                                          </p:val>
                                        </p:tav>
                                      </p:tavLst>
                                    </p:anim>
                                    <p:anim calcmode="lin" valueType="num">
                                      <p:cBhvr>
                                        <p:cTn id="20" dur="500" fill="hold"/>
                                        <p:tgtEl>
                                          <p:spTgt spid="59"/>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animEffect>
                                      <p:cBhvr>
                                        <p:cTn id="23" dur="500"/>
                                        <p:tgtEl>
                                          <p:spTgt spid="60"/>
                                        </p:tgtEl>
                                      </p:cBhvr>
                                    </p:animEffect>
                                    <p:anim calcmode="lin" valueType="num">
                                      <p:cBhvr>
                                        <p:cTn id="24" dur="500" fill="hold"/>
                                        <p:tgtEl>
                                          <p:spTgt spid="60"/>
                                        </p:tgtEl>
                                        <p:attrNameLst>
                                          <p:attrName>ppt_x</p:attrName>
                                        </p:attrNameLst>
                                      </p:cBhvr>
                                      <p:tavLst>
                                        <p:tav tm="0">
                                          <p:val>
                                            <p:strVal val="#ppt_x"/>
                                          </p:val>
                                        </p:tav>
                                        <p:tav tm="100000">
                                          <p:val>
                                            <p:strVal val="#ppt_x"/>
                                          </p:val>
                                        </p:tav>
                                      </p:tavLst>
                                    </p:anim>
                                    <p:anim calcmode="lin" valueType="num">
                                      <p:cBhvr>
                                        <p:cTn id="25" dur="500" fill="hold"/>
                                        <p:tgtEl>
                                          <p:spTgt spid="60"/>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7" presetClass="entr" presetSubtype="0" fill="hold" grpId="0" nodeType="afterEffect">
                                  <p:stCondLst>
                                    <p:cond delay="0"/>
                                  </p:stCondLst>
                                  <p:childTnLst>
                                    <p:set>
                                      <p:cBhvr>
                                        <p:cTn id="28" dur="1" fill="hold">
                                          <p:stCondLst>
                                            <p:cond delay="0"/>
                                          </p:stCondLst>
                                        </p:cTn>
                                        <p:tgtEl>
                                          <p:spTgt spid="61"/>
                                        </p:tgtEl>
                                        <p:attrNameLst>
                                          <p:attrName>style.visibility</p:attrName>
                                        </p:attrNameLst>
                                      </p:cBhvr>
                                      <p:to>
                                        <p:strVal val="visible"/>
                                      </p:to>
                                    </p:set>
                                    <p:animEffect>
                                      <p:cBhvr>
                                        <p:cTn id="29" dur="500"/>
                                        <p:tgtEl>
                                          <p:spTgt spid="61"/>
                                        </p:tgtEl>
                                      </p:cBhvr>
                                    </p:animEffect>
                                    <p:anim calcmode="lin" valueType="num">
                                      <p:cBhvr>
                                        <p:cTn id="30" dur="500" fill="hold"/>
                                        <p:tgtEl>
                                          <p:spTgt spid="61"/>
                                        </p:tgtEl>
                                        <p:attrNameLst>
                                          <p:attrName>ppt_x</p:attrName>
                                        </p:attrNameLst>
                                      </p:cBhvr>
                                      <p:tavLst>
                                        <p:tav tm="0">
                                          <p:val>
                                            <p:strVal val="#ppt_x"/>
                                          </p:val>
                                        </p:tav>
                                        <p:tav tm="100000">
                                          <p:val>
                                            <p:strVal val="#ppt_x"/>
                                          </p:val>
                                        </p:tav>
                                      </p:tavLst>
                                    </p:anim>
                                    <p:anim calcmode="lin" valueType="num">
                                      <p:cBhvr>
                                        <p:cTn id="31" dur="500" fill="hold"/>
                                        <p:tgtEl>
                                          <p:spTgt spid="6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p:cBhvr>
                                        <p:cTn id="34" dur="500"/>
                                        <p:tgtEl>
                                          <p:spTgt spid="62"/>
                                        </p:tgtEl>
                                      </p:cBhvr>
                                    </p:animEffect>
                                    <p:anim calcmode="lin" valueType="num">
                                      <p:cBhvr>
                                        <p:cTn id="35" dur="500" fill="hold"/>
                                        <p:tgtEl>
                                          <p:spTgt spid="62"/>
                                        </p:tgtEl>
                                        <p:attrNameLst>
                                          <p:attrName>ppt_x</p:attrName>
                                        </p:attrNameLst>
                                      </p:cBhvr>
                                      <p:tavLst>
                                        <p:tav tm="0">
                                          <p:val>
                                            <p:strVal val="#ppt_x"/>
                                          </p:val>
                                        </p:tav>
                                        <p:tav tm="100000">
                                          <p:val>
                                            <p:strVal val="#ppt_x"/>
                                          </p:val>
                                        </p:tav>
                                      </p:tavLst>
                                    </p:anim>
                                    <p:anim calcmode="lin" valueType="num">
                                      <p:cBhvr>
                                        <p:cTn id="36" dur="5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ldLvl="0" animBg="1" autoUpdateAnimBg="0"/>
      <p:bldP spid="58" grpId="0" bldLvl="0" animBg="1" autoUpdateAnimBg="0"/>
      <p:bldP spid="59" grpId="0" bldLvl="0" animBg="1" autoUpdateAnimBg="0"/>
      <p:bldP spid="60" grpId="0" bldLvl="0" animBg="1" autoUpdateAnimBg="0"/>
      <p:bldP spid="61" grpId="0" bldLvl="0" animBg="1" autoUpdateAnimBg="0"/>
      <p:bldP spid="62" grpId="0" bldLvl="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531069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a:t>
            </a:r>
            <a:r>
              <a:rPr lang="en-US" altLang="zh-CN" sz="3200" dirty="0">
                <a:latin typeface="楷体" panose="02010609060101010101" pitchFamily="49" charset="-122"/>
                <a:ea typeface="楷体" panose="02010609060101010101" pitchFamily="49" charset="-122"/>
                <a:cs typeface="Arial" panose="020B0604020202020204" pitchFamily="34" charset="0"/>
              </a:rPr>
              <a:t>1</a:t>
            </a:r>
            <a:r>
              <a:rPr lang="zh-CN" altLang="en-US" sz="3200" dirty="0">
                <a:latin typeface="楷体" panose="02010609060101010101" pitchFamily="49" charset="-122"/>
                <a:ea typeface="楷体" panose="02010609060101010101" pitchFamily="49" charset="-122"/>
                <a:cs typeface="Arial" panose="020B0604020202020204" pitchFamily="34" charset="0"/>
              </a:rPr>
              <a:t>）</a:t>
            </a:r>
            <a:r>
              <a:rPr kumimoji="1" lang="zh-CN" altLang="en-US" sz="3200" dirty="0">
                <a:solidFill>
                  <a:srgbClr val="FF0000"/>
                </a:solidFill>
                <a:latin typeface="Times New Roman" pitchFamily="18" charset="0"/>
              </a:rPr>
              <a:t>甲苯二异氰酸酯</a:t>
            </a:r>
            <a:r>
              <a:rPr kumimoji="1" lang="en-US" altLang="zh-CN" sz="3200" dirty="0">
                <a:solidFill>
                  <a:srgbClr val="FF0000"/>
                </a:solidFill>
                <a:latin typeface="Times New Roman" pitchFamily="18" charset="0"/>
              </a:rPr>
              <a:t>(TDI)</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是使用最广、耗量最大的一种异氰酸酯</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endParaRPr lang="zh-CN" altLang="en-US" sz="3200" dirty="0">
              <a:solidFill>
                <a:schemeClr val="tx1"/>
              </a:solidFill>
              <a:latin typeface="楷体" panose="02010609060101010101" pitchFamily="49" charset="-122"/>
              <a:ea typeface="楷体" panose="02010609060101010101" pitchFamily="49" charset="-122"/>
            </a:endParaRPr>
          </a:p>
        </p:txBody>
      </p:sp>
      <p:sp>
        <p:nvSpPr>
          <p:cNvPr id="10" name="Rectangle 13"/>
          <p:cNvSpPr>
            <a:spLocks noChangeArrowheads="1"/>
          </p:cNvSpPr>
          <p:nvPr/>
        </p:nvSpPr>
        <p:spPr bwMode="auto">
          <a:xfrm>
            <a:off x="971600" y="4399227"/>
            <a:ext cx="7704856" cy="1200329"/>
          </a:xfrm>
          <a:prstGeom prst="rect">
            <a:avLst/>
          </a:prstGeom>
          <a:noFill/>
          <a:ln w="12700" cap="sq">
            <a:noFill/>
            <a:miter lim="800000"/>
            <a:headEnd type="none" w="sm" len="sm"/>
            <a:tailEnd type="none" w="sm" len="sm"/>
          </a:ln>
          <a:effectLst/>
        </p:spPr>
        <p:txBody>
          <a:bodyPr wrap="square">
            <a:spAutoFit/>
          </a:bodyPr>
          <a:lstStyle/>
          <a:p>
            <a:pPr>
              <a:lnSpc>
                <a:spcPct val="150000"/>
              </a:lnSpc>
              <a:spcBef>
                <a:spcPct val="50000"/>
              </a:spcBef>
            </a:pPr>
            <a:r>
              <a:rPr kumimoji="1" lang="zh-CN" altLang="en-US" sz="2400" dirty="0">
                <a:latin typeface="楷体" panose="02010609060101010101" pitchFamily="49" charset="-122"/>
                <a:ea typeface="楷体" panose="02010609060101010101" pitchFamily="49" charset="-122"/>
              </a:rPr>
              <a:t>常见的三种</a:t>
            </a:r>
            <a:r>
              <a:rPr kumimoji="1" lang="en-US" altLang="zh-CN" sz="2400" dirty="0">
                <a:latin typeface="楷体" panose="02010609060101010101" pitchFamily="49" charset="-122"/>
                <a:ea typeface="楷体" panose="02010609060101010101" pitchFamily="49" charset="-122"/>
              </a:rPr>
              <a:t>TDI</a:t>
            </a:r>
            <a:r>
              <a:rPr kumimoji="1" lang="zh-CN" altLang="en-US" sz="2400" dirty="0">
                <a:latin typeface="楷体" panose="02010609060101010101" pitchFamily="49" charset="-122"/>
                <a:ea typeface="楷体" panose="02010609060101010101" pitchFamily="49" charset="-122"/>
              </a:rPr>
              <a:t>混合物为</a:t>
            </a:r>
            <a:r>
              <a:rPr kumimoji="1" lang="en-US" altLang="zh-CN" sz="2400" dirty="0">
                <a:latin typeface="楷体" panose="02010609060101010101" pitchFamily="49" charset="-122"/>
                <a:ea typeface="楷体" panose="02010609060101010101" pitchFamily="49" charset="-122"/>
              </a:rPr>
              <a:t>TDI—100</a:t>
            </a:r>
            <a:r>
              <a:rPr kumimoji="1" lang="zh-CN" altLang="en-US" sz="2400" dirty="0">
                <a:latin typeface="楷体" panose="02010609060101010101" pitchFamily="49" charset="-122"/>
                <a:ea typeface="楷体" panose="02010609060101010101" pitchFamily="49" charset="-122"/>
              </a:rPr>
              <a:t>、 </a:t>
            </a:r>
            <a:r>
              <a:rPr kumimoji="1" lang="en-US" altLang="zh-CN" sz="2400" dirty="0">
                <a:latin typeface="楷体" panose="02010609060101010101" pitchFamily="49" charset="-122"/>
                <a:ea typeface="楷体" panose="02010609060101010101" pitchFamily="49" charset="-122"/>
              </a:rPr>
              <a:t>TDI—80</a:t>
            </a:r>
            <a:r>
              <a:rPr kumimoji="1" lang="zh-CN" altLang="en-US" sz="2400" dirty="0">
                <a:latin typeface="楷体" panose="02010609060101010101" pitchFamily="49" charset="-122"/>
                <a:ea typeface="楷体" panose="02010609060101010101" pitchFamily="49" charset="-122"/>
              </a:rPr>
              <a:t>及</a:t>
            </a:r>
            <a:r>
              <a:rPr kumimoji="1" lang="en-US" altLang="zh-CN" sz="2400" dirty="0">
                <a:latin typeface="楷体" panose="02010609060101010101" pitchFamily="49" charset="-122"/>
                <a:ea typeface="楷体" panose="02010609060101010101" pitchFamily="49" charset="-122"/>
              </a:rPr>
              <a:t>TDI—65</a:t>
            </a:r>
            <a:r>
              <a:rPr kumimoji="1" lang="zh-CN" altLang="en-US" sz="2400" dirty="0">
                <a:latin typeface="楷体" panose="02010609060101010101" pitchFamily="49" charset="-122"/>
                <a:ea typeface="楷体" panose="02010609060101010101" pitchFamily="49" charset="-122"/>
              </a:rPr>
              <a:t>。数字代表</a:t>
            </a:r>
            <a:r>
              <a:rPr kumimoji="1" lang="en-US" altLang="zh-CN" sz="2400" dirty="0">
                <a:latin typeface="楷体" panose="02010609060101010101" pitchFamily="49" charset="-122"/>
                <a:ea typeface="楷体" panose="02010609060101010101" pitchFamily="49" charset="-122"/>
              </a:rPr>
              <a:t>2,4</a:t>
            </a:r>
            <a:r>
              <a:rPr kumimoji="1" lang="zh-CN" altLang="en-US" sz="2400" dirty="0">
                <a:latin typeface="楷体" panose="02010609060101010101" pitchFamily="49" charset="-122"/>
                <a:ea typeface="楷体" panose="02010609060101010101" pitchFamily="49" charset="-122"/>
              </a:rPr>
              <a:t>异构体含量</a:t>
            </a:r>
          </a:p>
        </p:txBody>
      </p:sp>
      <p:graphicFrame>
        <p:nvGraphicFramePr>
          <p:cNvPr id="3" name="对象 2"/>
          <p:cNvGraphicFramePr>
            <a:graphicFrameLocks noChangeAspect="1"/>
          </p:cNvGraphicFramePr>
          <p:nvPr>
            <p:extLst>
              <p:ext uri="{D42A27DB-BD31-4B8C-83A1-F6EECF244321}">
                <p14:modId xmlns:p14="http://schemas.microsoft.com/office/powerpoint/2010/main" val="3253843620"/>
              </p:ext>
            </p:extLst>
          </p:nvPr>
        </p:nvGraphicFramePr>
        <p:xfrm>
          <a:off x="2899916" y="2107449"/>
          <a:ext cx="3632200" cy="2187575"/>
        </p:xfrm>
        <a:graphic>
          <a:graphicData uri="http://schemas.openxmlformats.org/presentationml/2006/ole">
            <mc:AlternateContent xmlns:mc="http://schemas.openxmlformats.org/markup-compatibility/2006">
              <mc:Choice xmlns:v="urn:schemas-microsoft-com:vml" Requires="v">
                <p:oleObj spid="_x0000_s2432" name="CS ChemDraw Drawing" r:id="rId3" imgW="3631625" imgH="2188006" progId="ChemDraw.Document.6.0">
                  <p:embed/>
                </p:oleObj>
              </mc:Choice>
              <mc:Fallback>
                <p:oleObj name="CS ChemDraw Drawing" r:id="rId3" imgW="3631625" imgH="2188006" progId="ChemDraw.Document.6.0">
                  <p:embed/>
                  <p:pic>
                    <p:nvPicPr>
                      <p:cNvPr id="0" name=""/>
                      <p:cNvPicPr/>
                      <p:nvPr/>
                    </p:nvPicPr>
                    <p:blipFill>
                      <a:blip r:embed="rId4"/>
                      <a:stretch>
                        <a:fillRect/>
                      </a:stretch>
                    </p:blipFill>
                    <p:spPr>
                      <a:xfrm>
                        <a:off x="2899916" y="2107449"/>
                        <a:ext cx="3632200" cy="2187575"/>
                      </a:xfrm>
                      <a:prstGeom prst="rect">
                        <a:avLst/>
                      </a:prstGeom>
                    </p:spPr>
                  </p:pic>
                </p:oleObj>
              </mc:Fallback>
            </mc:AlternateContent>
          </a:graphicData>
        </a:graphic>
      </p:graphicFrame>
      <p:sp>
        <p:nvSpPr>
          <p:cNvPr id="12" name="Rectangle 13"/>
          <p:cNvSpPr>
            <a:spLocks noChangeArrowheads="1"/>
          </p:cNvSpPr>
          <p:nvPr/>
        </p:nvSpPr>
        <p:spPr bwMode="auto">
          <a:xfrm>
            <a:off x="1331640" y="5703759"/>
            <a:ext cx="6984776" cy="609398"/>
          </a:xfrm>
          <a:prstGeom prst="rect">
            <a:avLst/>
          </a:prstGeom>
          <a:noFill/>
          <a:ln w="12700" cap="sq">
            <a:noFill/>
            <a:miter lim="800000"/>
            <a:headEnd type="none" w="sm" len="sm"/>
            <a:tailEnd type="none" w="sm" len="sm"/>
          </a:ln>
          <a:effectLst/>
        </p:spPr>
        <p:txBody>
          <a:bodyPr wrap="square">
            <a:spAutoFit/>
          </a:bodyPr>
          <a:lstStyle/>
          <a:p>
            <a:pPr>
              <a:lnSpc>
                <a:spcPct val="120000"/>
              </a:lnSpc>
              <a:spcBef>
                <a:spcPct val="50000"/>
              </a:spcBef>
            </a:pPr>
            <a:r>
              <a:rPr kumimoji="1" lang="zh-CN" altLang="en-US" sz="2800" dirty="0">
                <a:latin typeface="Times New Roman" pitchFamily="18" charset="0"/>
              </a:rPr>
              <a:t>活性：</a:t>
            </a:r>
            <a:r>
              <a:rPr kumimoji="1" lang="en-US" altLang="zh-CN" sz="2800" dirty="0">
                <a:latin typeface="Times New Roman" pitchFamily="18" charset="0"/>
              </a:rPr>
              <a:t>TDI—100 &gt;</a:t>
            </a:r>
            <a:r>
              <a:rPr kumimoji="1" lang="zh-CN" altLang="en-US" sz="2800" dirty="0">
                <a:latin typeface="Times New Roman" pitchFamily="18" charset="0"/>
              </a:rPr>
              <a:t> </a:t>
            </a:r>
            <a:r>
              <a:rPr kumimoji="1" lang="en-US" altLang="zh-CN" sz="2800" dirty="0">
                <a:latin typeface="Times New Roman" pitchFamily="18" charset="0"/>
              </a:rPr>
              <a:t>TDI—80 &gt; TDI—65</a:t>
            </a:r>
            <a:endParaRPr kumimoji="1" lang="zh-CN" altLang="en-US" sz="2800" dirty="0">
              <a:latin typeface="Times New Roman" pitchFamily="18" charset="0"/>
            </a:endParaRPr>
          </a:p>
        </p:txBody>
      </p:sp>
    </p:spTree>
    <p:extLst>
      <p:ext uri="{BB962C8B-B14F-4D97-AF65-F5344CB8AC3E}">
        <p14:creationId xmlns:p14="http://schemas.microsoft.com/office/powerpoint/2010/main" val="441881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5492" y="138077"/>
            <a:ext cx="4233016" cy="2381072"/>
          </a:xfrm>
          <a:prstGeom prst="rect">
            <a:avLst/>
          </a:prstGeom>
        </p:spPr>
      </p:pic>
      <p:sp>
        <p:nvSpPr>
          <p:cNvPr id="10" name="矩形 9"/>
          <p:cNvSpPr/>
          <p:nvPr/>
        </p:nvSpPr>
        <p:spPr>
          <a:xfrm>
            <a:off x="2385036" y="2616113"/>
            <a:ext cx="4373927" cy="523220"/>
          </a:xfrm>
          <a:prstGeom prst="rect">
            <a:avLst/>
          </a:prstGeom>
        </p:spPr>
        <p:txBody>
          <a:bodyPr wrap="square">
            <a:spAutoFit/>
          </a:bodyPr>
          <a:lstStyle/>
          <a:p>
            <a:r>
              <a:rPr lang="en-US" altLang="zh-CN" sz="2800" dirty="0">
                <a:solidFill>
                  <a:srgbClr val="666666"/>
                </a:solidFill>
                <a:latin typeface="微软雅黑" panose="020B0503020204020204" pitchFamily="34" charset="-122"/>
                <a:ea typeface="微软雅黑" panose="020B0503020204020204" pitchFamily="34" charset="-122"/>
                <a:hlinkClick r:id="rId3" tooltip="厂家 二异氰酸酯高回弹海绵 耳机惰性海绵"/>
              </a:rPr>
              <a:t>TDI</a:t>
            </a:r>
            <a:r>
              <a:rPr lang="zh-CN" altLang="en-US" sz="2800" dirty="0">
                <a:solidFill>
                  <a:srgbClr val="666666"/>
                </a:solidFill>
                <a:latin typeface="微软雅黑" panose="020B0503020204020204" pitchFamily="34" charset="-122"/>
                <a:ea typeface="微软雅黑" panose="020B0503020204020204" pitchFamily="34" charset="-122"/>
                <a:hlinkClick r:id="rId3" tooltip="厂家 二异氰酸酯高回弹海绵 耳机惰性海绵"/>
              </a:rPr>
              <a:t>二异氰酸酯高回弹海绵</a:t>
            </a:r>
            <a:endParaRPr lang="zh-CN" altLang="en-US" sz="2800" dirty="0"/>
          </a:p>
        </p:txBody>
      </p:sp>
      <p:sp>
        <p:nvSpPr>
          <p:cNvPr id="11" name="矩形 10"/>
          <p:cNvSpPr/>
          <p:nvPr/>
        </p:nvSpPr>
        <p:spPr>
          <a:xfrm>
            <a:off x="2419807" y="6191054"/>
            <a:ext cx="4304383" cy="584775"/>
          </a:xfrm>
          <a:prstGeom prst="rect">
            <a:avLst/>
          </a:prstGeom>
        </p:spPr>
        <p:txBody>
          <a:bodyPr wrap="none">
            <a:spAutoFit/>
          </a:bodyPr>
          <a:lstStyle/>
          <a:p>
            <a:r>
              <a:rPr lang="zh-CN" altLang="en-US" sz="3200" b="1" dirty="0">
                <a:solidFill>
                  <a:srgbClr val="333333"/>
                </a:solidFill>
                <a:latin typeface="Tahoma" panose="020B0604030504040204" pitchFamily="34" charset="0"/>
              </a:rPr>
              <a:t>防静电慢回弹海绵材料</a:t>
            </a:r>
            <a:endParaRPr lang="zh-CN" altLang="en-US" sz="3200" dirty="0"/>
          </a:p>
        </p:txBody>
      </p:sp>
      <p:grpSp>
        <p:nvGrpSpPr>
          <p:cNvPr id="2" name="组合 1">
            <a:extLst>
              <a:ext uri="{FF2B5EF4-FFF2-40B4-BE49-F238E27FC236}">
                <a16:creationId xmlns:a16="http://schemas.microsoft.com/office/drawing/2014/main" id="{66C43D8D-C1C8-49AD-AF7F-F09A62B2D187}"/>
              </a:ext>
            </a:extLst>
          </p:cNvPr>
          <p:cNvGrpSpPr/>
          <p:nvPr/>
        </p:nvGrpSpPr>
        <p:grpSpPr>
          <a:xfrm>
            <a:off x="1947041" y="3275548"/>
            <a:ext cx="5249915" cy="2877537"/>
            <a:chOff x="1795769" y="3254998"/>
            <a:chExt cx="5249915" cy="2877537"/>
          </a:xfrm>
        </p:grpSpPr>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769" y="3254998"/>
              <a:ext cx="2513049" cy="2877537"/>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1999" y="3273660"/>
              <a:ext cx="2473685" cy="2844738"/>
            </a:xfrm>
            <a:prstGeom prst="rect">
              <a:avLst/>
            </a:prstGeom>
          </p:spPr>
        </p:pic>
      </p:grpSp>
    </p:spTree>
    <p:extLst>
      <p:ext uri="{BB962C8B-B14F-4D97-AF65-F5344CB8AC3E}">
        <p14:creationId xmlns:p14="http://schemas.microsoft.com/office/powerpoint/2010/main" val="3643186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531069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a:t>
            </a:r>
            <a:r>
              <a:rPr lang="en-US" altLang="zh-CN" sz="3200" dirty="0">
                <a:latin typeface="楷体" panose="02010609060101010101" pitchFamily="49" charset="-122"/>
                <a:ea typeface="楷体" panose="02010609060101010101" pitchFamily="49" charset="-122"/>
                <a:cs typeface="Arial" panose="020B0604020202020204" pitchFamily="34" charset="0"/>
              </a:rPr>
              <a:t>1</a:t>
            </a:r>
            <a:r>
              <a:rPr lang="zh-CN" altLang="en-US" sz="3200" dirty="0">
                <a:latin typeface="楷体" panose="02010609060101010101" pitchFamily="49" charset="-122"/>
                <a:ea typeface="楷体" panose="02010609060101010101" pitchFamily="49" charset="-122"/>
                <a:cs typeface="Arial" panose="020B0604020202020204" pitchFamily="34" charset="0"/>
              </a:rPr>
              <a:t>）</a:t>
            </a:r>
            <a:r>
              <a:rPr kumimoji="1" lang="zh-CN" altLang="en-US" sz="3200" dirty="0">
                <a:solidFill>
                  <a:srgbClr val="FF0000"/>
                </a:solidFill>
                <a:latin typeface="Times New Roman" pitchFamily="18" charset="0"/>
              </a:rPr>
              <a:t>甲苯二异氰酸酯</a:t>
            </a:r>
            <a:r>
              <a:rPr kumimoji="1" lang="en-US" altLang="zh-CN" sz="3200" dirty="0">
                <a:solidFill>
                  <a:srgbClr val="FF0000"/>
                </a:solidFill>
                <a:latin typeface="Times New Roman" pitchFamily="18" charset="0"/>
              </a:rPr>
              <a:t>(TDI)</a:t>
            </a:r>
          </a:p>
        </p:txBody>
      </p:sp>
      <p:sp>
        <p:nvSpPr>
          <p:cNvPr id="11" name="Rectangle 14"/>
          <p:cNvSpPr>
            <a:spLocks noChangeArrowheads="1"/>
          </p:cNvSpPr>
          <p:nvPr/>
        </p:nvSpPr>
        <p:spPr bwMode="auto">
          <a:xfrm>
            <a:off x="0" y="5144010"/>
            <a:ext cx="8964488" cy="1476173"/>
          </a:xfrm>
          <a:prstGeom prst="rect">
            <a:avLst/>
          </a:prstGeom>
          <a:noFill/>
          <a:ln w="12700" cap="sq">
            <a:solidFill>
              <a:srgbClr val="FF0000"/>
            </a:solidFill>
            <a:miter lim="800000"/>
            <a:headEnd type="none" w="sm" len="sm"/>
            <a:tailEnd type="none" w="sm" len="sm"/>
          </a:ln>
          <a:effectLst/>
        </p:spPr>
        <p:txBody>
          <a:bodyPr wrap="square">
            <a:spAutoFit/>
          </a:bodyPr>
          <a:lstStyle/>
          <a:p>
            <a:pPr algn="ctr">
              <a:lnSpc>
                <a:spcPct val="150000"/>
              </a:lnSpc>
            </a:pPr>
            <a:r>
              <a:rPr kumimoji="1" lang="zh-CN" altLang="en-US" sz="3200" dirty="0">
                <a:latin typeface="Times New Roman" pitchFamily="18" charset="0"/>
              </a:rPr>
              <a:t>用</a:t>
            </a:r>
            <a:r>
              <a:rPr kumimoji="1" lang="en-US" altLang="zh-CN" sz="3200" dirty="0">
                <a:latin typeface="Times New Roman" pitchFamily="18" charset="0"/>
              </a:rPr>
              <a:t>TDI</a:t>
            </a:r>
            <a:r>
              <a:rPr kumimoji="1" lang="zh-CN" altLang="en-US" sz="3200" dirty="0">
                <a:latin typeface="Times New Roman" pitchFamily="18" charset="0"/>
              </a:rPr>
              <a:t>所制得的</a:t>
            </a:r>
            <a:r>
              <a:rPr kumimoji="1" lang="en-US" altLang="zh-CN" sz="3200" dirty="0">
                <a:latin typeface="Times New Roman" pitchFamily="18" charset="0"/>
              </a:rPr>
              <a:t>PU</a:t>
            </a:r>
            <a:r>
              <a:rPr kumimoji="1" lang="zh-CN" altLang="en-US" sz="3200" dirty="0">
                <a:latin typeface="Times New Roman" pitchFamily="18" charset="0"/>
              </a:rPr>
              <a:t>机械性能较好；</a:t>
            </a:r>
            <a:endParaRPr kumimoji="1" lang="en-US" altLang="zh-CN" sz="3200" dirty="0">
              <a:latin typeface="Times New Roman" pitchFamily="18" charset="0"/>
            </a:endParaRPr>
          </a:p>
          <a:p>
            <a:pPr algn="ctr">
              <a:lnSpc>
                <a:spcPct val="150000"/>
              </a:lnSpc>
            </a:pPr>
            <a:r>
              <a:rPr kumimoji="1" lang="zh-CN" altLang="en-US" sz="3200" dirty="0">
                <a:latin typeface="Times New Roman" pitchFamily="18" charset="0"/>
              </a:rPr>
              <a:t>但</a:t>
            </a:r>
            <a:r>
              <a:rPr kumimoji="1" lang="en-US" altLang="zh-CN" sz="3200" dirty="0">
                <a:latin typeface="Times New Roman" pitchFamily="18" charset="0"/>
              </a:rPr>
              <a:t>TDI</a:t>
            </a:r>
            <a:r>
              <a:rPr kumimoji="1" lang="zh-CN" altLang="en-US" sz="3200" dirty="0">
                <a:latin typeface="Times New Roman" pitchFamily="18" charset="0"/>
              </a:rPr>
              <a:t>其沸点低，毒性较大。</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5656" y="692696"/>
            <a:ext cx="6044108" cy="4379306"/>
          </a:xfrm>
          <a:prstGeom prst="rect">
            <a:avLst/>
          </a:prstGeom>
        </p:spPr>
      </p:pic>
    </p:spTree>
    <p:extLst>
      <p:ext uri="{BB962C8B-B14F-4D97-AF65-F5344CB8AC3E}">
        <p14:creationId xmlns:p14="http://schemas.microsoft.com/office/powerpoint/2010/main" val="352306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13066"/>
            <a:ext cx="4969371" cy="6858000"/>
          </a:xfrm>
          <a:prstGeom prst="rect">
            <a:avLst/>
          </a:prstGeom>
        </p:spPr>
      </p:pic>
    </p:spTree>
    <p:extLst>
      <p:ext uri="{BB962C8B-B14F-4D97-AF65-F5344CB8AC3E}">
        <p14:creationId xmlns:p14="http://schemas.microsoft.com/office/powerpoint/2010/main" val="3824827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E9A301C-C753-4ACD-A3F0-C73E494AB246}"/>
              </a:ext>
            </a:extLst>
          </p:cNvPr>
          <p:cNvSpPr txBox="1"/>
          <p:nvPr/>
        </p:nvSpPr>
        <p:spPr>
          <a:xfrm>
            <a:off x="395536" y="836712"/>
            <a:ext cx="3057247" cy="584775"/>
          </a:xfrm>
          <a:prstGeom prst="rect">
            <a:avLst/>
          </a:prstGeom>
          <a:noFill/>
        </p:spPr>
        <p:txBody>
          <a:bodyPr wrap="none" rtlCol="0">
            <a:spAutoFit/>
          </a:bodyPr>
          <a:lstStyle/>
          <a:p>
            <a:r>
              <a:rPr lang="zh-CN" altLang="en-US" sz="3200" b="1" dirty="0">
                <a:latin typeface="楷体" panose="02010609060101010101" pitchFamily="49" charset="-122"/>
                <a:ea typeface="楷体" panose="02010609060101010101" pitchFamily="49" charset="-122"/>
              </a:rPr>
              <a:t>加成聚合特点：</a:t>
            </a:r>
            <a:endParaRPr lang="en-US" altLang="zh-CN" sz="3200" b="1" dirty="0">
              <a:latin typeface="楷体" panose="02010609060101010101" pitchFamily="49" charset="-122"/>
              <a:ea typeface="楷体" panose="02010609060101010101" pitchFamily="49" charset="-122"/>
            </a:endParaRPr>
          </a:p>
        </p:txBody>
      </p:sp>
      <p:sp>
        <p:nvSpPr>
          <p:cNvPr id="5" name="矩形 4">
            <a:extLst>
              <a:ext uri="{FF2B5EF4-FFF2-40B4-BE49-F238E27FC236}">
                <a16:creationId xmlns:a16="http://schemas.microsoft.com/office/drawing/2014/main" id="{BAD92535-2EAA-4A43-B109-3E54D2EB12CA}"/>
              </a:ext>
            </a:extLst>
          </p:cNvPr>
          <p:cNvSpPr/>
          <p:nvPr/>
        </p:nvSpPr>
        <p:spPr>
          <a:xfrm>
            <a:off x="495127" y="1818402"/>
            <a:ext cx="1620957" cy="523220"/>
          </a:xfrm>
          <a:prstGeom prst="rect">
            <a:avLst/>
          </a:prstGeom>
        </p:spPr>
        <p:style>
          <a:lnRef idx="0">
            <a:schemeClr val="accent6"/>
          </a:lnRef>
          <a:fillRef idx="3">
            <a:schemeClr val="accent6"/>
          </a:fillRef>
          <a:effectRef idx="3">
            <a:schemeClr val="accent6"/>
          </a:effectRef>
          <a:fontRef idx="minor">
            <a:schemeClr val="lt1"/>
          </a:fontRef>
        </p:style>
        <p:txBody>
          <a:bodyPr wrap="none">
            <a:spAutoFit/>
          </a:bodyPr>
          <a:lstStyle/>
          <a:p>
            <a:r>
              <a:rPr lang="zh-CN" altLang="en-US" sz="2800" b="1" dirty="0">
                <a:solidFill>
                  <a:schemeClr val="tx1"/>
                </a:solidFill>
                <a:latin typeface="楷体" panose="02010609060101010101" pitchFamily="49" charset="-122"/>
                <a:ea typeface="楷体" panose="02010609060101010101" pitchFamily="49" charset="-122"/>
              </a:rPr>
              <a:t>连锁机理</a:t>
            </a:r>
          </a:p>
        </p:txBody>
      </p:sp>
      <p:sp>
        <p:nvSpPr>
          <p:cNvPr id="6" name="矩形 5">
            <a:extLst>
              <a:ext uri="{FF2B5EF4-FFF2-40B4-BE49-F238E27FC236}">
                <a16:creationId xmlns:a16="http://schemas.microsoft.com/office/drawing/2014/main" id="{B5E923ED-3C0B-4D92-8DF9-8A4567E5BF16}"/>
              </a:ext>
            </a:extLst>
          </p:cNvPr>
          <p:cNvSpPr/>
          <p:nvPr/>
        </p:nvSpPr>
        <p:spPr>
          <a:xfrm>
            <a:off x="2627784" y="1814637"/>
            <a:ext cx="2339102" cy="523220"/>
          </a:xfrm>
          <a:prstGeom prst="rect">
            <a:avLst/>
          </a:prstGeom>
        </p:spPr>
        <p:style>
          <a:lnRef idx="0">
            <a:schemeClr val="accent6"/>
          </a:lnRef>
          <a:fillRef idx="3">
            <a:schemeClr val="accent6"/>
          </a:fillRef>
          <a:effectRef idx="3">
            <a:schemeClr val="accent6"/>
          </a:effectRef>
          <a:fontRef idx="minor">
            <a:schemeClr val="lt1"/>
          </a:fontRef>
        </p:style>
        <p:txBody>
          <a:bodyPr wrap="none">
            <a:spAutoFit/>
          </a:bodyPr>
          <a:lstStyle/>
          <a:p>
            <a:r>
              <a:rPr lang="zh-CN" altLang="en-US" sz="2800" b="1" dirty="0">
                <a:solidFill>
                  <a:schemeClr val="tx1"/>
                </a:solidFill>
                <a:latin typeface="楷体" panose="02010609060101010101" pitchFamily="49" charset="-122"/>
                <a:ea typeface="楷体" panose="02010609060101010101" pitchFamily="49" charset="-122"/>
              </a:rPr>
              <a:t>无小分子产生</a:t>
            </a:r>
          </a:p>
        </p:txBody>
      </p:sp>
      <p:sp>
        <p:nvSpPr>
          <p:cNvPr id="7" name="矩形 6">
            <a:extLst>
              <a:ext uri="{FF2B5EF4-FFF2-40B4-BE49-F238E27FC236}">
                <a16:creationId xmlns:a16="http://schemas.microsoft.com/office/drawing/2014/main" id="{749A1A31-0E24-40FC-A051-88156E83C935}"/>
              </a:ext>
            </a:extLst>
          </p:cNvPr>
          <p:cNvSpPr/>
          <p:nvPr/>
        </p:nvSpPr>
        <p:spPr>
          <a:xfrm>
            <a:off x="5603648" y="1814637"/>
            <a:ext cx="3057247" cy="523220"/>
          </a:xfrm>
          <a:prstGeom prst="rect">
            <a:avLst/>
          </a:prstGeom>
        </p:spPr>
        <p:style>
          <a:lnRef idx="0">
            <a:schemeClr val="accent6"/>
          </a:lnRef>
          <a:fillRef idx="3">
            <a:schemeClr val="accent6"/>
          </a:fillRef>
          <a:effectRef idx="3">
            <a:schemeClr val="accent6"/>
          </a:effectRef>
          <a:fontRef idx="minor">
            <a:schemeClr val="lt1"/>
          </a:fontRef>
        </p:style>
        <p:txBody>
          <a:bodyPr wrap="none">
            <a:spAutoFit/>
          </a:bodyPr>
          <a:lstStyle/>
          <a:p>
            <a:r>
              <a:rPr lang="zh-CN" altLang="en-US" sz="2800" b="1" dirty="0">
                <a:solidFill>
                  <a:schemeClr val="tx1"/>
                </a:solidFill>
                <a:latin typeface="楷体" panose="02010609060101010101" pitchFamily="49" charset="-122"/>
                <a:ea typeface="楷体" panose="02010609060101010101" pitchFamily="49" charset="-122"/>
              </a:rPr>
              <a:t>分子量为单体加和</a:t>
            </a:r>
          </a:p>
        </p:txBody>
      </p:sp>
      <p:sp>
        <p:nvSpPr>
          <p:cNvPr id="8" name="文本框 7">
            <a:extLst>
              <a:ext uri="{FF2B5EF4-FFF2-40B4-BE49-F238E27FC236}">
                <a16:creationId xmlns:a16="http://schemas.microsoft.com/office/drawing/2014/main" id="{199C60C1-8DFC-4562-A33F-C43F25FB4808}"/>
              </a:ext>
            </a:extLst>
          </p:cNvPr>
          <p:cNvSpPr txBox="1"/>
          <p:nvPr/>
        </p:nvSpPr>
        <p:spPr>
          <a:xfrm>
            <a:off x="391081" y="2924944"/>
            <a:ext cx="3057247" cy="584775"/>
          </a:xfrm>
          <a:prstGeom prst="rect">
            <a:avLst/>
          </a:prstGeom>
          <a:noFill/>
        </p:spPr>
        <p:txBody>
          <a:bodyPr wrap="none" rtlCol="0">
            <a:spAutoFit/>
          </a:bodyPr>
          <a:lstStyle/>
          <a:p>
            <a:r>
              <a:rPr lang="zh-CN" altLang="en-US" sz="3200" b="1" dirty="0">
                <a:latin typeface="楷体" panose="02010609060101010101" pitchFamily="49" charset="-122"/>
                <a:ea typeface="楷体" panose="02010609060101010101" pitchFamily="49" charset="-122"/>
              </a:rPr>
              <a:t>缩合聚合特点：</a:t>
            </a:r>
            <a:endParaRPr lang="en-US" altLang="zh-CN" sz="3200" b="1" dirty="0">
              <a:latin typeface="楷体" panose="02010609060101010101" pitchFamily="49" charset="-122"/>
              <a:ea typeface="楷体" panose="02010609060101010101" pitchFamily="49" charset="-122"/>
            </a:endParaRPr>
          </a:p>
        </p:txBody>
      </p:sp>
      <p:sp>
        <p:nvSpPr>
          <p:cNvPr id="9" name="文本框 8">
            <a:extLst>
              <a:ext uri="{FF2B5EF4-FFF2-40B4-BE49-F238E27FC236}">
                <a16:creationId xmlns:a16="http://schemas.microsoft.com/office/drawing/2014/main" id="{43DC4704-ED6B-4E46-8DB2-B5CFB0F4E67D}"/>
              </a:ext>
            </a:extLst>
          </p:cNvPr>
          <p:cNvSpPr txBox="1"/>
          <p:nvPr/>
        </p:nvSpPr>
        <p:spPr>
          <a:xfrm>
            <a:off x="1348769" y="3966801"/>
            <a:ext cx="1620957"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zh-CN" altLang="en-US" sz="2800" b="1" dirty="0">
                <a:solidFill>
                  <a:schemeClr val="tx1"/>
                </a:solidFill>
                <a:latin typeface="楷体" panose="02010609060101010101" pitchFamily="49" charset="-122"/>
                <a:ea typeface="楷体" panose="02010609060101010101" pitchFamily="49" charset="-122"/>
              </a:rPr>
              <a:t>逐步机理</a:t>
            </a:r>
          </a:p>
        </p:txBody>
      </p:sp>
      <p:sp>
        <p:nvSpPr>
          <p:cNvPr id="10" name="文本框 9">
            <a:extLst>
              <a:ext uri="{FF2B5EF4-FFF2-40B4-BE49-F238E27FC236}">
                <a16:creationId xmlns:a16="http://schemas.microsoft.com/office/drawing/2014/main" id="{B055F168-1AA9-4F07-AFB8-9501A7F8CD5E}"/>
              </a:ext>
            </a:extLst>
          </p:cNvPr>
          <p:cNvSpPr txBox="1"/>
          <p:nvPr/>
        </p:nvSpPr>
        <p:spPr>
          <a:xfrm>
            <a:off x="1979712" y="5282044"/>
            <a:ext cx="1980029"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zh-CN" altLang="en-US" sz="2800" b="1" dirty="0">
                <a:solidFill>
                  <a:schemeClr val="tx1"/>
                </a:solidFill>
                <a:latin typeface="楷体" panose="02010609060101010101" pitchFamily="49" charset="-122"/>
                <a:ea typeface="楷体" panose="02010609060101010101" pitchFamily="49" charset="-122"/>
              </a:rPr>
              <a:t>产生小分子</a:t>
            </a:r>
          </a:p>
        </p:txBody>
      </p:sp>
      <p:sp>
        <p:nvSpPr>
          <p:cNvPr id="11" name="文本框 10">
            <a:extLst>
              <a:ext uri="{FF2B5EF4-FFF2-40B4-BE49-F238E27FC236}">
                <a16:creationId xmlns:a16="http://schemas.microsoft.com/office/drawing/2014/main" id="{D59DB5FC-BD28-4BE6-AA5B-30240EB37C5A}"/>
              </a:ext>
            </a:extLst>
          </p:cNvPr>
          <p:cNvSpPr txBox="1"/>
          <p:nvPr/>
        </p:nvSpPr>
        <p:spPr>
          <a:xfrm>
            <a:off x="4716016" y="4456276"/>
            <a:ext cx="3057247"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zh-CN" altLang="en-US" sz="2800" b="1" dirty="0">
                <a:solidFill>
                  <a:schemeClr val="tx1"/>
                </a:solidFill>
                <a:latin typeface="楷体" panose="02010609060101010101" pitchFamily="49" charset="-122"/>
                <a:ea typeface="楷体" panose="02010609060101010101" pitchFamily="49" charset="-122"/>
              </a:rPr>
              <a:t>官能团比例要求高</a:t>
            </a:r>
          </a:p>
        </p:txBody>
      </p:sp>
      <p:sp>
        <p:nvSpPr>
          <p:cNvPr id="12" name="文本框 11">
            <a:extLst>
              <a:ext uri="{FF2B5EF4-FFF2-40B4-BE49-F238E27FC236}">
                <a16:creationId xmlns:a16="http://schemas.microsoft.com/office/drawing/2014/main" id="{5C0D3C97-BC18-42BC-9250-4F3BFC238694}"/>
              </a:ext>
            </a:extLst>
          </p:cNvPr>
          <p:cNvSpPr txBox="1"/>
          <p:nvPr/>
        </p:nvSpPr>
        <p:spPr>
          <a:xfrm>
            <a:off x="6217467" y="5805264"/>
            <a:ext cx="902811"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zh-CN" altLang="en-US" sz="2800" b="1" dirty="0">
                <a:solidFill>
                  <a:schemeClr val="tx1"/>
                </a:solidFill>
                <a:latin typeface="楷体" panose="02010609060101010101" pitchFamily="49" charset="-122"/>
                <a:ea typeface="楷体" panose="02010609060101010101" pitchFamily="49" charset="-122"/>
              </a:rPr>
              <a:t>杂链</a:t>
            </a:r>
          </a:p>
        </p:txBody>
      </p:sp>
    </p:spTree>
    <p:extLst>
      <p:ext uri="{BB962C8B-B14F-4D97-AF65-F5344CB8AC3E}">
        <p14:creationId xmlns:p14="http://schemas.microsoft.com/office/powerpoint/2010/main" val="301034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矩形 1"/>
          <p:cNvSpPr/>
          <p:nvPr/>
        </p:nvSpPr>
        <p:spPr>
          <a:xfrm>
            <a:off x="683568" y="332656"/>
            <a:ext cx="4288353" cy="584775"/>
          </a:xfrm>
          <a:prstGeom prst="rect">
            <a:avLst/>
          </a:prstGeom>
        </p:spPr>
        <p:txBody>
          <a:bodyPr wrap="none">
            <a:spAutoFit/>
          </a:bodyPr>
          <a:lstStyle/>
          <a:p>
            <a:r>
              <a:rPr lang="zh-CN" altLang="en-US" sz="3200" dirty="0">
                <a:latin typeface="arial" panose="020B0604020202020204" pitchFamily="34" charset="0"/>
              </a:rPr>
              <a:t>印度博帕尔毒气泄漏案</a:t>
            </a:r>
            <a:endParaRPr lang="zh-CN" altLang="en-US" sz="3200" dirty="0"/>
          </a:p>
        </p:txBody>
      </p:sp>
      <p:sp>
        <p:nvSpPr>
          <p:cNvPr id="4" name="矩形 3"/>
          <p:cNvSpPr/>
          <p:nvPr/>
        </p:nvSpPr>
        <p:spPr>
          <a:xfrm>
            <a:off x="670752" y="764704"/>
            <a:ext cx="7776864" cy="3046988"/>
          </a:xfrm>
          <a:prstGeom prst="rect">
            <a:avLst/>
          </a:prstGeom>
        </p:spPr>
        <p:txBody>
          <a:bodyPr wrap="square">
            <a:spAutoFit/>
          </a:bodyPr>
          <a:lstStyle/>
          <a:p>
            <a:r>
              <a:rPr lang="en-US" altLang="zh-CN" sz="3200" dirty="0">
                <a:latin typeface="楷体" panose="02010609060101010101" pitchFamily="49" charset="-122"/>
                <a:ea typeface="楷体" panose="02010609060101010101" pitchFamily="49" charset="-122"/>
              </a:rPr>
              <a:t>1984</a:t>
            </a:r>
            <a:r>
              <a:rPr lang="zh-CN" altLang="en-US" sz="3200" dirty="0">
                <a:latin typeface="楷体" panose="02010609060101010101" pitchFamily="49" charset="-122"/>
                <a:ea typeface="楷体" panose="02010609060101010101" pitchFamily="49" charset="-122"/>
              </a:rPr>
              <a:t>年</a:t>
            </a:r>
            <a:r>
              <a:rPr lang="en-US" altLang="zh-CN" sz="3200" dirty="0">
                <a:latin typeface="楷体" panose="02010609060101010101" pitchFamily="49" charset="-122"/>
                <a:ea typeface="楷体" panose="02010609060101010101" pitchFamily="49" charset="-122"/>
              </a:rPr>
              <a:t>12</a:t>
            </a:r>
            <a:r>
              <a:rPr lang="zh-CN" altLang="en-US" sz="3200" dirty="0">
                <a:latin typeface="楷体" panose="02010609060101010101" pitchFamily="49" charset="-122"/>
                <a:ea typeface="楷体" panose="02010609060101010101" pitchFamily="49" charset="-122"/>
              </a:rPr>
              <a:t>月</a:t>
            </a:r>
            <a:r>
              <a:rPr lang="en-US" altLang="zh-CN" sz="3200" dirty="0">
                <a:latin typeface="楷体" panose="02010609060101010101" pitchFamily="49" charset="-122"/>
                <a:ea typeface="楷体" panose="02010609060101010101" pitchFamily="49" charset="-122"/>
              </a:rPr>
              <a:t>3</a:t>
            </a:r>
            <a:r>
              <a:rPr lang="zh-CN" altLang="en-US" sz="3200" dirty="0">
                <a:latin typeface="楷体" panose="02010609060101010101" pitchFamily="49" charset="-122"/>
                <a:ea typeface="楷体" panose="02010609060101010101" pitchFamily="49" charset="-122"/>
              </a:rPr>
              <a:t>日，位于印度博帕尔市的美国联合碳化物公司农药厂发生甲基异氰酸酯</a:t>
            </a:r>
            <a:r>
              <a:rPr lang="en-US" altLang="zh-CN" sz="3200" dirty="0">
                <a:latin typeface="楷体" panose="02010609060101010101" pitchFamily="49" charset="-122"/>
                <a:ea typeface="楷体" panose="02010609060101010101" pitchFamily="49" charset="-122"/>
              </a:rPr>
              <a:t>(Methyl </a:t>
            </a:r>
            <a:r>
              <a:rPr lang="en-US" altLang="zh-CN" sz="3200" dirty="0" err="1">
                <a:latin typeface="楷体" panose="02010609060101010101" pitchFamily="49" charset="-122"/>
                <a:ea typeface="楷体" panose="02010609060101010101" pitchFamily="49" charset="-122"/>
              </a:rPr>
              <a:t>Isocyanate</a:t>
            </a:r>
            <a:r>
              <a:rPr lang="zh-CN" altLang="en-US" sz="3200" dirty="0">
                <a:latin typeface="楷体" panose="02010609060101010101" pitchFamily="49" charset="-122"/>
                <a:ea typeface="楷体" panose="02010609060101010101" pitchFamily="49" charset="-122"/>
              </a:rPr>
              <a:t>，简称</a:t>
            </a:r>
            <a:r>
              <a:rPr lang="en-US" altLang="zh-CN" sz="3200" dirty="0">
                <a:latin typeface="楷体" panose="02010609060101010101" pitchFamily="49" charset="-122"/>
                <a:ea typeface="楷体" panose="02010609060101010101" pitchFamily="49" charset="-122"/>
              </a:rPr>
              <a:t>MIC)</a:t>
            </a:r>
            <a:r>
              <a:rPr lang="zh-CN" altLang="en-US" sz="3200" dirty="0">
                <a:latin typeface="楷体" panose="02010609060101010101" pitchFamily="49" charset="-122"/>
                <a:ea typeface="楷体" panose="02010609060101010101" pitchFamily="49" charset="-122"/>
              </a:rPr>
              <a:t>毒气泄漏事故。造成了</a:t>
            </a:r>
            <a:r>
              <a:rPr lang="en-US" altLang="zh-CN" sz="3200" dirty="0">
                <a:latin typeface="楷体" panose="02010609060101010101" pitchFamily="49" charset="-122"/>
                <a:ea typeface="楷体" panose="02010609060101010101" pitchFamily="49" charset="-122"/>
              </a:rPr>
              <a:t>2.5</a:t>
            </a:r>
            <a:r>
              <a:rPr lang="zh-CN" altLang="en-US" sz="3200" dirty="0">
                <a:latin typeface="楷体" panose="02010609060101010101" pitchFamily="49" charset="-122"/>
                <a:ea typeface="楷体" panose="02010609060101010101" pitchFamily="49" charset="-122"/>
              </a:rPr>
              <a:t>万人直接致死，</a:t>
            </a:r>
            <a:r>
              <a:rPr lang="en-US" altLang="zh-CN" sz="3200" dirty="0">
                <a:latin typeface="楷体" panose="02010609060101010101" pitchFamily="49" charset="-122"/>
                <a:ea typeface="楷体" panose="02010609060101010101" pitchFamily="49" charset="-122"/>
              </a:rPr>
              <a:t>55</a:t>
            </a:r>
            <a:r>
              <a:rPr lang="zh-CN" altLang="en-US" sz="3200" dirty="0">
                <a:latin typeface="楷体" panose="02010609060101010101" pitchFamily="49" charset="-122"/>
                <a:ea typeface="楷体" panose="02010609060101010101" pitchFamily="49" charset="-122"/>
              </a:rPr>
              <a:t>万人间接致死，另外有</a:t>
            </a:r>
            <a:r>
              <a:rPr lang="en-US" altLang="zh-CN" sz="3200" dirty="0">
                <a:latin typeface="楷体" panose="02010609060101010101" pitchFamily="49" charset="-122"/>
                <a:ea typeface="楷体" panose="02010609060101010101" pitchFamily="49" charset="-122"/>
              </a:rPr>
              <a:t>20</a:t>
            </a:r>
            <a:r>
              <a:rPr lang="zh-CN" altLang="en-US" sz="3200" dirty="0">
                <a:latin typeface="楷体" panose="02010609060101010101" pitchFamily="49" charset="-122"/>
                <a:ea typeface="楷体" panose="02010609060101010101" pitchFamily="49" charset="-122"/>
              </a:rPr>
              <a:t>多万人永久残废的人间惨剧。</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3300147"/>
            <a:ext cx="4572000" cy="3241964"/>
          </a:xfrm>
          <a:prstGeom prst="rect">
            <a:avLst/>
          </a:prstGeom>
        </p:spPr>
      </p:pic>
    </p:spTree>
    <p:extLst>
      <p:ext uri="{BB962C8B-B14F-4D97-AF65-F5344CB8AC3E}">
        <p14:creationId xmlns:p14="http://schemas.microsoft.com/office/powerpoint/2010/main" val="1021367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2" name="矩形 1"/>
          <p:cNvSpPr/>
          <p:nvPr/>
        </p:nvSpPr>
        <p:spPr>
          <a:xfrm>
            <a:off x="-28274" y="0"/>
            <a:ext cx="8704729" cy="954107"/>
          </a:xfrm>
          <a:prstGeom prst="rect">
            <a:avLst/>
          </a:prstGeom>
        </p:spPr>
        <p:txBody>
          <a:bodyPr wrap="square">
            <a:spAutoFit/>
          </a:bodyPr>
          <a:lstStyle/>
          <a:p>
            <a:r>
              <a:rPr lang="zh-CN" altLang="en-US" sz="2800" dirty="0"/>
              <a:t>甘肃银达化工有限公司</a:t>
            </a:r>
            <a:r>
              <a:rPr lang="en-US" altLang="zh-CN" sz="2800" b="1" dirty="0">
                <a:solidFill>
                  <a:srgbClr val="333333"/>
                </a:solidFill>
                <a:latin typeface="Simsun" panose="02010600030101010101" pitchFamily="2" charset="-122"/>
                <a:ea typeface="Simsun" panose="02010600030101010101" pitchFamily="2" charset="-122"/>
              </a:rPr>
              <a:t>10</a:t>
            </a:r>
            <a:r>
              <a:rPr lang="zh-CN" altLang="en-US" sz="2800" b="1" dirty="0">
                <a:solidFill>
                  <a:srgbClr val="333333"/>
                </a:solidFill>
                <a:latin typeface="Simsun" panose="02010600030101010101" pitchFamily="2" charset="-122"/>
                <a:ea typeface="Simsun" panose="02010600030101010101" pitchFamily="2" charset="-122"/>
              </a:rPr>
              <a:t>万</a:t>
            </a:r>
            <a:r>
              <a:rPr lang="en-US" altLang="zh-CN" sz="2800" b="1" dirty="0">
                <a:solidFill>
                  <a:srgbClr val="333333"/>
                </a:solidFill>
                <a:latin typeface="Simsun" panose="02010600030101010101" pitchFamily="2" charset="-122"/>
                <a:ea typeface="Simsun" panose="02010600030101010101" pitchFamily="2" charset="-122"/>
              </a:rPr>
              <a:t>t/a</a:t>
            </a:r>
            <a:r>
              <a:rPr lang="zh-CN" altLang="en-US" sz="2800" b="1" dirty="0">
                <a:solidFill>
                  <a:srgbClr val="333333"/>
                </a:solidFill>
                <a:latin typeface="Simsun" panose="02010600030101010101" pitchFamily="2" charset="-122"/>
                <a:ea typeface="Simsun" panose="02010600030101010101" pitchFamily="2" charset="-122"/>
              </a:rPr>
              <a:t>甲苯二异氰酸酯（</a:t>
            </a:r>
            <a:r>
              <a:rPr lang="en-US" altLang="zh-CN" sz="2800" b="1" dirty="0">
                <a:solidFill>
                  <a:srgbClr val="333333"/>
                </a:solidFill>
                <a:latin typeface="Simsun" panose="02010600030101010101" pitchFamily="2" charset="-122"/>
                <a:ea typeface="Simsun" panose="02010600030101010101" pitchFamily="2" charset="-122"/>
              </a:rPr>
              <a:t>TDI</a:t>
            </a:r>
            <a:r>
              <a:rPr lang="zh-CN" altLang="en-US" sz="2800" b="1" dirty="0">
                <a:solidFill>
                  <a:srgbClr val="333333"/>
                </a:solidFill>
                <a:latin typeface="Simsun" panose="02010600030101010101" pitchFamily="2" charset="-122"/>
                <a:ea typeface="Simsun" panose="02010600030101010101" pitchFamily="2" charset="-122"/>
              </a:rPr>
              <a:t>）技改项目</a:t>
            </a:r>
            <a:endParaRPr lang="zh-CN" altLang="en-US" sz="2800"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518" y="1124744"/>
            <a:ext cx="3264363" cy="244827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4255" y="920602"/>
            <a:ext cx="4902200" cy="2971800"/>
          </a:xfrm>
          <a:prstGeom prst="rect">
            <a:avLst/>
          </a:prstGeom>
        </p:spPr>
      </p:pic>
      <p:sp>
        <p:nvSpPr>
          <p:cNvPr id="6" name="矩形 5"/>
          <p:cNvSpPr/>
          <p:nvPr/>
        </p:nvSpPr>
        <p:spPr>
          <a:xfrm>
            <a:off x="5197587" y="4293096"/>
            <a:ext cx="3894088" cy="1815882"/>
          </a:xfrm>
          <a:prstGeom prst="rect">
            <a:avLst/>
          </a:prstGeom>
        </p:spPr>
        <p:txBody>
          <a:bodyPr wrap="square">
            <a:spAutoFit/>
          </a:bodyPr>
          <a:lstStyle/>
          <a:p>
            <a:r>
              <a:rPr lang="en-US" altLang="zh-CN" sz="2800" dirty="0">
                <a:latin typeface="楷体" panose="02010609060101010101" pitchFamily="49" charset="-122"/>
                <a:ea typeface="楷体" panose="02010609060101010101" pitchFamily="49" charset="-122"/>
              </a:rPr>
              <a:t>2004</a:t>
            </a:r>
            <a:r>
              <a:rPr lang="zh-CN" altLang="en-US" sz="2800" dirty="0">
                <a:latin typeface="楷体" panose="02010609060101010101" pitchFamily="49" charset="-122"/>
                <a:ea typeface="楷体" panose="02010609060101010101" pitchFamily="49" charset="-122"/>
              </a:rPr>
              <a:t>年动工兴建，已建成投入试运行，该项目采用德国</a:t>
            </a:r>
            <a:r>
              <a:rPr lang="en-US" altLang="zh-CN" sz="2800" dirty="0">
                <a:latin typeface="楷体" panose="02010609060101010101" pitchFamily="49" charset="-122"/>
                <a:ea typeface="楷体" panose="02010609060101010101" pitchFamily="49" charset="-122"/>
              </a:rPr>
              <a:t>BASF</a:t>
            </a:r>
            <a:r>
              <a:rPr lang="zh-CN" altLang="en-US" sz="2800" dirty="0">
                <a:latin typeface="楷体" panose="02010609060101010101" pitchFamily="49" charset="-122"/>
                <a:ea typeface="楷体" panose="02010609060101010101" pitchFamily="49" charset="-122"/>
              </a:rPr>
              <a:t>公司的技术，具世界领先水平。</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526" y="4293096"/>
            <a:ext cx="1524000" cy="203200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3473" y="4293096"/>
            <a:ext cx="1524000" cy="2032000"/>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9578" y="4293096"/>
            <a:ext cx="1524000" cy="2032000"/>
          </a:xfrm>
          <a:prstGeom prst="rect">
            <a:avLst/>
          </a:prstGeom>
        </p:spPr>
      </p:pic>
    </p:spTree>
    <p:extLst>
      <p:ext uri="{BB962C8B-B14F-4D97-AF65-F5344CB8AC3E}">
        <p14:creationId xmlns:p14="http://schemas.microsoft.com/office/powerpoint/2010/main" val="3966703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653483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kumimoji="1" lang="en-US" altLang="zh-CN" sz="2800" dirty="0">
                <a:solidFill>
                  <a:srgbClr val="FF0000"/>
                </a:solidFill>
                <a:latin typeface="Times New Roman" pitchFamily="18" charset="0"/>
              </a:rPr>
              <a:t> 4,4’—</a:t>
            </a:r>
            <a:r>
              <a:rPr kumimoji="1" lang="zh-CN" altLang="en-US" sz="2800" dirty="0">
                <a:solidFill>
                  <a:srgbClr val="FF0000"/>
                </a:solidFill>
                <a:latin typeface="Times New Roman" pitchFamily="18" charset="0"/>
              </a:rPr>
              <a:t>二苯基甲烷二异氰酸酯</a:t>
            </a:r>
            <a:r>
              <a:rPr kumimoji="1" lang="en-US" altLang="zh-CN" sz="2800" dirty="0">
                <a:solidFill>
                  <a:srgbClr val="FF0000"/>
                </a:solidFill>
                <a:latin typeface="Times New Roman" pitchFamily="18" charset="0"/>
              </a:rPr>
              <a:t>(MDI)</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kumimoji="1" lang="en-US" altLang="zh-CN" sz="2800" dirty="0">
                <a:latin typeface="Times New Roman" panose="02020603050405020304" pitchFamily="18" charset="0"/>
                <a:ea typeface="楷体" panose="02010609060101010101" pitchFamily="49" charset="-122"/>
                <a:cs typeface="Times New Roman" panose="02020603050405020304" pitchFamily="18" charset="0"/>
              </a:rPr>
              <a:t>MDI</a:t>
            </a:r>
            <a:r>
              <a:rPr kumimoji="1" lang="zh-CN" altLang="en-US" sz="2800" dirty="0">
                <a:latin typeface="Times New Roman" panose="02020603050405020304" pitchFamily="18" charset="0"/>
                <a:ea typeface="楷体" panose="02010609060101010101" pitchFamily="49" charset="-122"/>
                <a:cs typeface="Times New Roman" panose="02020603050405020304" pitchFamily="18" charset="0"/>
              </a:rPr>
              <a:t>易二聚，凝固点</a:t>
            </a:r>
            <a:r>
              <a:rPr kumimoji="1" lang="en-US" altLang="zh-CN" sz="2800" dirty="0">
                <a:latin typeface="Times New Roman" panose="02020603050405020304" pitchFamily="18" charset="0"/>
                <a:ea typeface="楷体" panose="02010609060101010101" pitchFamily="49" charset="-122"/>
                <a:cs typeface="Times New Roman" panose="02020603050405020304" pitchFamily="18" charset="0"/>
              </a:rPr>
              <a:t>37~40</a:t>
            </a:r>
            <a:r>
              <a:rPr kumimoji="1" lang="zh-CN" altLang="en-US" sz="2800" dirty="0">
                <a:latin typeface="Times New Roman" panose="02020603050405020304" pitchFamily="18" charset="0"/>
                <a:ea typeface="楷体" panose="02010609060101010101" pitchFamily="49" charset="-122"/>
                <a:cs typeface="Times New Roman" panose="02020603050405020304" pitchFamily="18" charset="0"/>
              </a:rPr>
              <a:t>℃，使用时需熔化。毒性低，一般在低温下贮存</a:t>
            </a:r>
            <a:endParaRPr kumimoji="1"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732" y="2852936"/>
            <a:ext cx="3221411" cy="1224136"/>
          </a:xfrm>
          <a:prstGeom prst="rect">
            <a:avLst/>
          </a:prstGeom>
        </p:spPr>
      </p:pic>
      <p:sp>
        <p:nvSpPr>
          <p:cNvPr id="6" name="矩形 5">
            <a:extLst>
              <a:ext uri="{FF2B5EF4-FFF2-40B4-BE49-F238E27FC236}">
                <a16:creationId xmlns:a16="http://schemas.microsoft.com/office/drawing/2014/main" id="{FEF2E451-6964-48AD-A3C0-DB00E6F88369}"/>
              </a:ext>
            </a:extLst>
          </p:cNvPr>
          <p:cNvSpPr/>
          <p:nvPr/>
        </p:nvSpPr>
        <p:spPr>
          <a:xfrm>
            <a:off x="917594" y="4708301"/>
            <a:ext cx="7308812" cy="1384995"/>
          </a:xfrm>
          <a:prstGeom prst="rect">
            <a:avLst/>
          </a:prstGeom>
        </p:spPr>
        <p:txBody>
          <a:bodyPr wrap="square">
            <a:spAutoFit/>
          </a:bodyPr>
          <a:lstStyle/>
          <a:p>
            <a:pPr>
              <a:lnSpc>
                <a:spcPct val="150000"/>
              </a:lnSpc>
            </a:pPr>
            <a:r>
              <a:rPr kumimoji="1" lang="zh-CN" altLang="en-US" sz="2800" dirty="0">
                <a:latin typeface="楷体" panose="02010609060101010101" pitchFamily="49" charset="-122"/>
                <a:ea typeface="楷体" panose="02010609060101010101" pitchFamily="49" charset="-122"/>
              </a:rPr>
              <a:t>市售</a:t>
            </a:r>
            <a:r>
              <a:rPr kumimoji="1" lang="en-US" altLang="zh-CN" sz="2800" dirty="0">
                <a:latin typeface="楷体" panose="02010609060101010101" pitchFamily="49" charset="-122"/>
                <a:ea typeface="楷体" panose="02010609060101010101" pitchFamily="49" charset="-122"/>
              </a:rPr>
              <a:t>MDI</a:t>
            </a:r>
            <a:r>
              <a:rPr kumimoji="1" lang="zh-CN" altLang="en-US" sz="2800" dirty="0">
                <a:latin typeface="楷体" panose="02010609060101010101" pitchFamily="49" charset="-122"/>
                <a:ea typeface="楷体" panose="02010609060101010101" pitchFamily="49" charset="-122"/>
              </a:rPr>
              <a:t>有</a:t>
            </a:r>
            <a:r>
              <a:rPr kumimoji="1" lang="zh-CN" altLang="en-US" sz="2800" dirty="0">
                <a:solidFill>
                  <a:srgbClr val="FF0000"/>
                </a:solidFill>
                <a:latin typeface="楷体" panose="02010609060101010101" pitchFamily="49" charset="-122"/>
                <a:ea typeface="楷体" panose="02010609060101010101" pitchFamily="49" charset="-122"/>
              </a:rPr>
              <a:t>粗制级</a:t>
            </a:r>
            <a:r>
              <a:rPr kumimoji="1" lang="zh-CN" altLang="en-US" sz="2800" dirty="0">
                <a:latin typeface="楷体" panose="02010609060101010101" pitchFamily="49" charset="-122"/>
                <a:ea typeface="楷体" panose="02010609060101010101" pitchFamily="49" charset="-122"/>
              </a:rPr>
              <a:t>、</a:t>
            </a:r>
            <a:r>
              <a:rPr kumimoji="1" lang="zh-CN" altLang="en-US" sz="2800" dirty="0">
                <a:solidFill>
                  <a:srgbClr val="FF0000"/>
                </a:solidFill>
                <a:latin typeface="楷体" panose="02010609060101010101" pitchFamily="49" charset="-122"/>
                <a:ea typeface="楷体" panose="02010609060101010101" pitchFamily="49" charset="-122"/>
              </a:rPr>
              <a:t>橡胶级</a:t>
            </a:r>
            <a:r>
              <a:rPr kumimoji="1" lang="zh-CN" altLang="en-US" sz="2800" dirty="0">
                <a:latin typeface="楷体" panose="02010609060101010101" pitchFamily="49" charset="-122"/>
                <a:ea typeface="楷体" panose="02010609060101010101" pitchFamily="49" charset="-122"/>
              </a:rPr>
              <a:t>、</a:t>
            </a:r>
            <a:r>
              <a:rPr kumimoji="1" lang="zh-CN" altLang="en-US" sz="2800" dirty="0">
                <a:solidFill>
                  <a:srgbClr val="FF0000"/>
                </a:solidFill>
                <a:latin typeface="楷体" panose="02010609060101010101" pitchFamily="49" charset="-122"/>
                <a:ea typeface="楷体" panose="02010609060101010101" pitchFamily="49" charset="-122"/>
              </a:rPr>
              <a:t>纤维级</a:t>
            </a:r>
            <a:r>
              <a:rPr kumimoji="1" lang="zh-CN" altLang="en-US" sz="2800" dirty="0">
                <a:latin typeface="楷体" panose="02010609060101010101" pitchFamily="49" charset="-122"/>
                <a:ea typeface="楷体" panose="02010609060101010101" pitchFamily="49" charset="-122"/>
              </a:rPr>
              <a:t>三种规格。粗制级大都用于生产泡沫塑料、涂料与粘合剂</a:t>
            </a:r>
            <a:endParaRPr lang="zh-CN" altLang="en-US" sz="2800" dirty="0"/>
          </a:p>
        </p:txBody>
      </p:sp>
      <p:pic>
        <p:nvPicPr>
          <p:cNvPr id="13" name="图片 12">
            <a:extLst>
              <a:ext uri="{FF2B5EF4-FFF2-40B4-BE49-F238E27FC236}">
                <a16:creationId xmlns:a16="http://schemas.microsoft.com/office/drawing/2014/main" id="{64611844-7A3C-4F21-B972-E111D53526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265" r="8677"/>
          <a:stretch/>
        </p:blipFill>
        <p:spPr>
          <a:xfrm>
            <a:off x="5399785" y="2437147"/>
            <a:ext cx="2270097" cy="2143981"/>
          </a:xfrm>
          <a:prstGeom prst="rect">
            <a:avLst/>
          </a:prstGeom>
        </p:spPr>
      </p:pic>
    </p:spTree>
    <p:extLst>
      <p:ext uri="{BB962C8B-B14F-4D97-AF65-F5344CB8AC3E}">
        <p14:creationId xmlns:p14="http://schemas.microsoft.com/office/powerpoint/2010/main" val="679365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653483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kumimoji="1" lang="en-US" altLang="zh-CN" sz="2800" dirty="0">
                <a:solidFill>
                  <a:srgbClr val="FF0000"/>
                </a:solidFill>
                <a:latin typeface="Times New Roman" pitchFamily="18" charset="0"/>
              </a:rPr>
              <a:t> 4,4’—</a:t>
            </a:r>
            <a:r>
              <a:rPr kumimoji="1" lang="zh-CN" altLang="en-US" sz="2800" dirty="0">
                <a:solidFill>
                  <a:srgbClr val="FF0000"/>
                </a:solidFill>
                <a:latin typeface="Times New Roman" pitchFamily="18" charset="0"/>
              </a:rPr>
              <a:t>二苯基甲烷二异氰酸酯</a:t>
            </a:r>
            <a:r>
              <a:rPr kumimoji="1" lang="en-US" altLang="zh-CN" sz="2800" dirty="0">
                <a:solidFill>
                  <a:srgbClr val="FF0000"/>
                </a:solidFill>
                <a:latin typeface="Times New Roman" pitchFamily="18" charset="0"/>
              </a:rPr>
              <a:t>(MDI)</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3200" dirty="0">
                <a:latin typeface="楷体" panose="02010609060101010101" pitchFamily="49" charset="-122"/>
                <a:ea typeface="楷体" panose="02010609060101010101" pitchFamily="49" charset="-122"/>
              </a:rPr>
              <a:t>主要用于生产聚氨酯（</a:t>
            </a:r>
            <a:r>
              <a:rPr lang="en-US" altLang="zh-CN" sz="3200" dirty="0">
                <a:latin typeface="楷体" panose="02010609060101010101" pitchFamily="49" charset="-122"/>
                <a:ea typeface="楷体" panose="02010609060101010101" pitchFamily="49" charset="-122"/>
              </a:rPr>
              <a:t>PU</a:t>
            </a:r>
            <a:r>
              <a:rPr lang="zh-CN" altLang="en-US" sz="3200" dirty="0">
                <a:latin typeface="楷体" panose="02010609060101010101" pitchFamily="49" charset="-122"/>
                <a:ea typeface="楷体" panose="02010609060101010101" pitchFamily="49" charset="-122"/>
              </a:rPr>
              <a:t>）</a:t>
            </a:r>
            <a:r>
              <a:rPr lang="zh-CN" altLang="en-US" sz="3200" dirty="0">
                <a:solidFill>
                  <a:srgbClr val="FF0000"/>
                </a:solidFill>
                <a:latin typeface="楷体" panose="02010609060101010101" pitchFamily="49" charset="-122"/>
                <a:ea typeface="楷体" panose="02010609060101010101" pitchFamily="49" charset="-122"/>
              </a:rPr>
              <a:t>弹性体、合成革、氨纶</a:t>
            </a:r>
            <a:r>
              <a:rPr lang="zh-CN" altLang="en-US" sz="3200" dirty="0">
                <a:latin typeface="楷体" panose="02010609060101010101" pitchFamily="49" charset="-122"/>
                <a:ea typeface="楷体" panose="02010609060101010101" pitchFamily="49" charset="-122"/>
              </a:rPr>
              <a:t>等产品。</a:t>
            </a:r>
            <a:endParaRPr lang="en-US" altLang="zh-CN" sz="3200" dirty="0">
              <a:latin typeface="楷体" panose="02010609060101010101" pitchFamily="49" charset="-122"/>
              <a:ea typeface="楷体" panose="02010609060101010101" pitchFamily="49" charset="-122"/>
            </a:endParaRPr>
          </a:p>
          <a:p>
            <a:pPr marL="457200" indent="-457200">
              <a:lnSpc>
                <a:spcPct val="150000"/>
              </a:lnSpc>
              <a:spcBef>
                <a:spcPts val="600"/>
              </a:spcBef>
              <a:buClr>
                <a:srgbClr val="002060"/>
              </a:buClr>
              <a:buFont typeface="Wingdings" panose="05000000000000000000" pitchFamily="2" charset="2"/>
              <a:buChar char="u"/>
            </a:pPr>
            <a:r>
              <a:rPr lang="zh-CN" altLang="en-US" sz="3200" dirty="0">
                <a:latin typeface="楷体" panose="02010609060101010101" pitchFamily="49" charset="-122"/>
                <a:ea typeface="楷体" panose="02010609060101010101" pitchFamily="49" charset="-122"/>
              </a:rPr>
              <a:t>由于</a:t>
            </a:r>
            <a:r>
              <a:rPr lang="en-US" altLang="zh-CN" sz="3200" dirty="0">
                <a:latin typeface="楷体" panose="02010609060101010101" pitchFamily="49" charset="-122"/>
                <a:ea typeface="楷体" panose="02010609060101010101" pitchFamily="49" charset="-122"/>
              </a:rPr>
              <a:t>MDI </a:t>
            </a:r>
            <a:r>
              <a:rPr lang="zh-CN" altLang="en-US" sz="3200" dirty="0">
                <a:latin typeface="楷体" panose="02010609060101010101" pitchFamily="49" charset="-122"/>
                <a:ea typeface="楷体" panose="02010609060101010101" pitchFamily="49" charset="-122"/>
              </a:rPr>
              <a:t>高难度和复杂的制造工艺形成较高进入壁垒，目前全球</a:t>
            </a:r>
            <a:r>
              <a:rPr lang="zh-CN" altLang="en-US" sz="3200" dirty="0">
                <a:solidFill>
                  <a:srgbClr val="FF0000"/>
                </a:solidFill>
                <a:latin typeface="楷体" panose="02010609060101010101" pitchFamily="49" charset="-122"/>
                <a:ea typeface="楷体" panose="02010609060101010101" pitchFamily="49" charset="-122"/>
              </a:rPr>
              <a:t>仅有</a:t>
            </a:r>
            <a:r>
              <a:rPr lang="en-US" altLang="zh-CN" sz="3200" dirty="0">
                <a:solidFill>
                  <a:srgbClr val="FF0000"/>
                </a:solidFill>
                <a:latin typeface="楷体" panose="02010609060101010101" pitchFamily="49" charset="-122"/>
                <a:ea typeface="楷体" panose="02010609060101010101" pitchFamily="49" charset="-122"/>
              </a:rPr>
              <a:t>8 </a:t>
            </a:r>
            <a:r>
              <a:rPr lang="zh-CN" altLang="en-US" sz="3200" dirty="0">
                <a:solidFill>
                  <a:srgbClr val="FF0000"/>
                </a:solidFill>
                <a:latin typeface="楷体" panose="02010609060101010101" pitchFamily="49" charset="-122"/>
                <a:ea typeface="楷体" panose="02010609060101010101" pitchFamily="49" charset="-122"/>
              </a:rPr>
              <a:t>家</a:t>
            </a:r>
            <a:r>
              <a:rPr lang="zh-CN" altLang="en-US" sz="3200" dirty="0">
                <a:latin typeface="楷体" panose="02010609060101010101" pitchFamily="49" charset="-122"/>
                <a:ea typeface="楷体" panose="02010609060101010101" pitchFamily="49" charset="-122"/>
              </a:rPr>
              <a:t>公司（烟台万华、拜耳、巴斯夫、亨斯迈、陶氏、日本</a:t>
            </a:r>
            <a:r>
              <a:rPr lang="en-US" altLang="zh-CN" sz="3200" dirty="0">
                <a:latin typeface="楷体" panose="02010609060101010101" pitchFamily="49" charset="-122"/>
                <a:ea typeface="楷体" panose="02010609060101010101" pitchFamily="49" charset="-122"/>
              </a:rPr>
              <a:t>NPU</a:t>
            </a:r>
            <a:r>
              <a:rPr lang="zh-CN" altLang="en-US" sz="3200" dirty="0">
                <a:latin typeface="楷体" panose="02010609060101010101" pitchFamily="49" charset="-122"/>
                <a:ea typeface="楷体" panose="02010609060101010101" pitchFamily="49" charset="-122"/>
              </a:rPr>
              <a:t>、日本三井、锦湖三井）可以生产</a:t>
            </a:r>
            <a:r>
              <a:rPr lang="en-US" altLang="zh-CN" sz="3200" dirty="0">
                <a:latin typeface="楷体" panose="02010609060101010101" pitchFamily="49" charset="-122"/>
                <a:ea typeface="楷体" panose="02010609060101010101" pitchFamily="49" charset="-122"/>
              </a:rPr>
              <a:t>MDI</a:t>
            </a:r>
            <a:endParaRPr kumimoji="1" lang="en-US" altLang="zh-CN" sz="32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275364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2898"/>
            <a:ext cx="653483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kumimoji="1" lang="en-US" altLang="zh-CN" sz="2800" dirty="0">
                <a:solidFill>
                  <a:srgbClr val="FF0000"/>
                </a:solidFill>
                <a:latin typeface="Times New Roman" pitchFamily="18" charset="0"/>
              </a:rPr>
              <a:t> 4,4’—</a:t>
            </a:r>
            <a:r>
              <a:rPr kumimoji="1" lang="zh-CN" altLang="en-US" sz="2800" dirty="0">
                <a:solidFill>
                  <a:srgbClr val="FF0000"/>
                </a:solidFill>
                <a:latin typeface="Times New Roman" pitchFamily="18" charset="0"/>
              </a:rPr>
              <a:t>二苯基甲烷二异氰酸酯</a:t>
            </a:r>
            <a:r>
              <a:rPr kumimoji="1" lang="en-US" altLang="zh-CN" sz="2800" dirty="0">
                <a:solidFill>
                  <a:srgbClr val="FF0000"/>
                </a:solidFill>
                <a:latin typeface="Times New Roman" pitchFamily="18" charset="0"/>
              </a:rPr>
              <a:t>(MDI)</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3200" dirty="0">
                <a:latin typeface="楷体" panose="02010609060101010101" pitchFamily="49" charset="-122"/>
                <a:ea typeface="楷体" panose="02010609060101010101" pitchFamily="49" charset="-122"/>
              </a:rPr>
              <a:t>烟台万华是我国仅有的一家</a:t>
            </a:r>
            <a:r>
              <a:rPr lang="en-US" altLang="zh-CN" sz="3200" dirty="0">
                <a:latin typeface="楷体" panose="02010609060101010101" pitchFamily="49" charset="-122"/>
                <a:ea typeface="楷体" panose="02010609060101010101" pitchFamily="49" charset="-122"/>
              </a:rPr>
              <a:t>MDI </a:t>
            </a:r>
            <a:r>
              <a:rPr lang="zh-CN" altLang="en-US" sz="3200" dirty="0">
                <a:latin typeface="楷体" panose="02010609060101010101" pitchFamily="49" charset="-122"/>
                <a:ea typeface="楷体" panose="02010609060101010101" pitchFamily="49" charset="-122"/>
              </a:rPr>
              <a:t>生产商。因此该行业处于典型的寡头垄断竞争状态。</a:t>
            </a:r>
            <a:endParaRPr kumimoji="1" lang="en-US" altLang="zh-CN" sz="3200" dirty="0">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377" y="2564904"/>
            <a:ext cx="5080000" cy="3810000"/>
          </a:xfrm>
          <a:prstGeom prst="rect">
            <a:avLst/>
          </a:prstGeom>
        </p:spPr>
      </p:pic>
      <p:sp>
        <p:nvSpPr>
          <p:cNvPr id="3" name="矩形 2"/>
          <p:cNvSpPr/>
          <p:nvPr/>
        </p:nvSpPr>
        <p:spPr>
          <a:xfrm>
            <a:off x="6257750" y="3140968"/>
            <a:ext cx="2339102" cy="523220"/>
          </a:xfrm>
          <a:prstGeom prst="rect">
            <a:avLst/>
          </a:prstGeom>
        </p:spPr>
        <p:txBody>
          <a:bodyPr wrap="none">
            <a:spAutoFit/>
          </a:bodyPr>
          <a:lstStyle/>
          <a:p>
            <a:r>
              <a:rPr lang="zh-CN" altLang="en-US" sz="2800" dirty="0">
                <a:latin typeface="simsun" panose="02010600030101010101" pitchFamily="2" charset="-122"/>
                <a:ea typeface="simsun" panose="02010600030101010101" pitchFamily="2" charset="-122"/>
              </a:rPr>
              <a:t>宁波万华厂房</a:t>
            </a:r>
            <a:endParaRPr lang="zh-CN" altLang="en-US" sz="2800" dirty="0"/>
          </a:p>
        </p:txBody>
      </p:sp>
    </p:spTree>
    <p:extLst>
      <p:ext uri="{BB962C8B-B14F-4D97-AF65-F5344CB8AC3E}">
        <p14:creationId xmlns:p14="http://schemas.microsoft.com/office/powerpoint/2010/main" val="3715325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20483"/>
            <a:ext cx="653483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kumimoji="1" lang="en-US" altLang="zh-CN" sz="2800" dirty="0">
                <a:solidFill>
                  <a:srgbClr val="FF0000"/>
                </a:solidFill>
                <a:latin typeface="Times New Roman" pitchFamily="18" charset="0"/>
              </a:rPr>
              <a:t> 4,4’—</a:t>
            </a:r>
            <a:r>
              <a:rPr kumimoji="1" lang="zh-CN" altLang="en-US" sz="2800" dirty="0">
                <a:solidFill>
                  <a:srgbClr val="FF0000"/>
                </a:solidFill>
                <a:latin typeface="Times New Roman" pitchFamily="18" charset="0"/>
              </a:rPr>
              <a:t>二苯基甲烷二异氰酸酯</a:t>
            </a:r>
            <a:r>
              <a:rPr kumimoji="1" lang="en-US" altLang="zh-CN" sz="2800" dirty="0">
                <a:solidFill>
                  <a:srgbClr val="FF0000"/>
                </a:solidFill>
                <a:latin typeface="Times New Roman" pitchFamily="18" charset="0"/>
              </a:rPr>
              <a:t>(MDI)</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上海联恒异氰酸酯有限公司位于杭州湾北岸的上海化学工业区，占地面积为</a:t>
            </a:r>
            <a:r>
              <a:rPr lang="en-US" altLang="zh-CN" sz="2800" dirty="0">
                <a:latin typeface="楷体" panose="02010609060101010101" pitchFamily="49" charset="-122"/>
                <a:ea typeface="楷体" panose="02010609060101010101" pitchFamily="49" charset="-122"/>
              </a:rPr>
              <a:t>87046</a:t>
            </a:r>
            <a:r>
              <a:rPr lang="zh-CN" altLang="en-US" sz="2800" dirty="0">
                <a:latin typeface="楷体" panose="02010609060101010101" pitchFamily="49" charset="-122"/>
                <a:ea typeface="楷体" panose="02010609060101010101" pitchFamily="49" charset="-122"/>
              </a:rPr>
              <a:t>平方米，主要产品是粗</a:t>
            </a:r>
            <a:r>
              <a:rPr lang="en-US" altLang="zh-CN" sz="2800" dirty="0">
                <a:latin typeface="楷体" panose="02010609060101010101" pitchFamily="49" charset="-122"/>
                <a:ea typeface="楷体" panose="02010609060101010101" pitchFamily="49" charset="-122"/>
              </a:rPr>
              <a:t>MDI</a:t>
            </a:r>
            <a:r>
              <a:rPr lang="zh-CN" altLang="en-US" sz="2800" dirty="0">
                <a:latin typeface="楷体" panose="02010609060101010101" pitchFamily="49" charset="-122"/>
                <a:ea typeface="楷体" panose="02010609060101010101" pitchFamily="49" charset="-122"/>
              </a:rPr>
              <a:t>。公司与化工区内上海巴斯夫聚氨酯有限公司和上海亨斯迈聚氨酯有限公司组成上海联合异氰酸酯项目，项目总投资</a:t>
            </a:r>
            <a:r>
              <a:rPr lang="en-US" altLang="zh-CN" sz="2800" dirty="0">
                <a:latin typeface="楷体" panose="02010609060101010101" pitchFamily="49" charset="-122"/>
                <a:ea typeface="楷体" panose="02010609060101010101" pitchFamily="49" charset="-122"/>
              </a:rPr>
              <a:t>10</a:t>
            </a:r>
            <a:r>
              <a:rPr lang="zh-CN" altLang="en-US" sz="2800" dirty="0">
                <a:latin typeface="楷体" panose="02010609060101010101" pitchFamily="49" charset="-122"/>
                <a:ea typeface="楷体" panose="02010609060101010101" pitchFamily="49" charset="-122"/>
              </a:rPr>
              <a:t>亿美元，为化工区最大的投资项目之一。</a:t>
            </a:r>
            <a:endParaRPr kumimoji="1" lang="en-US" altLang="zh-CN" sz="2800" dirty="0">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45455"/>
          <a:stretch/>
        </p:blipFill>
        <p:spPr>
          <a:xfrm>
            <a:off x="975166" y="4278694"/>
            <a:ext cx="7488832" cy="2246650"/>
          </a:xfrm>
          <a:prstGeom prst="rect">
            <a:avLst/>
          </a:prstGeom>
        </p:spPr>
      </p:pic>
    </p:spTree>
    <p:extLst>
      <p:ext uri="{BB962C8B-B14F-4D97-AF65-F5344CB8AC3E}">
        <p14:creationId xmlns:p14="http://schemas.microsoft.com/office/powerpoint/2010/main" val="977288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703889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sz="2800" dirty="0">
                <a:solidFill>
                  <a:srgbClr val="FF0000"/>
                </a:solidFill>
                <a:latin typeface="Times New Roman" pitchFamily="18" charset="0"/>
              </a:rPr>
              <a:t>（</a:t>
            </a:r>
            <a:r>
              <a:rPr kumimoji="1" lang="en-US" altLang="zh-CN" sz="2800" dirty="0">
                <a:solidFill>
                  <a:srgbClr val="FF0000"/>
                </a:solidFill>
                <a:latin typeface="Times New Roman" pitchFamily="18" charset="0"/>
              </a:rPr>
              <a:t>3</a:t>
            </a:r>
            <a:r>
              <a:rPr kumimoji="1" lang="zh-CN" altLang="en-US" sz="2800" dirty="0">
                <a:solidFill>
                  <a:srgbClr val="FF0000"/>
                </a:solidFill>
                <a:latin typeface="Times New Roman" pitchFamily="18" charset="0"/>
              </a:rPr>
              <a:t>）多苯基多亚甲基多异氰酸酯</a:t>
            </a:r>
            <a:r>
              <a:rPr kumimoji="1" lang="en-US" altLang="zh-CN" sz="2800" dirty="0">
                <a:solidFill>
                  <a:srgbClr val="FF0000"/>
                </a:solidFill>
                <a:latin typeface="Times New Roman" pitchFamily="18" charset="0"/>
              </a:rPr>
              <a:t>(PAPI)</a:t>
            </a:r>
          </a:p>
        </p:txBody>
      </p:sp>
      <p:sp>
        <p:nvSpPr>
          <p:cNvPr id="3" name="文本框 2"/>
          <p:cNvSpPr txBox="1"/>
          <p:nvPr/>
        </p:nvSpPr>
        <p:spPr>
          <a:xfrm>
            <a:off x="863587" y="5328289"/>
            <a:ext cx="7416824" cy="1200329"/>
          </a:xfrm>
          <a:prstGeom prst="rect">
            <a:avLst/>
          </a:prstGeom>
          <a:noFill/>
        </p:spPr>
        <p:txBody>
          <a:bodyPr wrap="square" rtlCol="0">
            <a:spAutoFit/>
          </a:bodyPr>
          <a:lstStyle/>
          <a:p>
            <a:pPr>
              <a:lnSpc>
                <a:spcPct val="150000"/>
              </a:lnSpc>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4,4´-MDI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占</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45-50%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2,4´-MDI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占</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，三聚异氰酸酯占</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20-25%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，多聚异氰酸酯占</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16-18%</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p:txBody>
      </p:sp>
      <p:graphicFrame>
        <p:nvGraphicFramePr>
          <p:cNvPr id="10" name="对象 9">
            <a:extLst>
              <a:ext uri="{FF2B5EF4-FFF2-40B4-BE49-F238E27FC236}">
                <a16:creationId xmlns:a16="http://schemas.microsoft.com/office/drawing/2014/main" id="{953EC389-0E14-4277-9528-07BC342FC067}"/>
              </a:ext>
            </a:extLst>
          </p:cNvPr>
          <p:cNvGraphicFramePr>
            <a:graphicFrameLocks noChangeAspect="1"/>
          </p:cNvGraphicFramePr>
          <p:nvPr>
            <p:extLst>
              <p:ext uri="{D42A27DB-BD31-4B8C-83A1-F6EECF244321}">
                <p14:modId xmlns:p14="http://schemas.microsoft.com/office/powerpoint/2010/main" val="3951663974"/>
              </p:ext>
            </p:extLst>
          </p:nvPr>
        </p:nvGraphicFramePr>
        <p:xfrm>
          <a:off x="2032992" y="2552559"/>
          <a:ext cx="5078016" cy="2541937"/>
        </p:xfrm>
        <a:graphic>
          <a:graphicData uri="http://schemas.openxmlformats.org/presentationml/2006/ole">
            <mc:AlternateContent xmlns:mc="http://schemas.openxmlformats.org/markup-compatibility/2006">
              <mc:Choice xmlns:v="urn:schemas-microsoft-com:vml" Requires="v">
                <p:oleObj spid="_x0000_s33827" name="CS ChemDraw Drawing" r:id="rId3" imgW="6878886" imgH="3443863" progId="ChemDraw.Document.6.0">
                  <p:embed/>
                </p:oleObj>
              </mc:Choice>
              <mc:Fallback>
                <p:oleObj name="CS ChemDraw Drawing" r:id="rId3" imgW="6878886" imgH="3443863" progId="ChemDraw.Document.6.0">
                  <p:embed/>
                  <p:pic>
                    <p:nvPicPr>
                      <p:cNvPr id="2" name="对象 1"/>
                      <p:cNvPicPr/>
                      <p:nvPr/>
                    </p:nvPicPr>
                    <p:blipFill>
                      <a:blip r:embed="rId4"/>
                      <a:stretch>
                        <a:fillRect/>
                      </a:stretch>
                    </p:blipFill>
                    <p:spPr>
                      <a:xfrm>
                        <a:off x="2032992" y="2552559"/>
                        <a:ext cx="5078016" cy="2541937"/>
                      </a:xfrm>
                      <a:prstGeom prst="rect">
                        <a:avLst/>
                      </a:prstGeom>
                    </p:spPr>
                  </p:pic>
                </p:oleObj>
              </mc:Fallback>
            </mc:AlternateContent>
          </a:graphicData>
        </a:graphic>
      </p:graphicFrame>
      <p:sp>
        <p:nvSpPr>
          <p:cNvPr id="4" name="矩形 3">
            <a:extLst>
              <a:ext uri="{FF2B5EF4-FFF2-40B4-BE49-F238E27FC236}">
                <a16:creationId xmlns:a16="http://schemas.microsoft.com/office/drawing/2014/main" id="{067DCFB7-FF77-4F08-8A5A-E3269BA62B22}"/>
              </a:ext>
            </a:extLst>
          </p:cNvPr>
          <p:cNvSpPr/>
          <p:nvPr/>
        </p:nvSpPr>
        <p:spPr>
          <a:xfrm>
            <a:off x="467543" y="692696"/>
            <a:ext cx="8208912" cy="1684244"/>
          </a:xfrm>
          <a:prstGeom prst="rect">
            <a:avLst/>
          </a:prstGeom>
        </p:spPr>
        <p:txBody>
          <a:bodyPr wrap="square">
            <a:spAutoFit/>
          </a:bodyPr>
          <a:lstStyle/>
          <a:p>
            <a:pPr>
              <a:lnSpc>
                <a:spcPct val="150000"/>
              </a:lnSpc>
              <a:spcBef>
                <a:spcPts val="600"/>
              </a:spcBef>
              <a:buClr>
                <a:srgbClr val="002060"/>
              </a:buClr>
            </a:pP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PAPI</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是粗制</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MDI</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，分子量大，沸点高，毒性低。分子中含有较多的异氰酸酯基团，制得的</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PU</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交联密度高，链刚性较大。价格低，用于制作</a:t>
            </a:r>
            <a:r>
              <a:rPr kumimoji="1"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硬质泡沫塑料，防水材料</a:t>
            </a:r>
            <a:endPar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3932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639081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4</a:t>
            </a:r>
            <a:r>
              <a:rPr lang="zh-CN" altLang="en-US" sz="2800" dirty="0">
                <a:latin typeface="楷体" panose="02010609060101010101" pitchFamily="49" charset="-122"/>
                <a:ea typeface="楷体" panose="02010609060101010101" pitchFamily="49" charset="-122"/>
                <a:cs typeface="Arial" panose="020B0604020202020204" pitchFamily="34" charset="0"/>
              </a:rPr>
              <a:t>）间苯二亚甲基二异氰酸酯（</a:t>
            </a:r>
            <a:r>
              <a:rPr lang="en-US" altLang="zh-CN" sz="2800" dirty="0">
                <a:latin typeface="楷体" panose="02010609060101010101" pitchFamily="49" charset="-122"/>
                <a:ea typeface="楷体" panose="02010609060101010101" pitchFamily="49" charset="-122"/>
                <a:cs typeface="Arial" panose="020B0604020202020204" pitchFamily="34" charset="0"/>
              </a:rPr>
              <a:t>XDI</a:t>
            </a:r>
            <a:r>
              <a:rPr lang="zh-CN" altLang="en-US" sz="2800" dirty="0">
                <a:latin typeface="楷体" panose="02010609060101010101" pitchFamily="49" charset="-122"/>
                <a:ea typeface="楷体" panose="02010609060101010101" pitchFamily="49" charset="-122"/>
                <a:cs typeface="Arial" panose="020B0604020202020204" pitchFamily="34" charset="0"/>
              </a:rPr>
              <a:t>）</a:t>
            </a:r>
          </a:p>
        </p:txBody>
      </p:sp>
      <p:sp>
        <p:nvSpPr>
          <p:cNvPr id="9" name="对角圆角矩形 8"/>
          <p:cNvSpPr/>
          <p:nvPr/>
        </p:nvSpPr>
        <p:spPr>
          <a:xfrm>
            <a:off x="539552"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en-US" altLang="zh-CN" sz="2800" dirty="0">
                <a:solidFill>
                  <a:schemeClr val="tx1"/>
                </a:solidFill>
                <a:latin typeface="楷体" panose="02010609060101010101" pitchFamily="49" charset="-122"/>
                <a:ea typeface="楷体" panose="02010609060101010101" pitchFamily="49" charset="-122"/>
              </a:rPr>
              <a:t>XDI</a:t>
            </a:r>
            <a:r>
              <a:rPr lang="zh-CN" altLang="en-US" sz="2800" dirty="0">
                <a:solidFill>
                  <a:schemeClr val="tx1"/>
                </a:solidFill>
                <a:latin typeface="楷体" panose="02010609060101010101" pitchFamily="49" charset="-122"/>
                <a:ea typeface="楷体" panose="02010609060101010101" pitchFamily="49" charset="-122"/>
              </a:rPr>
              <a:t>在异氰酸酯原料中属</a:t>
            </a:r>
            <a:r>
              <a:rPr lang="zh-CN" altLang="en-US" sz="2800" dirty="0">
                <a:solidFill>
                  <a:srgbClr val="FF0000"/>
                </a:solidFill>
                <a:latin typeface="楷体" panose="02010609060101010101" pitchFamily="49" charset="-122"/>
                <a:ea typeface="楷体" panose="02010609060101010101" pitchFamily="49" charset="-122"/>
              </a:rPr>
              <a:t>非黄变型</a:t>
            </a:r>
            <a:r>
              <a:rPr lang="zh-CN" altLang="en-US" sz="2800" dirty="0">
                <a:solidFill>
                  <a:schemeClr val="tx1"/>
                </a:solidFill>
                <a:latin typeface="楷体" panose="02010609060101010101" pitchFamily="49" charset="-122"/>
                <a:ea typeface="楷体" panose="02010609060101010101" pitchFamily="49" charset="-122"/>
              </a:rPr>
              <a:t>异氰酸酯，这是由于分子中的</a:t>
            </a:r>
            <a:r>
              <a:rPr lang="zh-CN" altLang="en-US" sz="2800" dirty="0">
                <a:solidFill>
                  <a:srgbClr val="C00000"/>
                </a:solidFill>
                <a:latin typeface="楷体" panose="02010609060101010101" pitchFamily="49" charset="-122"/>
                <a:ea typeface="楷体" panose="02010609060101010101" pitchFamily="49" charset="-122"/>
              </a:rPr>
              <a:t>亚甲基</a:t>
            </a:r>
            <a:r>
              <a:rPr lang="zh-CN" altLang="en-US" sz="2800" dirty="0">
                <a:solidFill>
                  <a:schemeClr val="tx1"/>
                </a:solidFill>
                <a:latin typeface="楷体" panose="02010609060101010101" pitchFamily="49" charset="-122"/>
                <a:ea typeface="楷体" panose="02010609060101010101" pitchFamily="49" charset="-122"/>
              </a:rPr>
              <a:t>阻断了</a:t>
            </a:r>
            <a:r>
              <a:rPr lang="en-US" altLang="zh-CN" sz="2800" dirty="0">
                <a:solidFill>
                  <a:schemeClr val="tx1"/>
                </a:solidFill>
                <a:latin typeface="楷体" panose="02010609060101010101" pitchFamily="49" charset="-122"/>
                <a:ea typeface="楷体" panose="02010609060101010101" pitchFamily="49" charset="-122"/>
              </a:rPr>
              <a:t>-NCO</a:t>
            </a:r>
            <a:r>
              <a:rPr lang="zh-CN" altLang="en-US" sz="2800" dirty="0">
                <a:solidFill>
                  <a:schemeClr val="tx1"/>
                </a:solidFill>
                <a:latin typeface="楷体" panose="02010609060101010101" pitchFamily="49" charset="-122"/>
                <a:ea typeface="楷体" panose="02010609060101010101" pitchFamily="49" charset="-122"/>
              </a:rPr>
              <a:t>基团与苯环的连接，故具有较好的</a:t>
            </a:r>
            <a:r>
              <a:rPr lang="zh-CN" altLang="en-US" sz="2800" dirty="0">
                <a:solidFill>
                  <a:srgbClr val="FF0000"/>
                </a:solidFill>
                <a:latin typeface="楷体" panose="02010609060101010101" pitchFamily="49" charset="-122"/>
                <a:ea typeface="楷体" panose="02010609060101010101" pitchFamily="49" charset="-122"/>
              </a:rPr>
              <a:t>光稳定性</a:t>
            </a:r>
            <a:endParaRPr lang="en-US" altLang="zh-CN" sz="2800" dirty="0">
              <a:solidFill>
                <a:srgbClr val="FF0000"/>
              </a:solidFill>
              <a:latin typeface="楷体" panose="02010609060101010101" pitchFamily="49" charset="-122"/>
              <a:ea typeface="楷体" panose="02010609060101010101" pitchFamily="49"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126394029"/>
              </p:ext>
            </p:extLst>
          </p:nvPr>
        </p:nvGraphicFramePr>
        <p:xfrm>
          <a:off x="3851920" y="3284984"/>
          <a:ext cx="2216326" cy="1408313"/>
        </p:xfrm>
        <a:graphic>
          <a:graphicData uri="http://schemas.openxmlformats.org/presentationml/2006/ole">
            <mc:AlternateContent xmlns:mc="http://schemas.openxmlformats.org/markup-compatibility/2006">
              <mc:Choice xmlns:v="urn:schemas-microsoft-com:vml" Requires="v">
                <p:oleObj spid="_x0000_s5495" name="CS ChemDraw Drawing" r:id="rId3" imgW="1542019" imgH="979547" progId="ChemDraw.Document.6.0">
                  <p:embed/>
                </p:oleObj>
              </mc:Choice>
              <mc:Fallback>
                <p:oleObj name="CS ChemDraw Drawing" r:id="rId3" imgW="1542019" imgH="979547" progId="ChemDraw.Document.6.0">
                  <p:embed/>
                  <p:pic>
                    <p:nvPicPr>
                      <p:cNvPr id="0" name=""/>
                      <p:cNvPicPr/>
                      <p:nvPr/>
                    </p:nvPicPr>
                    <p:blipFill>
                      <a:blip r:embed="rId4"/>
                      <a:stretch>
                        <a:fillRect/>
                      </a:stretch>
                    </p:blipFill>
                    <p:spPr>
                      <a:xfrm>
                        <a:off x="3851920" y="3284984"/>
                        <a:ext cx="2216326" cy="1408313"/>
                      </a:xfrm>
                      <a:prstGeom prst="rect">
                        <a:avLst/>
                      </a:prstGeom>
                    </p:spPr>
                  </p:pic>
                </p:oleObj>
              </mc:Fallback>
            </mc:AlternateContent>
          </a:graphicData>
        </a:graphic>
      </p:graphicFrame>
      <p:sp>
        <p:nvSpPr>
          <p:cNvPr id="3" name="矩形 2">
            <a:extLst>
              <a:ext uri="{FF2B5EF4-FFF2-40B4-BE49-F238E27FC236}">
                <a16:creationId xmlns:a16="http://schemas.microsoft.com/office/drawing/2014/main" id="{16C8A04E-2AAC-4F8E-9D55-DB60130C9AEB}"/>
              </a:ext>
            </a:extLst>
          </p:cNvPr>
          <p:cNvSpPr/>
          <p:nvPr/>
        </p:nvSpPr>
        <p:spPr>
          <a:xfrm>
            <a:off x="899592" y="4967317"/>
            <a:ext cx="7992888" cy="1284006"/>
          </a:xfrm>
          <a:prstGeom prst="rect">
            <a:avLst/>
          </a:prstGeom>
        </p:spPr>
        <p:txBody>
          <a:bodyPr wrap="square">
            <a:spAutoFit/>
          </a:bodyPr>
          <a:lstStyle/>
          <a:p>
            <a:pPr>
              <a:lnSpc>
                <a:spcPct val="150000"/>
              </a:lnSpc>
              <a:spcBef>
                <a:spcPts val="600"/>
              </a:spcBef>
              <a:buClr>
                <a:srgbClr val="002060"/>
              </a:buClr>
            </a:pPr>
            <a:r>
              <a:rPr lang="zh-CN" altLang="en-US" sz="2800" dirty="0">
                <a:latin typeface="楷体" panose="02010609060101010101" pitchFamily="49" charset="-122"/>
                <a:ea typeface="楷体" panose="02010609060101010101" pitchFamily="49" charset="-122"/>
              </a:rPr>
              <a:t>主要用来制备户外用聚氨酯材料，如涂料、粘合剂、弹性体等</a:t>
            </a:r>
            <a:r>
              <a:rPr lang="zh-CN" altLang="en-US" sz="2800" dirty="0">
                <a:solidFill>
                  <a:srgbClr val="FF0000"/>
                </a:solidFill>
                <a:latin typeface="楷体" panose="02010609060101010101" pitchFamily="49" charset="-122"/>
                <a:ea typeface="楷体" panose="02010609060101010101" pitchFamily="49" charset="-122"/>
              </a:rPr>
              <a:t>非黄变型聚氨酯产品</a:t>
            </a:r>
          </a:p>
        </p:txBody>
      </p:sp>
    </p:spTree>
    <p:extLst>
      <p:ext uri="{BB962C8B-B14F-4D97-AF65-F5344CB8AC3E}">
        <p14:creationId xmlns:p14="http://schemas.microsoft.com/office/powerpoint/2010/main" val="642213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8457" y="0"/>
            <a:ext cx="639081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4</a:t>
            </a:r>
            <a:r>
              <a:rPr lang="zh-CN" altLang="en-US" sz="2800" dirty="0">
                <a:latin typeface="楷体" panose="02010609060101010101" pitchFamily="49" charset="-122"/>
                <a:ea typeface="楷体" panose="02010609060101010101" pitchFamily="49" charset="-122"/>
                <a:cs typeface="Arial" panose="020B0604020202020204" pitchFamily="34" charset="0"/>
              </a:rPr>
              <a:t>）间苯二亚甲基二异氰酸酯（</a:t>
            </a:r>
            <a:r>
              <a:rPr lang="en-US" altLang="zh-CN" sz="2800" dirty="0">
                <a:latin typeface="楷体" panose="02010609060101010101" pitchFamily="49" charset="-122"/>
                <a:ea typeface="楷体" panose="02010609060101010101" pitchFamily="49" charset="-122"/>
                <a:cs typeface="Arial" panose="020B0604020202020204" pitchFamily="34" charset="0"/>
              </a:rPr>
              <a:t>XDI</a:t>
            </a:r>
            <a:r>
              <a:rPr lang="zh-CN" altLang="en-US" sz="2800" dirty="0">
                <a:latin typeface="楷体" panose="02010609060101010101" pitchFamily="49" charset="-122"/>
                <a:ea typeface="楷体" panose="02010609060101010101" pitchFamily="49" charset="-122"/>
                <a:cs typeface="Arial" panose="020B0604020202020204" pitchFamily="34" charset="0"/>
              </a:rPr>
              <a:t>）</a:t>
            </a:r>
          </a:p>
        </p:txBody>
      </p:sp>
      <p:sp>
        <p:nvSpPr>
          <p:cNvPr id="3" name="矩形 2">
            <a:extLst>
              <a:ext uri="{FF2B5EF4-FFF2-40B4-BE49-F238E27FC236}">
                <a16:creationId xmlns:a16="http://schemas.microsoft.com/office/drawing/2014/main" id="{E202ADDB-D7A5-45C0-8F38-9BA5C202B30F}"/>
              </a:ext>
            </a:extLst>
          </p:cNvPr>
          <p:cNvSpPr/>
          <p:nvPr/>
        </p:nvSpPr>
        <p:spPr>
          <a:xfrm>
            <a:off x="233835" y="1270373"/>
            <a:ext cx="8676325" cy="2108269"/>
          </a:xfrm>
          <a:prstGeom prst="rect">
            <a:avLst/>
          </a:prstGeom>
        </p:spPr>
        <p:txBody>
          <a:bodyPr wrap="square">
            <a:spAutoFit/>
          </a:bodyPr>
          <a:lstStyle/>
          <a:p>
            <a:pPr marL="457200" indent="-457200">
              <a:lnSpc>
                <a:spcPct val="150000"/>
              </a:lnSpc>
              <a:spcBef>
                <a:spcPts val="600"/>
              </a:spcBef>
              <a:buClr>
                <a:srgbClr val="002060"/>
              </a:buClr>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黄变原因：苯环直接连着异氰酸酯基团</a:t>
            </a:r>
            <a:endParaRPr lang="en-US" altLang="zh-CN" sz="2800" dirty="0">
              <a:latin typeface="楷体" panose="02010609060101010101" pitchFamily="49" charset="-122"/>
              <a:ea typeface="楷体" panose="02010609060101010101" pitchFamily="49" charset="-122"/>
            </a:endParaRPr>
          </a:p>
          <a:p>
            <a:pPr>
              <a:lnSpc>
                <a:spcPct val="150000"/>
              </a:lnSpc>
              <a:spcBef>
                <a:spcPts val="600"/>
              </a:spcBef>
              <a:buClr>
                <a:srgbClr val="002060"/>
              </a:buClr>
            </a:pPr>
            <a:r>
              <a:rPr lang="zh-CN" altLang="en-US" sz="2800" dirty="0">
                <a:latin typeface="楷体" panose="02010609060101010101" pitchFamily="49" charset="-122"/>
                <a:ea typeface="楷体" panose="02010609060101010101" pitchFamily="49" charset="-122"/>
              </a:rPr>
              <a:t>在光、热特别是紫外线作用下，氨酯键发生水解形成芳胺，芳胺经过氧化、重排形成</a:t>
            </a:r>
            <a:r>
              <a:rPr lang="zh-CN" altLang="en-US" sz="2800" dirty="0">
                <a:solidFill>
                  <a:srgbClr val="FF0000"/>
                </a:solidFill>
                <a:latin typeface="楷体" panose="02010609060101010101" pitchFamily="49" charset="-122"/>
                <a:ea typeface="楷体" panose="02010609060101010101" pitchFamily="49" charset="-122"/>
              </a:rPr>
              <a:t>醌基结构生色基</a:t>
            </a:r>
            <a:endParaRPr lang="zh-CN" altLang="en-US" sz="2800" dirty="0"/>
          </a:p>
        </p:txBody>
      </p:sp>
      <p:graphicFrame>
        <p:nvGraphicFramePr>
          <p:cNvPr id="4" name="对象 3">
            <a:extLst>
              <a:ext uri="{FF2B5EF4-FFF2-40B4-BE49-F238E27FC236}">
                <a16:creationId xmlns:a16="http://schemas.microsoft.com/office/drawing/2014/main" id="{980F9BD5-0611-4BE5-B888-B786B9E49338}"/>
              </a:ext>
            </a:extLst>
          </p:cNvPr>
          <p:cNvGraphicFramePr>
            <a:graphicFrameLocks noChangeAspect="1"/>
          </p:cNvGraphicFramePr>
          <p:nvPr>
            <p:extLst>
              <p:ext uri="{D42A27DB-BD31-4B8C-83A1-F6EECF244321}">
                <p14:modId xmlns:p14="http://schemas.microsoft.com/office/powerpoint/2010/main" val="320547276"/>
              </p:ext>
            </p:extLst>
          </p:nvPr>
        </p:nvGraphicFramePr>
        <p:xfrm>
          <a:off x="814386" y="4077072"/>
          <a:ext cx="7515225" cy="842963"/>
        </p:xfrm>
        <a:graphic>
          <a:graphicData uri="http://schemas.openxmlformats.org/presentationml/2006/ole">
            <mc:AlternateContent xmlns:mc="http://schemas.openxmlformats.org/markup-compatibility/2006">
              <mc:Choice xmlns:v="urn:schemas-microsoft-com:vml" Requires="v">
                <p:oleObj spid="_x0000_s30773" name="CS ChemDraw Drawing" r:id="rId3" imgW="7514607" imgH="842383" progId="ChemDraw.Document.6.0">
                  <p:embed/>
                </p:oleObj>
              </mc:Choice>
              <mc:Fallback>
                <p:oleObj name="CS ChemDraw Drawing" r:id="rId3" imgW="7514607" imgH="842383" progId="ChemDraw.Document.6.0">
                  <p:embed/>
                  <p:pic>
                    <p:nvPicPr>
                      <p:cNvPr id="0" name=""/>
                      <p:cNvPicPr/>
                      <p:nvPr/>
                    </p:nvPicPr>
                    <p:blipFill>
                      <a:blip r:embed="rId4"/>
                      <a:stretch>
                        <a:fillRect/>
                      </a:stretch>
                    </p:blipFill>
                    <p:spPr>
                      <a:xfrm>
                        <a:off x="814386" y="4077072"/>
                        <a:ext cx="7515225" cy="842963"/>
                      </a:xfrm>
                      <a:prstGeom prst="rect">
                        <a:avLst/>
                      </a:prstGeom>
                    </p:spPr>
                  </p:pic>
                </p:oleObj>
              </mc:Fallback>
            </mc:AlternateContent>
          </a:graphicData>
        </a:graphic>
      </p:graphicFrame>
    </p:spTree>
    <p:extLst>
      <p:ext uri="{BB962C8B-B14F-4D97-AF65-F5344CB8AC3E}">
        <p14:creationId xmlns:p14="http://schemas.microsoft.com/office/powerpoint/2010/main" val="3905215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5</a:t>
            </a: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zh-CN" altLang="en-US" sz="2800" dirty="0">
                <a:solidFill>
                  <a:schemeClr val="tx1"/>
                </a:solidFill>
                <a:latin typeface="楷体" panose="02010609060101010101" pitchFamily="49" charset="-122"/>
                <a:ea typeface="楷体" panose="02010609060101010101" pitchFamily="49" charset="-122"/>
              </a:rPr>
              <a:t>脂肪族异氰酸酯</a:t>
            </a:r>
            <a:endParaRPr lang="zh-CN" altLang="en-US" sz="2800" dirty="0">
              <a:latin typeface="楷体" panose="02010609060101010101" pitchFamily="49" charset="-122"/>
              <a:ea typeface="楷体" panose="02010609060101010101" pitchFamily="49" charset="-122"/>
              <a:cs typeface="Arial" panose="020B0604020202020204"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589530911"/>
              </p:ext>
            </p:extLst>
          </p:nvPr>
        </p:nvGraphicFramePr>
        <p:xfrm>
          <a:off x="4943618" y="3399174"/>
          <a:ext cx="3876854" cy="3183261"/>
        </p:xfrm>
        <a:graphic>
          <a:graphicData uri="http://schemas.openxmlformats.org/presentationml/2006/ole">
            <mc:AlternateContent xmlns:mc="http://schemas.openxmlformats.org/markup-compatibility/2006">
              <mc:Choice xmlns:v="urn:schemas-microsoft-com:vml" Requires="v">
                <p:oleObj spid="_x0000_s6514" name="CS ChemDraw Drawing" r:id="rId3" imgW="2031337" imgH="1668390" progId="ChemDraw.Document.6.0">
                  <p:embed/>
                </p:oleObj>
              </mc:Choice>
              <mc:Fallback>
                <p:oleObj name="CS ChemDraw Drawing" r:id="rId3" imgW="2031337" imgH="1668390" progId="ChemDraw.Document.6.0">
                  <p:embed/>
                  <p:pic>
                    <p:nvPicPr>
                      <p:cNvPr id="0" name=""/>
                      <p:cNvPicPr/>
                      <p:nvPr/>
                    </p:nvPicPr>
                    <p:blipFill>
                      <a:blip r:embed="rId4"/>
                      <a:stretch>
                        <a:fillRect/>
                      </a:stretch>
                    </p:blipFill>
                    <p:spPr>
                      <a:xfrm>
                        <a:off x="4943618" y="3399174"/>
                        <a:ext cx="3876854" cy="3183261"/>
                      </a:xfrm>
                      <a:prstGeom prst="rect">
                        <a:avLst/>
                      </a:prstGeom>
                    </p:spPr>
                  </p:pic>
                </p:oleObj>
              </mc:Fallback>
            </mc:AlternateContent>
          </a:graphicData>
        </a:graphic>
      </p:graphicFrame>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589" y="3429000"/>
            <a:ext cx="4104456" cy="3161260"/>
          </a:xfrm>
          <a:prstGeom prst="rect">
            <a:avLst/>
          </a:prstGeom>
        </p:spPr>
      </p:pic>
      <p:sp>
        <p:nvSpPr>
          <p:cNvPr id="4" name="矩形 3">
            <a:extLst>
              <a:ext uri="{FF2B5EF4-FFF2-40B4-BE49-F238E27FC236}">
                <a16:creationId xmlns:a16="http://schemas.microsoft.com/office/drawing/2014/main" id="{28B23499-5180-450F-8E59-56CB214B8311}"/>
              </a:ext>
            </a:extLst>
          </p:cNvPr>
          <p:cNvSpPr/>
          <p:nvPr/>
        </p:nvSpPr>
        <p:spPr>
          <a:xfrm>
            <a:off x="503548" y="797439"/>
            <a:ext cx="8136904" cy="2192908"/>
          </a:xfrm>
          <a:prstGeom prst="rect">
            <a:avLst/>
          </a:prstGeom>
        </p:spPr>
        <p:txBody>
          <a:bodyPr wrap="square">
            <a:spAutoFit/>
          </a:bodyPr>
          <a:lstStyle/>
          <a:p>
            <a:pPr>
              <a:lnSpc>
                <a:spcPct val="150000"/>
              </a:lnSpc>
            </a:pPr>
            <a:r>
              <a:rPr lang="zh-CN" altLang="en-US" sz="3200" dirty="0">
                <a:latin typeface="楷体" panose="02010609060101010101" pitchFamily="49" charset="-122"/>
                <a:ea typeface="楷体" panose="02010609060101010101" pitchFamily="49" charset="-122"/>
              </a:rPr>
              <a:t>含有芳香环的异氰酸酯在光照下会变黄，为此开发了脂肪族异氰酸酯</a:t>
            </a:r>
            <a:r>
              <a:rPr lang="en-US" altLang="zh-CN" sz="3200" dirty="0">
                <a:latin typeface="楷体" panose="02010609060101010101" pitchFamily="49" charset="-122"/>
                <a:ea typeface="楷体" panose="02010609060101010101" pitchFamily="49" charset="-122"/>
              </a:rPr>
              <a:t>HDI</a:t>
            </a:r>
            <a:r>
              <a:rPr lang="zh-CN" altLang="en-US" sz="3200" dirty="0">
                <a:latin typeface="楷体" panose="02010609060101010101" pitchFamily="49" charset="-122"/>
                <a:ea typeface="楷体" panose="02010609060101010101" pitchFamily="49" charset="-122"/>
              </a:rPr>
              <a:t>（己二异氰酸酯）、</a:t>
            </a:r>
            <a:r>
              <a:rPr lang="en-US" altLang="zh-CN" sz="3200" dirty="0">
                <a:latin typeface="楷体" panose="02010609060101010101" pitchFamily="49" charset="-122"/>
                <a:ea typeface="楷体" panose="02010609060101010101" pitchFamily="49" charset="-122"/>
              </a:rPr>
              <a:t>LDI</a:t>
            </a:r>
            <a:r>
              <a:rPr lang="zh-CN" altLang="en-US" sz="3200" dirty="0">
                <a:latin typeface="楷体" panose="02010609060101010101" pitchFamily="49" charset="-122"/>
                <a:ea typeface="楷体" panose="02010609060101010101" pitchFamily="49" charset="-122"/>
              </a:rPr>
              <a:t>（</a:t>
            </a:r>
            <a:r>
              <a:rPr lang="en-US" altLang="zh-CN" sz="3200" dirty="0">
                <a:latin typeface="楷体" panose="02010609060101010101" pitchFamily="49" charset="-122"/>
                <a:ea typeface="楷体" panose="02010609060101010101" pitchFamily="49" charset="-122"/>
              </a:rPr>
              <a:t>2,6-</a:t>
            </a:r>
            <a:r>
              <a:rPr lang="zh-CN" altLang="en-US" sz="3200" dirty="0">
                <a:latin typeface="楷体" panose="02010609060101010101" pitchFamily="49" charset="-122"/>
                <a:ea typeface="楷体" panose="02010609060101010101" pitchFamily="49" charset="-122"/>
              </a:rPr>
              <a:t>二异氰酸酯己酸甲酯）</a:t>
            </a:r>
          </a:p>
        </p:txBody>
      </p:sp>
    </p:spTree>
    <p:extLst>
      <p:ext uri="{BB962C8B-B14F-4D97-AF65-F5344CB8AC3E}">
        <p14:creationId xmlns:p14="http://schemas.microsoft.com/office/powerpoint/2010/main" val="329400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6DB26F94-C6D9-416F-A314-D7C53696EE23}"/>
              </a:ext>
            </a:extLst>
          </p:cNvPr>
          <p:cNvGraphicFramePr>
            <a:graphicFrameLocks noChangeAspect="1"/>
          </p:cNvGraphicFramePr>
          <p:nvPr>
            <p:extLst>
              <p:ext uri="{D42A27DB-BD31-4B8C-83A1-F6EECF244321}">
                <p14:modId xmlns:p14="http://schemas.microsoft.com/office/powerpoint/2010/main" val="1000064112"/>
              </p:ext>
            </p:extLst>
          </p:nvPr>
        </p:nvGraphicFramePr>
        <p:xfrm>
          <a:off x="748558" y="872716"/>
          <a:ext cx="7646883" cy="5112568"/>
        </p:xfrm>
        <a:graphic>
          <a:graphicData uri="http://schemas.openxmlformats.org/presentationml/2006/ole">
            <mc:AlternateContent xmlns:mc="http://schemas.openxmlformats.org/markup-compatibility/2006">
              <mc:Choice xmlns:v="urn:schemas-microsoft-com:vml" Requires="v">
                <p:oleObj spid="_x0000_s31781" name="CS ChemDraw Drawing" r:id="rId3" imgW="9666412" imgH="6462826" progId="ChemDraw.Document.6.0">
                  <p:embed/>
                </p:oleObj>
              </mc:Choice>
              <mc:Fallback>
                <p:oleObj name="CS ChemDraw Drawing" r:id="rId3" imgW="9666412" imgH="6462826" progId="ChemDraw.Document.6.0">
                  <p:embed/>
                  <p:pic>
                    <p:nvPicPr>
                      <p:cNvPr id="0" name=""/>
                      <p:cNvPicPr/>
                      <p:nvPr/>
                    </p:nvPicPr>
                    <p:blipFill>
                      <a:blip r:embed="rId4"/>
                      <a:stretch>
                        <a:fillRect/>
                      </a:stretch>
                    </p:blipFill>
                    <p:spPr>
                      <a:xfrm>
                        <a:off x="748558" y="872716"/>
                        <a:ext cx="7646883" cy="5112568"/>
                      </a:xfrm>
                      <a:prstGeom prst="rect">
                        <a:avLst/>
                      </a:prstGeom>
                    </p:spPr>
                  </p:pic>
                </p:oleObj>
              </mc:Fallback>
            </mc:AlternateContent>
          </a:graphicData>
        </a:graphic>
      </p:graphicFrame>
    </p:spTree>
    <p:extLst>
      <p:ext uri="{BB962C8B-B14F-4D97-AF65-F5344CB8AC3E}">
        <p14:creationId xmlns:p14="http://schemas.microsoft.com/office/powerpoint/2010/main" val="2313387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5</a:t>
            </a: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zh-CN" altLang="en-US" sz="2800" dirty="0">
                <a:solidFill>
                  <a:schemeClr val="tx1"/>
                </a:solidFill>
                <a:latin typeface="楷体" panose="02010609060101010101" pitchFamily="49" charset="-122"/>
                <a:ea typeface="楷体" panose="02010609060101010101" pitchFamily="49" charset="-122"/>
              </a:rPr>
              <a:t>脂肪族异氰酸酯</a:t>
            </a:r>
            <a:endParaRPr lang="zh-CN" altLang="en-US" sz="2800" dirty="0">
              <a:latin typeface="楷体" panose="02010609060101010101" pitchFamily="49" charset="-122"/>
              <a:ea typeface="楷体" panose="02010609060101010101" pitchFamily="49" charset="-122"/>
              <a:cs typeface="Arial" panose="020B0604020202020204" pitchFamily="34"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3412976"/>
            <a:ext cx="5525926" cy="3306346"/>
          </a:xfrm>
          <a:prstGeom prst="rect">
            <a:avLst/>
          </a:prstGeom>
        </p:spPr>
      </p:pic>
      <p:sp>
        <p:nvSpPr>
          <p:cNvPr id="5" name="矩形 4"/>
          <p:cNvSpPr/>
          <p:nvPr/>
        </p:nvSpPr>
        <p:spPr>
          <a:xfrm>
            <a:off x="422195" y="764704"/>
            <a:ext cx="8496944" cy="2576667"/>
          </a:xfrm>
          <a:prstGeom prst="rect">
            <a:avLst/>
          </a:prstGeom>
        </p:spPr>
        <p:txBody>
          <a:bodyPr wrap="square">
            <a:spAutoFit/>
          </a:bodyPr>
          <a:lstStyle/>
          <a:p>
            <a:pPr>
              <a:lnSpc>
                <a:spcPct val="150000"/>
              </a:lnSpc>
            </a:pPr>
            <a:r>
              <a:rPr lang="zh-CN" altLang="en-US" sz="2800" dirty="0">
                <a:latin typeface="楷体" panose="02010609060101010101" pitchFamily="49" charset="-122"/>
                <a:ea typeface="楷体" panose="02010609060101010101" pitchFamily="49" charset="-122"/>
              </a:rPr>
              <a:t>作为全球领先的聚合物材料解决方案供应商，拜耳材料科技宣布在中国扩建其</a:t>
            </a:r>
            <a:r>
              <a:rPr lang="en-US" altLang="zh-CN" sz="2800" dirty="0">
                <a:latin typeface="楷体" panose="02010609060101010101" pitchFamily="49" charset="-122"/>
                <a:ea typeface="楷体" panose="02010609060101010101" pitchFamily="49" charset="-122"/>
              </a:rPr>
              <a:t>HDI</a:t>
            </a:r>
            <a:r>
              <a:rPr lang="zh-CN" altLang="en-US" sz="2800" dirty="0">
                <a:latin typeface="楷体" panose="02010609060101010101" pitchFamily="49" charset="-122"/>
                <a:ea typeface="楷体" panose="02010609060101010101" pitchFamily="49" charset="-122"/>
              </a:rPr>
              <a:t>（六亚甲基二异氰酸酯）生产装置，全新的年产能</a:t>
            </a:r>
            <a:r>
              <a:rPr lang="en-US" altLang="zh-CN" sz="2800" dirty="0">
                <a:latin typeface="楷体" panose="02010609060101010101" pitchFamily="49" charset="-122"/>
                <a:ea typeface="楷体" panose="02010609060101010101" pitchFamily="49" charset="-122"/>
              </a:rPr>
              <a:t>5</a:t>
            </a:r>
            <a:r>
              <a:rPr lang="zh-CN" altLang="en-US" sz="2800" dirty="0">
                <a:latin typeface="楷体" panose="02010609060101010101" pitchFamily="49" charset="-122"/>
                <a:ea typeface="楷体" panose="02010609060101010101" pitchFamily="49" charset="-122"/>
              </a:rPr>
              <a:t>万吨的</a:t>
            </a:r>
            <a:r>
              <a:rPr lang="en-US" altLang="zh-CN" sz="2800" dirty="0">
                <a:latin typeface="楷体" panose="02010609060101010101" pitchFamily="49" charset="-122"/>
                <a:ea typeface="楷体" panose="02010609060101010101" pitchFamily="49" charset="-122"/>
              </a:rPr>
              <a:t>HDI</a:t>
            </a:r>
            <a:r>
              <a:rPr lang="zh-CN" altLang="en-US" sz="2800" dirty="0">
                <a:latin typeface="楷体" panose="02010609060101010101" pitchFamily="49" charset="-122"/>
                <a:ea typeface="楷体" panose="02010609060101010101" pitchFamily="49" charset="-122"/>
              </a:rPr>
              <a:t>生产装置在位于漕泾的拜耳上海一体化基地（</a:t>
            </a:r>
            <a:r>
              <a:rPr lang="en-US" altLang="zh-CN" sz="2800" dirty="0">
                <a:latin typeface="楷体" panose="02010609060101010101" pitchFamily="49" charset="-122"/>
                <a:ea typeface="楷体" panose="02010609060101010101" pitchFamily="49" charset="-122"/>
              </a:rPr>
              <a:t>BISS</a:t>
            </a: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2014</a:t>
            </a:r>
            <a:r>
              <a:rPr lang="zh-CN" altLang="en-US" sz="2800" dirty="0">
                <a:latin typeface="楷体" panose="02010609060101010101" pitchFamily="49" charset="-122"/>
                <a:ea typeface="楷体" panose="02010609060101010101" pitchFamily="49" charset="-122"/>
              </a:rPr>
              <a:t>开工建设</a:t>
            </a:r>
          </a:p>
        </p:txBody>
      </p:sp>
    </p:spTree>
    <p:extLst>
      <p:ext uri="{BB962C8B-B14F-4D97-AF65-F5344CB8AC3E}">
        <p14:creationId xmlns:p14="http://schemas.microsoft.com/office/powerpoint/2010/main" val="3082294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2859" y="0"/>
            <a:ext cx="459061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a:t>
            </a:r>
            <a:r>
              <a:rPr lang="en-US" altLang="zh-CN" sz="3200" dirty="0">
                <a:latin typeface="楷体" panose="02010609060101010101" pitchFamily="49" charset="-122"/>
                <a:ea typeface="楷体" panose="02010609060101010101" pitchFamily="49" charset="-122"/>
                <a:cs typeface="Arial" panose="020B0604020202020204" pitchFamily="34" charset="0"/>
              </a:rPr>
              <a:t>5</a:t>
            </a:r>
            <a:r>
              <a:rPr lang="zh-CN" altLang="en-US" sz="3200" dirty="0">
                <a:latin typeface="楷体" panose="02010609060101010101" pitchFamily="49" charset="-122"/>
                <a:ea typeface="楷体" panose="02010609060101010101" pitchFamily="49" charset="-122"/>
                <a:cs typeface="Arial" panose="020B0604020202020204" pitchFamily="34" charset="0"/>
              </a:rPr>
              <a:t>）</a:t>
            </a:r>
            <a:r>
              <a:rPr lang="zh-CN" altLang="en-US" sz="3200" dirty="0">
                <a:solidFill>
                  <a:schemeClr val="tx1"/>
                </a:solidFill>
                <a:latin typeface="楷体" panose="02010609060101010101" pitchFamily="49" charset="-122"/>
                <a:ea typeface="楷体" panose="02010609060101010101" pitchFamily="49" charset="-122"/>
              </a:rPr>
              <a:t>脂肪族异氰酸酯</a:t>
            </a:r>
            <a:endParaRPr lang="zh-CN" altLang="en-US" sz="3200" dirty="0">
              <a:latin typeface="楷体" panose="02010609060101010101" pitchFamily="49" charset="-122"/>
              <a:ea typeface="楷体" panose="02010609060101010101" pitchFamily="49" charset="-122"/>
              <a:cs typeface="Arial" panose="020B0604020202020204" pitchFamily="34" charset="0"/>
            </a:endParaRP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由</a:t>
            </a:r>
            <a:r>
              <a:rPr lang="en-US" altLang="zh-CN" sz="2800" dirty="0">
                <a:solidFill>
                  <a:schemeClr val="tx1"/>
                </a:solidFill>
                <a:latin typeface="楷体" panose="02010609060101010101" pitchFamily="49" charset="-122"/>
                <a:ea typeface="楷体" panose="02010609060101010101" pitchFamily="49" charset="-122"/>
              </a:rPr>
              <a:t>HDI</a:t>
            </a:r>
            <a:r>
              <a:rPr lang="zh-CN" altLang="en-US" sz="2800" dirty="0">
                <a:solidFill>
                  <a:schemeClr val="tx1"/>
                </a:solidFill>
                <a:latin typeface="楷体" panose="02010609060101010101" pitchFamily="49" charset="-122"/>
                <a:ea typeface="楷体" panose="02010609060101010101" pitchFamily="49" charset="-122"/>
              </a:rPr>
              <a:t>合成的聚氨酯耐光、耐温、耐皂化性能均好，可直接或经改性后用于制作纤维与配制油漆和涂料</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2060"/>
              </a:buClr>
              <a:buFont typeface="Wingdings" panose="05000000000000000000" pitchFamily="2" charset="2"/>
              <a:buChar char="u"/>
            </a:pPr>
            <a:r>
              <a:rPr lang="en-US" altLang="zh-CN" sz="2800" dirty="0">
                <a:solidFill>
                  <a:schemeClr val="tx1"/>
                </a:solidFill>
                <a:latin typeface="楷体" panose="02010609060101010101" pitchFamily="49" charset="-122"/>
                <a:ea typeface="楷体" panose="02010609060101010101" pitchFamily="49" charset="-122"/>
              </a:rPr>
              <a:t>TDI</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MDI</a:t>
            </a:r>
            <a:r>
              <a:rPr lang="zh-CN" altLang="en-US" sz="2800" dirty="0">
                <a:solidFill>
                  <a:schemeClr val="tx1"/>
                </a:solidFill>
                <a:latin typeface="楷体" panose="02010609060101010101" pitchFamily="49" charset="-122"/>
                <a:ea typeface="楷体" panose="02010609060101010101" pitchFamily="49" charset="-122"/>
              </a:rPr>
              <a:t>氢化后</a:t>
            </a:r>
          </a:p>
        </p:txBody>
      </p:sp>
      <p:graphicFrame>
        <p:nvGraphicFramePr>
          <p:cNvPr id="3" name="对象 2"/>
          <p:cNvGraphicFramePr>
            <a:graphicFrameLocks noChangeAspect="1"/>
          </p:cNvGraphicFramePr>
          <p:nvPr>
            <p:extLst>
              <p:ext uri="{D42A27DB-BD31-4B8C-83A1-F6EECF244321}">
                <p14:modId xmlns:p14="http://schemas.microsoft.com/office/powerpoint/2010/main" val="3154098702"/>
              </p:ext>
            </p:extLst>
          </p:nvPr>
        </p:nvGraphicFramePr>
        <p:xfrm>
          <a:off x="2627784" y="3933056"/>
          <a:ext cx="4611782" cy="2419536"/>
        </p:xfrm>
        <a:graphic>
          <a:graphicData uri="http://schemas.openxmlformats.org/presentationml/2006/ole">
            <mc:AlternateContent xmlns:mc="http://schemas.openxmlformats.org/markup-compatibility/2006">
              <mc:Choice xmlns:v="urn:schemas-microsoft-com:vml" Requires="v">
                <p:oleObj spid="_x0000_s23775" name="CS ChemDraw Drawing" r:id="rId3" imgW="3994226" imgH="2095318" progId="ChemDraw.Document.6.0">
                  <p:embed/>
                </p:oleObj>
              </mc:Choice>
              <mc:Fallback>
                <p:oleObj name="CS ChemDraw Drawing" r:id="rId3" imgW="3994226" imgH="2095318" progId="ChemDraw.Document.6.0">
                  <p:embed/>
                  <p:pic>
                    <p:nvPicPr>
                      <p:cNvPr id="0" name=""/>
                      <p:cNvPicPr/>
                      <p:nvPr/>
                    </p:nvPicPr>
                    <p:blipFill>
                      <a:blip r:embed="rId4"/>
                      <a:stretch>
                        <a:fillRect/>
                      </a:stretch>
                    </p:blipFill>
                    <p:spPr>
                      <a:xfrm>
                        <a:off x="2627784" y="3933056"/>
                        <a:ext cx="4611782" cy="2419536"/>
                      </a:xfrm>
                      <a:prstGeom prst="rect">
                        <a:avLst/>
                      </a:prstGeom>
                    </p:spPr>
                  </p:pic>
                </p:oleObj>
              </mc:Fallback>
            </mc:AlternateContent>
          </a:graphicData>
        </a:graphic>
      </p:graphicFrame>
    </p:spTree>
    <p:extLst>
      <p:ext uri="{BB962C8B-B14F-4D97-AF65-F5344CB8AC3E}">
        <p14:creationId xmlns:p14="http://schemas.microsoft.com/office/powerpoint/2010/main" val="20240278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a:t>
            </a:r>
            <a:r>
              <a:rPr lang="en-US" altLang="zh-CN" sz="3200" dirty="0">
                <a:latin typeface="楷体" panose="02010609060101010101" pitchFamily="49" charset="-122"/>
                <a:ea typeface="楷体" panose="02010609060101010101" pitchFamily="49" charset="-122"/>
                <a:cs typeface="Arial" panose="020B0604020202020204" pitchFamily="34" charset="0"/>
              </a:rPr>
              <a:t>6</a:t>
            </a:r>
            <a:r>
              <a:rPr lang="zh-CN" altLang="en-US" sz="3200" dirty="0">
                <a:latin typeface="楷体" panose="02010609060101010101" pitchFamily="49" charset="-122"/>
                <a:ea typeface="楷体" panose="02010609060101010101" pitchFamily="49" charset="-122"/>
                <a:cs typeface="Arial" panose="020B0604020202020204" pitchFamily="34" charset="0"/>
              </a:rPr>
              <a:t>）其它类型</a:t>
            </a:r>
          </a:p>
        </p:txBody>
      </p:sp>
      <p:pic>
        <p:nvPicPr>
          <p:cNvPr id="10" name="Picture 4" descr="1"/>
          <p:cNvPicPr>
            <a:picLocks noChangeAspect="1" noChangeArrowheads="1"/>
          </p:cNvPicPr>
          <p:nvPr/>
        </p:nvPicPr>
        <p:blipFill>
          <a:blip r:embed="rId2" cstate="print"/>
          <a:srcRect/>
          <a:stretch>
            <a:fillRect/>
          </a:stretch>
        </p:blipFill>
        <p:spPr bwMode="auto">
          <a:xfrm>
            <a:off x="1423824" y="3297971"/>
            <a:ext cx="2509838" cy="2046287"/>
          </a:xfrm>
          <a:prstGeom prst="rect">
            <a:avLst/>
          </a:prstGeom>
          <a:noFill/>
          <a:ln w="9525">
            <a:solidFill>
              <a:schemeClr val="hlink"/>
            </a:solidFill>
            <a:miter lim="800000"/>
            <a:headEnd/>
            <a:tailEnd/>
          </a:ln>
        </p:spPr>
      </p:pic>
      <p:pic>
        <p:nvPicPr>
          <p:cNvPr id="11" name="Picture 5" descr="1"/>
          <p:cNvPicPr>
            <a:picLocks noChangeAspect="1" noChangeArrowheads="1"/>
          </p:cNvPicPr>
          <p:nvPr/>
        </p:nvPicPr>
        <p:blipFill>
          <a:blip r:embed="rId3" cstate="print"/>
          <a:srcRect/>
          <a:stretch>
            <a:fillRect/>
          </a:stretch>
        </p:blipFill>
        <p:spPr bwMode="auto">
          <a:xfrm>
            <a:off x="4499992" y="3262698"/>
            <a:ext cx="3429000" cy="2070100"/>
          </a:xfrm>
          <a:prstGeom prst="rect">
            <a:avLst/>
          </a:prstGeom>
          <a:noFill/>
          <a:ln w="9525">
            <a:solidFill>
              <a:schemeClr val="hlink"/>
            </a:solidFill>
            <a:miter lim="800000"/>
            <a:headEnd/>
            <a:tailEnd/>
          </a:ln>
        </p:spPr>
      </p:pic>
      <p:sp>
        <p:nvSpPr>
          <p:cNvPr id="12" name="Rectangle 6"/>
          <p:cNvSpPr>
            <a:spLocks noChangeArrowheads="1"/>
          </p:cNvSpPr>
          <p:nvPr/>
        </p:nvSpPr>
        <p:spPr bwMode="auto">
          <a:xfrm>
            <a:off x="2004849" y="5355371"/>
            <a:ext cx="1370013" cy="396875"/>
          </a:xfrm>
          <a:prstGeom prst="rect">
            <a:avLst/>
          </a:prstGeom>
          <a:noFill/>
          <a:ln w="12700" cap="sq">
            <a:noFill/>
            <a:miter lim="800000"/>
            <a:headEnd type="none" w="sm" len="sm"/>
            <a:tailEnd type="none" w="sm" len="sm"/>
          </a:ln>
          <a:effectLst/>
        </p:spPr>
        <p:txBody>
          <a:bodyPr wrap="none">
            <a:spAutoFit/>
          </a:bodyPr>
          <a:lstStyle/>
          <a:p>
            <a:r>
              <a:rPr kumimoji="1" lang="en-US" altLang="zh-CN" sz="2000">
                <a:solidFill>
                  <a:srgbClr val="FF0000"/>
                </a:solidFill>
                <a:latin typeface="Times New Roman" pitchFamily="18" charset="0"/>
              </a:rPr>
              <a:t>TDI</a:t>
            </a:r>
            <a:r>
              <a:rPr kumimoji="1" lang="zh-CN" altLang="en-US" sz="2000">
                <a:solidFill>
                  <a:srgbClr val="FF0000"/>
                </a:solidFill>
                <a:latin typeface="Times New Roman" pitchFamily="18" charset="0"/>
              </a:rPr>
              <a:t>三聚体</a:t>
            </a:r>
          </a:p>
        </p:txBody>
      </p:sp>
      <p:sp>
        <p:nvSpPr>
          <p:cNvPr id="13" name="Rectangle 7"/>
          <p:cNvSpPr>
            <a:spLocks noChangeArrowheads="1"/>
          </p:cNvSpPr>
          <p:nvPr/>
        </p:nvSpPr>
        <p:spPr bwMode="auto">
          <a:xfrm>
            <a:off x="4295204" y="5355770"/>
            <a:ext cx="3838575" cy="396875"/>
          </a:xfrm>
          <a:prstGeom prst="rect">
            <a:avLst/>
          </a:prstGeom>
          <a:noFill/>
          <a:ln w="12700" cap="sq">
            <a:noFill/>
            <a:miter lim="800000"/>
            <a:headEnd type="none" w="sm" len="sm"/>
            <a:tailEnd type="none" w="sm" len="sm"/>
          </a:ln>
          <a:effectLst/>
        </p:spPr>
        <p:txBody>
          <a:bodyPr wrap="none">
            <a:spAutoFit/>
          </a:bodyPr>
          <a:lstStyle/>
          <a:p>
            <a:r>
              <a:rPr kumimoji="1" lang="en-US" altLang="zh-CN" sz="2000" dirty="0">
                <a:solidFill>
                  <a:srgbClr val="FF0000"/>
                </a:solidFill>
                <a:latin typeface="Times New Roman" pitchFamily="18" charset="0"/>
              </a:rPr>
              <a:t>TDI</a:t>
            </a:r>
            <a:r>
              <a:rPr kumimoji="1" lang="zh-CN" altLang="en-US" sz="2000" dirty="0">
                <a:solidFill>
                  <a:srgbClr val="FF0000"/>
                </a:solidFill>
                <a:latin typeface="Times New Roman" pitchFamily="18" charset="0"/>
              </a:rPr>
              <a:t>与三羟甲基丙烷</a:t>
            </a:r>
            <a:r>
              <a:rPr kumimoji="1" lang="en-US" altLang="zh-CN" sz="2000" dirty="0">
                <a:solidFill>
                  <a:srgbClr val="FF0000"/>
                </a:solidFill>
                <a:latin typeface="Times New Roman" pitchFamily="18" charset="0"/>
              </a:rPr>
              <a:t>(TMP)</a:t>
            </a:r>
            <a:r>
              <a:rPr kumimoji="1" lang="zh-CN" altLang="en-US" sz="2000" dirty="0">
                <a:solidFill>
                  <a:srgbClr val="FF0000"/>
                </a:solidFill>
                <a:latin typeface="Times New Roman" pitchFamily="18" charset="0"/>
              </a:rPr>
              <a:t>加成物</a:t>
            </a:r>
          </a:p>
        </p:txBody>
      </p:sp>
      <p:sp>
        <p:nvSpPr>
          <p:cNvPr id="2" name="矩形 1">
            <a:extLst>
              <a:ext uri="{FF2B5EF4-FFF2-40B4-BE49-F238E27FC236}">
                <a16:creationId xmlns:a16="http://schemas.microsoft.com/office/drawing/2014/main" id="{3C9C46E9-9435-4DCE-AE70-17B7C5A1D7FF}"/>
              </a:ext>
            </a:extLst>
          </p:cNvPr>
          <p:cNvSpPr/>
          <p:nvPr/>
        </p:nvSpPr>
        <p:spPr>
          <a:xfrm>
            <a:off x="647564" y="1175258"/>
            <a:ext cx="7848872" cy="1384995"/>
          </a:xfrm>
          <a:prstGeom prst="rect">
            <a:avLst/>
          </a:prstGeom>
        </p:spPr>
        <p:txBody>
          <a:bodyPr wrap="square">
            <a:spAutoFit/>
          </a:bodyPr>
          <a:lstStyle/>
          <a:p>
            <a:pPr>
              <a:lnSpc>
                <a:spcPct val="150000"/>
              </a:lnSpc>
            </a:pP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聚合型异氰酸酯</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：毒性小，较稳定，可提高</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PU</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的支化及交联度</a:t>
            </a:r>
          </a:p>
        </p:txBody>
      </p:sp>
    </p:spTree>
    <p:extLst>
      <p:ext uri="{BB962C8B-B14F-4D97-AF65-F5344CB8AC3E}">
        <p14:creationId xmlns:p14="http://schemas.microsoft.com/office/powerpoint/2010/main" val="2372230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a:t>
            </a:r>
            <a:r>
              <a:rPr lang="en-US" altLang="zh-CN" sz="3200" dirty="0">
                <a:latin typeface="楷体" panose="02010609060101010101" pitchFamily="49" charset="-122"/>
                <a:ea typeface="楷体" panose="02010609060101010101" pitchFamily="49" charset="-122"/>
                <a:cs typeface="Arial" panose="020B0604020202020204" pitchFamily="34" charset="0"/>
              </a:rPr>
              <a:t>6</a:t>
            </a:r>
            <a:r>
              <a:rPr lang="zh-CN" altLang="en-US" sz="3200" dirty="0">
                <a:latin typeface="楷体" panose="02010609060101010101" pitchFamily="49" charset="-122"/>
                <a:ea typeface="楷体" panose="02010609060101010101" pitchFamily="49" charset="-122"/>
                <a:cs typeface="Arial" panose="020B0604020202020204" pitchFamily="34" charset="0"/>
              </a:rPr>
              <a:t>）其它类型</a:t>
            </a:r>
          </a:p>
        </p:txBody>
      </p:sp>
      <p:pic>
        <p:nvPicPr>
          <p:cNvPr id="14" name="Picture 9" descr="1"/>
          <p:cNvPicPr>
            <a:picLocks noChangeAspect="1" noChangeArrowheads="1"/>
          </p:cNvPicPr>
          <p:nvPr/>
        </p:nvPicPr>
        <p:blipFill>
          <a:blip r:embed="rId2" cstate="print"/>
          <a:srcRect/>
          <a:stretch>
            <a:fillRect/>
          </a:stretch>
        </p:blipFill>
        <p:spPr bwMode="auto">
          <a:xfrm>
            <a:off x="1177600" y="3562475"/>
            <a:ext cx="6788799" cy="1075904"/>
          </a:xfrm>
          <a:prstGeom prst="rect">
            <a:avLst/>
          </a:prstGeom>
          <a:noFill/>
          <a:ln w="9525">
            <a:solidFill>
              <a:schemeClr val="hlink"/>
            </a:solidFill>
            <a:miter lim="800000"/>
            <a:headEnd/>
            <a:tailEnd/>
          </a:ln>
        </p:spPr>
      </p:pic>
      <p:sp>
        <p:nvSpPr>
          <p:cNvPr id="15" name="Rectangle 10"/>
          <p:cNvSpPr>
            <a:spLocks noChangeArrowheads="1"/>
          </p:cNvSpPr>
          <p:nvPr/>
        </p:nvSpPr>
        <p:spPr bwMode="auto">
          <a:xfrm>
            <a:off x="5724128" y="4941168"/>
            <a:ext cx="1555750" cy="366713"/>
          </a:xfrm>
          <a:prstGeom prst="rect">
            <a:avLst/>
          </a:prstGeom>
          <a:noFill/>
          <a:ln w="12700" cap="sq">
            <a:noFill/>
            <a:miter lim="800000"/>
            <a:headEnd type="none" w="sm" len="sm"/>
            <a:tailEnd type="none" w="sm" len="sm"/>
          </a:ln>
          <a:effectLst/>
        </p:spPr>
        <p:txBody>
          <a:bodyPr wrap="none">
            <a:spAutoFit/>
          </a:bodyPr>
          <a:lstStyle/>
          <a:p>
            <a:r>
              <a:rPr kumimoji="1" lang="zh-CN" altLang="en-US" dirty="0">
                <a:solidFill>
                  <a:srgbClr val="FF0000"/>
                </a:solidFill>
                <a:latin typeface="Times New Roman" pitchFamily="18" charset="0"/>
              </a:rPr>
              <a:t>氨基甲酸苯酯</a:t>
            </a:r>
          </a:p>
        </p:txBody>
      </p:sp>
      <p:sp>
        <p:nvSpPr>
          <p:cNvPr id="2" name="矩形 1">
            <a:extLst>
              <a:ext uri="{FF2B5EF4-FFF2-40B4-BE49-F238E27FC236}">
                <a16:creationId xmlns:a16="http://schemas.microsoft.com/office/drawing/2014/main" id="{D34DDD68-CA29-432E-9E26-8DD5A2C9BD26}"/>
              </a:ext>
            </a:extLst>
          </p:cNvPr>
          <p:cNvSpPr/>
          <p:nvPr/>
        </p:nvSpPr>
        <p:spPr>
          <a:xfrm>
            <a:off x="611560" y="1340768"/>
            <a:ext cx="7632848" cy="1384995"/>
          </a:xfrm>
          <a:prstGeom prst="rect">
            <a:avLst/>
          </a:prstGeom>
        </p:spPr>
        <p:txBody>
          <a:bodyPr wrap="square">
            <a:spAutoFit/>
          </a:bodyPr>
          <a:lstStyle/>
          <a:p>
            <a:pPr marL="457200" indent="-457200">
              <a:lnSpc>
                <a:spcPct val="150000"/>
              </a:lnSpc>
              <a:spcBef>
                <a:spcPts val="600"/>
              </a:spcBef>
              <a:buClr>
                <a:srgbClr val="002060"/>
              </a:buClr>
              <a:buFont typeface="Wingdings" panose="05000000000000000000" pitchFamily="2" charset="2"/>
              <a:buChar char="u"/>
            </a:pPr>
            <a:r>
              <a:rPr kumimoji="1" lang="zh-CN" altLang="en-US" sz="2800" dirty="0">
                <a:solidFill>
                  <a:srgbClr val="FF0000"/>
                </a:solidFill>
                <a:latin typeface="楷体" panose="02010609060101010101" pitchFamily="49" charset="-122"/>
                <a:ea typeface="楷体" panose="02010609060101010101" pitchFamily="49" charset="-122"/>
              </a:rPr>
              <a:t>隐蔽型异氰酸酯：</a:t>
            </a:r>
            <a:r>
              <a:rPr kumimoji="1" lang="zh-CN" altLang="en-US" sz="2800" dirty="0">
                <a:latin typeface="楷体" panose="02010609060101010101" pitchFamily="49" charset="-122"/>
                <a:ea typeface="楷体" panose="02010609060101010101" pitchFamily="49" charset="-122"/>
              </a:rPr>
              <a:t>加热可释出异氰酸酯，方便贮存</a:t>
            </a:r>
            <a:endParaRPr lang="zh-CN" altLang="en-US" sz="2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699669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2786" y="0"/>
            <a:ext cx="451169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7</a:t>
            </a:r>
            <a:r>
              <a:rPr lang="zh-CN" altLang="en-US" sz="2800" dirty="0">
                <a:latin typeface="楷体" panose="02010609060101010101" pitchFamily="49" charset="-122"/>
                <a:ea typeface="楷体" panose="02010609060101010101" pitchFamily="49" charset="-122"/>
                <a:cs typeface="Arial" panose="020B0604020202020204" pitchFamily="34" charset="0"/>
              </a:rPr>
              <a:t>）异氰酸酯的化学活性</a:t>
            </a:r>
          </a:p>
        </p:txBody>
      </p:sp>
      <p:pic>
        <p:nvPicPr>
          <p:cNvPr id="2" name="图片 1"/>
          <p:cNvPicPr>
            <a:picLocks noChangeAspect="1"/>
          </p:cNvPicPr>
          <p:nvPr/>
        </p:nvPicPr>
        <p:blipFill>
          <a:blip r:embed="rId2"/>
          <a:stretch>
            <a:fillRect/>
          </a:stretch>
        </p:blipFill>
        <p:spPr>
          <a:xfrm>
            <a:off x="827584" y="1864659"/>
            <a:ext cx="7793125" cy="720080"/>
          </a:xfrm>
          <a:prstGeom prst="rect">
            <a:avLst/>
          </a:prstGeom>
        </p:spPr>
      </p:pic>
      <p:sp>
        <p:nvSpPr>
          <p:cNvPr id="5" name="矩形 4">
            <a:extLst>
              <a:ext uri="{FF2B5EF4-FFF2-40B4-BE49-F238E27FC236}">
                <a16:creationId xmlns:a16="http://schemas.microsoft.com/office/drawing/2014/main" id="{AF28A438-6C7B-468C-A0A3-99630EBD52AB}"/>
              </a:ext>
            </a:extLst>
          </p:cNvPr>
          <p:cNvSpPr/>
          <p:nvPr/>
        </p:nvSpPr>
        <p:spPr>
          <a:xfrm>
            <a:off x="395537" y="3357626"/>
            <a:ext cx="8225172" cy="2593980"/>
          </a:xfrm>
          <a:prstGeom prst="rect">
            <a:avLst/>
          </a:prstGeom>
        </p:spPr>
        <p:txBody>
          <a:bodyPr wrap="square">
            <a:spAutoFit/>
          </a:bodyPr>
          <a:lstStyle/>
          <a:p>
            <a:pPr>
              <a:lnSpc>
                <a:spcPct val="150000"/>
              </a:lnSpc>
              <a:spcBef>
                <a:spcPts val="600"/>
              </a:spcBef>
              <a:buClr>
                <a:srgbClr val="002060"/>
              </a:buClr>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异氰酸酯的化学反应是在</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带正电荷的碳原子上的亲核反应</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，所以</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R</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为吸电子基团能增强碳原子正电性</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，有利于亲核试剂进攻，促进异氰酸酯的活性，而</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供电子基团则会降低其活性</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AE8CFDEE-F9D2-4CC6-9BCB-82A050A29CEA}"/>
              </a:ext>
            </a:extLst>
          </p:cNvPr>
          <p:cNvSpPr/>
          <p:nvPr/>
        </p:nvSpPr>
        <p:spPr>
          <a:xfrm>
            <a:off x="251520" y="886380"/>
            <a:ext cx="6750566" cy="523220"/>
          </a:xfrm>
          <a:prstGeom prst="rect">
            <a:avLst/>
          </a:prstGeom>
        </p:spPr>
        <p:txBody>
          <a:bodyPr wrap="none">
            <a:spAutoFit/>
          </a:bodyPr>
          <a:lstStyle/>
          <a:p>
            <a:pPr marL="457200" indent="-457200">
              <a:spcBef>
                <a:spcPts val="600"/>
              </a:spcBef>
              <a:buClr>
                <a:srgbClr val="002060"/>
              </a:buClr>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异氰酸酯基中的电子密度与电荷分布为</a:t>
            </a:r>
            <a:endParaRPr lang="en-US" altLang="zh-CN" sz="2800" dirty="0">
              <a:latin typeface="楷体" panose="02010609060101010101" pitchFamily="49" charset="-122"/>
              <a:ea typeface="楷体" panose="02010609060101010101" pitchFamily="49" charset="-122"/>
            </a:endParaRPr>
          </a:p>
        </p:txBody>
      </p:sp>
      <p:sp>
        <p:nvSpPr>
          <p:cNvPr id="3" name="爆炸形 2 2"/>
          <p:cNvSpPr/>
          <p:nvPr/>
        </p:nvSpPr>
        <p:spPr>
          <a:xfrm rot="1069529">
            <a:off x="6869358" y="136158"/>
            <a:ext cx="2304256" cy="1736812"/>
          </a:xfrm>
          <a:prstGeom prst="irregularSeal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0000FF"/>
                </a:solidFill>
                <a:effectLst>
                  <a:outerShdw blurRad="38100" dist="38100" dir="2700000" algn="tl">
                    <a:srgbClr val="000000">
                      <a:alpha val="43137"/>
                    </a:srgbClr>
                  </a:outerShdw>
                </a:effectLst>
              </a:rPr>
              <a:t>诱导</a:t>
            </a:r>
            <a:endParaRPr lang="en-US" altLang="zh-CN" sz="2800" b="1" dirty="0">
              <a:solidFill>
                <a:srgbClr val="0000FF"/>
              </a:solidFill>
              <a:effectLst>
                <a:outerShdw blurRad="38100" dist="38100" dir="2700000" algn="tl">
                  <a:srgbClr val="000000">
                    <a:alpha val="43137"/>
                  </a:srgbClr>
                </a:outerShdw>
              </a:effectLst>
            </a:endParaRPr>
          </a:p>
          <a:p>
            <a:pPr algn="ctr"/>
            <a:r>
              <a:rPr lang="zh-CN" altLang="en-US" sz="2800" b="1" dirty="0">
                <a:solidFill>
                  <a:srgbClr val="0000FF"/>
                </a:solidFill>
                <a:effectLst>
                  <a:outerShdw blurRad="38100" dist="38100" dir="2700000" algn="tl">
                    <a:srgbClr val="000000">
                      <a:alpha val="43137"/>
                    </a:srgbClr>
                  </a:outerShdw>
                </a:effectLst>
              </a:rPr>
              <a:t>效应</a:t>
            </a:r>
          </a:p>
        </p:txBody>
      </p:sp>
    </p:spTree>
    <p:extLst>
      <p:ext uri="{BB962C8B-B14F-4D97-AF65-F5344CB8AC3E}">
        <p14:creationId xmlns:p14="http://schemas.microsoft.com/office/powerpoint/2010/main" val="696771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2786" y="0"/>
            <a:ext cx="451169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7</a:t>
            </a:r>
            <a:r>
              <a:rPr lang="zh-CN" altLang="en-US" sz="2800" dirty="0">
                <a:latin typeface="楷体" panose="02010609060101010101" pitchFamily="49" charset="-122"/>
                <a:ea typeface="楷体" panose="02010609060101010101" pitchFamily="49" charset="-122"/>
                <a:cs typeface="Arial" panose="020B0604020202020204" pitchFamily="34" charset="0"/>
              </a:rPr>
              <a:t>）异氰酸酯的化学活性</a:t>
            </a:r>
          </a:p>
        </p:txBody>
      </p:sp>
      <p:graphicFrame>
        <p:nvGraphicFramePr>
          <p:cNvPr id="3" name="对象 2"/>
          <p:cNvGraphicFramePr>
            <a:graphicFrameLocks noChangeAspect="1"/>
          </p:cNvGraphicFramePr>
          <p:nvPr>
            <p:extLst>
              <p:ext uri="{D42A27DB-BD31-4B8C-83A1-F6EECF244321}">
                <p14:modId xmlns:p14="http://schemas.microsoft.com/office/powerpoint/2010/main" val="1805502757"/>
              </p:ext>
            </p:extLst>
          </p:nvPr>
        </p:nvGraphicFramePr>
        <p:xfrm>
          <a:off x="1313896" y="908720"/>
          <a:ext cx="6390028" cy="3384376"/>
        </p:xfrm>
        <a:graphic>
          <a:graphicData uri="http://schemas.openxmlformats.org/presentationml/2006/ole">
            <mc:AlternateContent xmlns:mc="http://schemas.openxmlformats.org/markup-compatibility/2006">
              <mc:Choice xmlns:v="urn:schemas-microsoft-com:vml" Requires="v">
                <p:oleObj spid="_x0000_s7529" name="CS ChemDraw Drawing" r:id="rId3" imgW="4205538" imgH="2227680" progId="ChemDraw.Document.6.0">
                  <p:embed/>
                </p:oleObj>
              </mc:Choice>
              <mc:Fallback>
                <p:oleObj name="CS ChemDraw Drawing" r:id="rId3" imgW="4205538" imgH="2227680" progId="ChemDraw.Document.6.0">
                  <p:embed/>
                  <p:pic>
                    <p:nvPicPr>
                      <p:cNvPr id="0" name=""/>
                      <p:cNvPicPr/>
                      <p:nvPr/>
                    </p:nvPicPr>
                    <p:blipFill>
                      <a:blip r:embed="rId4"/>
                      <a:stretch>
                        <a:fillRect/>
                      </a:stretch>
                    </p:blipFill>
                    <p:spPr>
                      <a:xfrm>
                        <a:off x="1313896" y="908720"/>
                        <a:ext cx="6390028" cy="3384376"/>
                      </a:xfrm>
                      <a:prstGeom prst="rect">
                        <a:avLst/>
                      </a:prstGeom>
                    </p:spPr>
                  </p:pic>
                </p:oleObj>
              </mc:Fallback>
            </mc:AlternateContent>
          </a:graphicData>
        </a:graphic>
      </p:graphicFrame>
      <p:sp>
        <p:nvSpPr>
          <p:cNvPr id="4" name="文本框 3"/>
          <p:cNvSpPr txBox="1"/>
          <p:nvPr/>
        </p:nvSpPr>
        <p:spPr>
          <a:xfrm>
            <a:off x="971600" y="4941168"/>
            <a:ext cx="7408183" cy="1384995"/>
          </a:xfrm>
          <a:prstGeom prst="rect">
            <a:avLst/>
          </a:prstGeom>
          <a:ln w="38100">
            <a:prstDash val="dash"/>
          </a:ln>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50000"/>
              </a:lnSpc>
            </a:pPr>
            <a:r>
              <a:rPr lang="zh-CN" altLang="en-US" sz="2800" dirty="0">
                <a:latin typeface="楷体" panose="02010609060101010101" pitchFamily="49" charset="-122"/>
                <a:ea typeface="楷体" panose="02010609060101010101" pitchFamily="49" charset="-122"/>
              </a:rPr>
              <a:t>醇与异氰酸酯基先形成一个中间络合物，后者与另一个醇分子反应生产氨基甲酸酯</a:t>
            </a:r>
          </a:p>
        </p:txBody>
      </p:sp>
    </p:spTree>
    <p:extLst>
      <p:ext uri="{BB962C8B-B14F-4D97-AF65-F5344CB8AC3E}">
        <p14:creationId xmlns:p14="http://schemas.microsoft.com/office/powerpoint/2010/main" val="3287277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45186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7</a:t>
            </a:r>
            <a:r>
              <a:rPr lang="zh-CN" altLang="en-US" sz="2800" dirty="0">
                <a:latin typeface="楷体" panose="02010609060101010101" pitchFamily="49" charset="-122"/>
                <a:ea typeface="楷体" panose="02010609060101010101" pitchFamily="49" charset="-122"/>
                <a:cs typeface="Arial" panose="020B0604020202020204" pitchFamily="34" charset="0"/>
              </a:rPr>
              <a:t>）异氰酸酯的化学活性</a:t>
            </a:r>
          </a:p>
        </p:txBody>
      </p:sp>
      <p:graphicFrame>
        <p:nvGraphicFramePr>
          <p:cNvPr id="7" name="对象 6"/>
          <p:cNvGraphicFramePr>
            <a:graphicFrameLocks noChangeAspect="1"/>
          </p:cNvGraphicFramePr>
          <p:nvPr>
            <p:extLst>
              <p:ext uri="{D42A27DB-BD31-4B8C-83A1-F6EECF244321}">
                <p14:modId xmlns:p14="http://schemas.microsoft.com/office/powerpoint/2010/main" val="1238539797"/>
              </p:ext>
            </p:extLst>
          </p:nvPr>
        </p:nvGraphicFramePr>
        <p:xfrm>
          <a:off x="765175" y="3714360"/>
          <a:ext cx="7613650" cy="1155700"/>
        </p:xfrm>
        <a:graphic>
          <a:graphicData uri="http://schemas.openxmlformats.org/presentationml/2006/ole">
            <mc:AlternateContent xmlns:mc="http://schemas.openxmlformats.org/markup-compatibility/2006">
              <mc:Choice xmlns:v="urn:schemas-microsoft-com:vml" Requires="v">
                <p:oleObj spid="_x0000_s34849" name="CS ChemDraw Drawing" r:id="rId3" imgW="7613413" imgH="1156388" progId="ChemDraw.Document.6.0">
                  <p:embed/>
                </p:oleObj>
              </mc:Choice>
              <mc:Fallback>
                <p:oleObj name="CS ChemDraw Drawing" r:id="rId3" imgW="7613413" imgH="1156388" progId="ChemDraw.Document.6.0">
                  <p:embed/>
                  <p:pic>
                    <p:nvPicPr>
                      <p:cNvPr id="7" name="对象 6"/>
                      <p:cNvPicPr/>
                      <p:nvPr/>
                    </p:nvPicPr>
                    <p:blipFill>
                      <a:blip r:embed="rId4"/>
                      <a:stretch>
                        <a:fillRect/>
                      </a:stretch>
                    </p:blipFill>
                    <p:spPr>
                      <a:xfrm>
                        <a:off x="765175" y="3714360"/>
                        <a:ext cx="7613650" cy="1155700"/>
                      </a:xfrm>
                      <a:prstGeom prst="rect">
                        <a:avLst/>
                      </a:prstGeom>
                      <a:solidFill>
                        <a:schemeClr val="bg2">
                          <a:lumMod val="75000"/>
                        </a:schemeClr>
                      </a:solidFill>
                    </p:spPr>
                  </p:pic>
                </p:oleObj>
              </mc:Fallback>
            </mc:AlternateContent>
          </a:graphicData>
        </a:graphic>
      </p:graphicFrame>
      <p:sp>
        <p:nvSpPr>
          <p:cNvPr id="3" name="矩形 2">
            <a:extLst>
              <a:ext uri="{FF2B5EF4-FFF2-40B4-BE49-F238E27FC236}">
                <a16:creationId xmlns:a16="http://schemas.microsoft.com/office/drawing/2014/main" id="{32AB9138-98D6-4A3A-A384-7F155807E8B5}"/>
              </a:ext>
            </a:extLst>
          </p:cNvPr>
          <p:cNvSpPr/>
          <p:nvPr/>
        </p:nvSpPr>
        <p:spPr>
          <a:xfrm>
            <a:off x="611560" y="1196752"/>
            <a:ext cx="7272808" cy="1384995"/>
          </a:xfrm>
          <a:prstGeom prst="rect">
            <a:avLst/>
          </a:prstGeom>
        </p:spPr>
        <p:txBody>
          <a:bodyPr wrap="square">
            <a:spAutoFit/>
          </a:bodyPr>
          <a:lstStyle/>
          <a:p>
            <a:pPr>
              <a:lnSpc>
                <a:spcPct val="150000"/>
              </a:lnSpc>
            </a:pPr>
            <a:r>
              <a:rPr lang="en-US" altLang="zh-CN" sz="2800" dirty="0">
                <a:latin typeface="楷体" panose="02010609060101010101" pitchFamily="49" charset="-122"/>
                <a:ea typeface="楷体" panose="02010609060101010101" pitchFamily="49" charset="-122"/>
              </a:rPr>
              <a:t>R</a:t>
            </a:r>
            <a:r>
              <a:rPr lang="zh-CN" altLang="en-US" sz="2800" dirty="0">
                <a:latin typeface="楷体" panose="02010609060101010101" pitchFamily="49" charset="-122"/>
                <a:ea typeface="楷体" panose="02010609060101010101" pitchFamily="49" charset="-122"/>
              </a:rPr>
              <a:t>为苯环等共轭基团，也能提高活性，故芳香族异氰酸酯的活性＞脂肪族异氰酸酯</a:t>
            </a:r>
          </a:p>
        </p:txBody>
      </p:sp>
    </p:spTree>
    <p:extLst>
      <p:ext uri="{BB962C8B-B14F-4D97-AF65-F5344CB8AC3E}">
        <p14:creationId xmlns:p14="http://schemas.microsoft.com/office/powerpoint/2010/main" val="4075879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62" y="0"/>
            <a:ext cx="55987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a:t>
            </a:r>
            <a:r>
              <a:rPr lang="en-US" altLang="zh-CN" sz="3200" dirty="0">
                <a:latin typeface="楷体" panose="02010609060101010101" pitchFamily="49" charset="-122"/>
                <a:ea typeface="楷体" panose="02010609060101010101" pitchFamily="49" charset="-122"/>
                <a:cs typeface="Arial" panose="020B0604020202020204" pitchFamily="34" charset="0"/>
              </a:rPr>
              <a:t>7</a:t>
            </a:r>
            <a:r>
              <a:rPr lang="zh-CN" altLang="en-US" sz="3200" dirty="0">
                <a:latin typeface="楷体" panose="02010609060101010101" pitchFamily="49" charset="-122"/>
                <a:ea typeface="楷体" panose="02010609060101010101" pitchFamily="49" charset="-122"/>
                <a:cs typeface="Arial" panose="020B0604020202020204" pitchFamily="34" charset="0"/>
              </a:rPr>
              <a:t>）异氰酸酯的化学活性</a:t>
            </a:r>
          </a:p>
        </p:txBody>
      </p:sp>
      <p:pic>
        <p:nvPicPr>
          <p:cNvPr id="3" name="图片 2"/>
          <p:cNvPicPr>
            <a:picLocks noChangeAspect="1"/>
          </p:cNvPicPr>
          <p:nvPr/>
        </p:nvPicPr>
        <p:blipFill>
          <a:blip r:embed="rId2"/>
          <a:stretch>
            <a:fillRect/>
          </a:stretch>
        </p:blipFill>
        <p:spPr>
          <a:xfrm>
            <a:off x="532166" y="1052736"/>
            <a:ext cx="8079667" cy="2880320"/>
          </a:xfrm>
          <a:prstGeom prst="rect">
            <a:avLst/>
          </a:prstGeom>
        </p:spPr>
      </p:pic>
      <p:pic>
        <p:nvPicPr>
          <p:cNvPr id="4" name="图片 3">
            <a:extLst>
              <a:ext uri="{FF2B5EF4-FFF2-40B4-BE49-F238E27FC236}">
                <a16:creationId xmlns:a16="http://schemas.microsoft.com/office/drawing/2014/main" id="{2C6DAD2C-7D77-4F5D-A766-6DD49D789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791" y="4221088"/>
            <a:ext cx="2894417" cy="2170811"/>
          </a:xfrm>
          <a:prstGeom prst="rect">
            <a:avLst/>
          </a:prstGeom>
        </p:spPr>
      </p:pic>
    </p:spTree>
    <p:extLst>
      <p:ext uri="{BB962C8B-B14F-4D97-AF65-F5344CB8AC3E}">
        <p14:creationId xmlns:p14="http://schemas.microsoft.com/office/powerpoint/2010/main" val="37959786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45186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7</a:t>
            </a:r>
            <a:r>
              <a:rPr lang="zh-CN" altLang="en-US" sz="2800" dirty="0">
                <a:latin typeface="楷体" panose="02010609060101010101" pitchFamily="49" charset="-122"/>
                <a:ea typeface="楷体" panose="02010609060101010101" pitchFamily="49" charset="-122"/>
                <a:cs typeface="Arial" panose="020B0604020202020204" pitchFamily="34" charset="0"/>
              </a:rPr>
              <a:t>）异氰酸酯的化学活性</a:t>
            </a:r>
          </a:p>
        </p:txBody>
      </p:sp>
      <p:graphicFrame>
        <p:nvGraphicFramePr>
          <p:cNvPr id="11" name="对象 10">
            <a:extLst>
              <a:ext uri="{FF2B5EF4-FFF2-40B4-BE49-F238E27FC236}">
                <a16:creationId xmlns:a16="http://schemas.microsoft.com/office/drawing/2014/main" id="{6B24F3C3-A4E0-4D2B-999B-D315D7F7A095}"/>
              </a:ext>
            </a:extLst>
          </p:cNvPr>
          <p:cNvGraphicFramePr>
            <a:graphicFrameLocks noChangeAspect="1"/>
          </p:cNvGraphicFramePr>
          <p:nvPr>
            <p:extLst>
              <p:ext uri="{D42A27DB-BD31-4B8C-83A1-F6EECF244321}">
                <p14:modId xmlns:p14="http://schemas.microsoft.com/office/powerpoint/2010/main" val="2713641669"/>
              </p:ext>
            </p:extLst>
          </p:nvPr>
        </p:nvGraphicFramePr>
        <p:xfrm>
          <a:off x="756236" y="2234408"/>
          <a:ext cx="7524750" cy="720725"/>
        </p:xfrm>
        <a:graphic>
          <a:graphicData uri="http://schemas.openxmlformats.org/presentationml/2006/ole">
            <mc:AlternateContent xmlns:mc="http://schemas.openxmlformats.org/markup-compatibility/2006">
              <mc:Choice xmlns:v="urn:schemas-microsoft-com:vml" Requires="v">
                <p:oleObj spid="_x0000_s35871" name="CS ChemDraw Drawing" r:id="rId3" imgW="5658142" imgH="542046" progId="ChemDraw.Document.6.0">
                  <p:embed/>
                </p:oleObj>
              </mc:Choice>
              <mc:Fallback>
                <p:oleObj name="CS ChemDraw Drawing" r:id="rId3" imgW="5658142" imgH="542046" progId="ChemDraw.Document.6.0">
                  <p:embed/>
                  <p:pic>
                    <p:nvPicPr>
                      <p:cNvPr id="11" name="对象 10">
                        <a:extLst>
                          <a:ext uri="{FF2B5EF4-FFF2-40B4-BE49-F238E27FC236}">
                            <a16:creationId xmlns:a16="http://schemas.microsoft.com/office/drawing/2014/main" id="{6B24F3C3-A4E0-4D2B-999B-D315D7F7A095}"/>
                          </a:ext>
                        </a:extLst>
                      </p:cNvPr>
                      <p:cNvPicPr/>
                      <p:nvPr/>
                    </p:nvPicPr>
                    <p:blipFill>
                      <a:blip r:embed="rId4"/>
                      <a:stretch>
                        <a:fillRect/>
                      </a:stretch>
                    </p:blipFill>
                    <p:spPr>
                      <a:xfrm>
                        <a:off x="756236" y="2234408"/>
                        <a:ext cx="7524750" cy="720725"/>
                      </a:xfrm>
                      <a:prstGeom prst="rect">
                        <a:avLst/>
                      </a:prstGeom>
                      <a:solidFill>
                        <a:schemeClr val="bg2">
                          <a:lumMod val="75000"/>
                        </a:schemeClr>
                      </a:solidFill>
                    </p:spPr>
                  </p:pic>
                </p:oleObj>
              </mc:Fallback>
            </mc:AlternateContent>
          </a:graphicData>
        </a:graphic>
      </p:graphicFrame>
      <p:sp>
        <p:nvSpPr>
          <p:cNvPr id="12" name="矩形 11">
            <a:extLst>
              <a:ext uri="{FF2B5EF4-FFF2-40B4-BE49-F238E27FC236}">
                <a16:creationId xmlns:a16="http://schemas.microsoft.com/office/drawing/2014/main" id="{24C737B2-20BA-4F93-8FEB-03A8045A8FB0}"/>
              </a:ext>
            </a:extLst>
          </p:cNvPr>
          <p:cNvSpPr/>
          <p:nvPr/>
        </p:nvSpPr>
        <p:spPr>
          <a:xfrm>
            <a:off x="666183" y="836166"/>
            <a:ext cx="7704856" cy="1384995"/>
          </a:xfrm>
          <a:prstGeom prst="rect">
            <a:avLst/>
          </a:prstGeom>
        </p:spPr>
        <p:txBody>
          <a:bodyPr wrap="square">
            <a:spAutoFit/>
          </a:bodyPr>
          <a:lstStyle/>
          <a:p>
            <a:pPr>
              <a:lnSpc>
                <a:spcPct val="150000"/>
              </a:lnSpc>
            </a:pPr>
            <a:r>
              <a:rPr lang="zh-CN" altLang="en-US" sz="2800" dirty="0">
                <a:latin typeface="楷体" panose="02010609060101010101" pitchFamily="49" charset="-122"/>
                <a:ea typeface="楷体" panose="02010609060101010101" pitchFamily="49" charset="-122"/>
                <a:cs typeface="Times New Roman" panose="02020603050405020304" pitchFamily="18" charset="0"/>
              </a:rPr>
              <a:t>按亲核性的强弱，羟基化合物与异氰酸酯的反应活性顺序为</a:t>
            </a:r>
          </a:p>
        </p:txBody>
      </p:sp>
      <p:sp>
        <p:nvSpPr>
          <p:cNvPr id="4" name="矩形 3">
            <a:extLst>
              <a:ext uri="{FF2B5EF4-FFF2-40B4-BE49-F238E27FC236}">
                <a16:creationId xmlns:a16="http://schemas.microsoft.com/office/drawing/2014/main" id="{7DFCA967-E989-45BE-9C0C-CA4809E0AE9E}"/>
              </a:ext>
            </a:extLst>
          </p:cNvPr>
          <p:cNvSpPr/>
          <p:nvPr/>
        </p:nvSpPr>
        <p:spPr>
          <a:xfrm>
            <a:off x="756235" y="3356992"/>
            <a:ext cx="7524749" cy="2862322"/>
          </a:xfrm>
          <a:prstGeom prst="rect">
            <a:avLst/>
          </a:prstGeom>
        </p:spPr>
        <p:txBody>
          <a:bodyPr wrap="square">
            <a:spAutoFit/>
          </a:bodyPr>
          <a:lstStyle/>
          <a:p>
            <a:pPr>
              <a:lnSpc>
                <a:spcPct val="150000"/>
              </a:lnSpc>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伯醇</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反应，即使</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没有催化剂</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在室温下也能进行</a:t>
            </a:r>
          </a:p>
          <a:p>
            <a:pPr>
              <a:lnSpc>
                <a:spcPct val="150000"/>
              </a:lnSpc>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仲醇</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反应慢，只为伯醇的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加热及催化剂</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存在下也可顺利完成</a:t>
            </a:r>
          </a:p>
          <a:p>
            <a:pPr>
              <a:lnSpc>
                <a:spcPct val="150000"/>
              </a:lnSpc>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与</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叔醇</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反应更慢，仅为伯醇的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0.5%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，产物极不稳定，甚至在室温下亦会分解成烯烃、胺与二烯烃</a:t>
            </a:r>
          </a:p>
        </p:txBody>
      </p:sp>
    </p:spTree>
    <p:extLst>
      <p:ext uri="{BB962C8B-B14F-4D97-AF65-F5344CB8AC3E}">
        <p14:creationId xmlns:p14="http://schemas.microsoft.com/office/powerpoint/2010/main" val="1003303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45186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7</a:t>
            </a:r>
            <a:r>
              <a:rPr lang="zh-CN" altLang="en-US" sz="2800" dirty="0">
                <a:latin typeface="楷体" panose="02010609060101010101" pitchFamily="49" charset="-122"/>
                <a:ea typeface="楷体" panose="02010609060101010101" pitchFamily="49" charset="-122"/>
                <a:cs typeface="Arial" panose="020B0604020202020204" pitchFamily="34" charset="0"/>
              </a:rPr>
              <a:t>）异氰酸酯的化学活性</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其它类</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endParaRPr lang="en-US" altLang="zh-CN" sz="3200" dirty="0">
              <a:solidFill>
                <a:schemeClr val="tx1"/>
              </a:solidFill>
              <a:latin typeface="楷体" panose="02010609060101010101" pitchFamily="49" charset="-122"/>
              <a:ea typeface="楷体" panose="02010609060101010101" pitchFamily="49" charset="-122"/>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3205334745"/>
              </p:ext>
            </p:extLst>
          </p:nvPr>
        </p:nvGraphicFramePr>
        <p:xfrm>
          <a:off x="860380" y="2240337"/>
          <a:ext cx="7687178" cy="1584176"/>
        </p:xfrm>
        <a:graphic>
          <a:graphicData uri="http://schemas.openxmlformats.org/presentationml/2006/ole">
            <mc:AlternateContent xmlns:mc="http://schemas.openxmlformats.org/markup-compatibility/2006">
              <mc:Choice xmlns:v="urn:schemas-microsoft-com:vml" Requires="v">
                <p:oleObj spid="_x0000_s24770" name="CS ChemDraw Drawing" r:id="rId3" imgW="6369910" imgH="1313436" progId="ChemDraw.Document.6.0">
                  <p:embed/>
                </p:oleObj>
              </mc:Choice>
              <mc:Fallback>
                <p:oleObj name="CS ChemDraw Drawing" r:id="rId3" imgW="6369910" imgH="1313436" progId="ChemDraw.Document.6.0">
                  <p:embed/>
                  <p:pic>
                    <p:nvPicPr>
                      <p:cNvPr id="0" name=""/>
                      <p:cNvPicPr/>
                      <p:nvPr/>
                    </p:nvPicPr>
                    <p:blipFill>
                      <a:blip r:embed="rId4"/>
                      <a:stretch>
                        <a:fillRect/>
                      </a:stretch>
                    </p:blipFill>
                    <p:spPr>
                      <a:xfrm>
                        <a:off x="860380" y="2240337"/>
                        <a:ext cx="7687178" cy="1584176"/>
                      </a:xfrm>
                      <a:prstGeom prst="rect">
                        <a:avLst/>
                      </a:prstGeom>
                    </p:spPr>
                  </p:pic>
                </p:oleObj>
              </mc:Fallback>
            </mc:AlternateContent>
          </a:graphicData>
        </a:graphic>
      </p:graphicFrame>
      <p:sp>
        <p:nvSpPr>
          <p:cNvPr id="11" name="文本框 10"/>
          <p:cNvSpPr txBox="1"/>
          <p:nvPr/>
        </p:nvSpPr>
        <p:spPr>
          <a:xfrm>
            <a:off x="884473" y="4663983"/>
            <a:ext cx="7663085" cy="584775"/>
          </a:xfrm>
          <a:prstGeom prst="rect">
            <a:avLst/>
          </a:prstGeom>
          <a:ln w="38100">
            <a:prstDash val="dash"/>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3200" dirty="0"/>
              <a:t>当第一个</a:t>
            </a:r>
            <a:r>
              <a:rPr lang="en-US" altLang="zh-CN" sz="3200" dirty="0"/>
              <a:t>-NCO</a:t>
            </a:r>
            <a:r>
              <a:rPr lang="zh-CN" altLang="en-US" sz="3200" dirty="0"/>
              <a:t>反应后，第二个活性会降低</a:t>
            </a:r>
          </a:p>
        </p:txBody>
      </p:sp>
    </p:spTree>
    <p:extLst>
      <p:ext uri="{BB962C8B-B14F-4D97-AF65-F5344CB8AC3E}">
        <p14:creationId xmlns:p14="http://schemas.microsoft.com/office/powerpoint/2010/main" val="1519032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3200" dirty="0">
                <a:latin typeface="楷体" panose="02010609060101010101" pitchFamily="49" charset="-122"/>
                <a:ea typeface="楷体" panose="02010609060101010101" pitchFamily="49" charset="-122"/>
                <a:cs typeface="Arial" panose="020B0604020202020204" pitchFamily="34" charset="0"/>
              </a:rPr>
              <a:t>8.1 </a:t>
            </a:r>
            <a:r>
              <a:rPr lang="zh-CN" altLang="en-US" sz="3200" dirty="0">
                <a:latin typeface="楷体" panose="02010609060101010101" pitchFamily="49" charset="-122"/>
                <a:ea typeface="楷体" panose="02010609060101010101" pitchFamily="49" charset="-122"/>
                <a:cs typeface="Arial" panose="020B0604020202020204" pitchFamily="34" charset="0"/>
              </a:rPr>
              <a:t>概述</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kumimoji="1" lang="en-US" altLang="zh-CN" sz="3200" dirty="0">
                <a:latin typeface="Times New Roman" panose="02020603050405020304" pitchFamily="18" charset="0"/>
                <a:ea typeface="楷体" panose="02010609060101010101" pitchFamily="49" charset="-122"/>
                <a:cs typeface="Times New Roman" panose="02020603050405020304" pitchFamily="18" charset="0"/>
              </a:rPr>
              <a:t>Step—Growth Addition Polymerization</a:t>
            </a:r>
            <a:r>
              <a:rPr kumimoji="1" lang="zh-CN" altLang="en-US" sz="3200" dirty="0">
                <a:latin typeface="Times New Roman" panose="02020603050405020304" pitchFamily="18" charset="0"/>
                <a:ea typeface="楷体" panose="02010609060101010101" pitchFamily="49" charset="-122"/>
                <a:cs typeface="Times New Roman" panose="02020603050405020304" pitchFamily="18" charset="0"/>
              </a:rPr>
              <a:t>：某些单体分子的官能团可</a:t>
            </a:r>
            <a:r>
              <a:rPr kumimoji="1" lang="zh-CN" altLang="en-US" sz="3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按逐步反应的机理相互加成</a:t>
            </a:r>
            <a:r>
              <a:rPr kumimoji="1" lang="zh-CN" altLang="en-US" sz="3200" dirty="0">
                <a:latin typeface="Times New Roman" panose="02020603050405020304" pitchFamily="18" charset="0"/>
                <a:ea typeface="楷体" panose="02010609060101010101" pitchFamily="49" charset="-122"/>
                <a:cs typeface="Times New Roman" panose="02020603050405020304" pitchFamily="18" charset="0"/>
              </a:rPr>
              <a:t>而获得聚合物，但</a:t>
            </a:r>
            <a:r>
              <a:rPr kumimoji="1" lang="zh-CN" altLang="en-US" sz="3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又不析出小分子副产物</a:t>
            </a:r>
            <a:endParaRPr kumimoji="1" lang="en-US" altLang="zh-CN" sz="3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nSpc>
                <a:spcPct val="150000"/>
              </a:lnSpc>
              <a:spcBef>
                <a:spcPts val="600"/>
              </a:spcBef>
              <a:buClr>
                <a:srgbClr val="002060"/>
              </a:buClr>
              <a:buFont typeface="Wingdings" panose="05000000000000000000" pitchFamily="2" charset="2"/>
              <a:buChar char="u"/>
            </a:pPr>
            <a:r>
              <a:rPr kumimoji="1" lang="zh-CN" altLang="en-US" sz="3200" dirty="0">
                <a:latin typeface="Times New Roman" panose="02020603050405020304" pitchFamily="18" charset="0"/>
                <a:ea typeface="楷体" panose="02010609060101010101" pitchFamily="49" charset="-122"/>
                <a:cs typeface="Times New Roman" panose="02020603050405020304" pitchFamily="18" charset="0"/>
              </a:rPr>
              <a:t>大分子链逐步增长，每步反应后均能得到稳定的中间加成产物，聚合物分子量随反应时间增长而增加</a:t>
            </a:r>
            <a:endParaRPr kumimoji="1" lang="en-US" altLang="zh-CN" sz="32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798978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516668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a:t>
            </a:r>
            <a:r>
              <a:rPr lang="en-US" altLang="zh-CN" sz="3200" dirty="0">
                <a:latin typeface="楷体" panose="02010609060101010101" pitchFamily="49" charset="-122"/>
                <a:ea typeface="楷体" panose="02010609060101010101" pitchFamily="49" charset="-122"/>
                <a:cs typeface="Arial" panose="020B0604020202020204" pitchFamily="34" charset="0"/>
              </a:rPr>
              <a:t>7</a:t>
            </a:r>
            <a:r>
              <a:rPr lang="zh-CN" altLang="en-US" sz="3200" dirty="0">
                <a:latin typeface="楷体" panose="02010609060101010101" pitchFamily="49" charset="-122"/>
                <a:ea typeface="楷体" panose="02010609060101010101" pitchFamily="49" charset="-122"/>
                <a:cs typeface="Arial" panose="020B0604020202020204" pitchFamily="34" charset="0"/>
              </a:rPr>
              <a:t>）异氰酸酯的化学活性</a:t>
            </a:r>
          </a:p>
        </p:txBody>
      </p:sp>
      <p:graphicFrame>
        <p:nvGraphicFramePr>
          <p:cNvPr id="2" name="表格 1"/>
          <p:cNvGraphicFramePr>
            <a:graphicFrameLocks noGrp="1"/>
          </p:cNvGraphicFramePr>
          <p:nvPr>
            <p:extLst>
              <p:ext uri="{D42A27DB-BD31-4B8C-83A1-F6EECF244321}">
                <p14:modId xmlns:p14="http://schemas.microsoft.com/office/powerpoint/2010/main" val="3484106671"/>
              </p:ext>
            </p:extLst>
          </p:nvPr>
        </p:nvGraphicFramePr>
        <p:xfrm>
          <a:off x="845586" y="1598066"/>
          <a:ext cx="7452828" cy="4053840"/>
        </p:xfrm>
        <a:graphic>
          <a:graphicData uri="http://schemas.openxmlformats.org/drawingml/2006/table">
            <a:tbl>
              <a:tblPr firstRow="1" bandRow="1">
                <a:tableStyleId>{7DF18680-E054-41AD-8BC1-D1AEF772440D}</a:tableStyleId>
              </a:tblPr>
              <a:tblGrid>
                <a:gridCol w="3060339">
                  <a:extLst>
                    <a:ext uri="{9D8B030D-6E8A-4147-A177-3AD203B41FA5}">
                      <a16:colId xmlns:a16="http://schemas.microsoft.com/office/drawing/2014/main" val="20000"/>
                    </a:ext>
                  </a:extLst>
                </a:gridCol>
                <a:gridCol w="2664296">
                  <a:extLst>
                    <a:ext uri="{9D8B030D-6E8A-4147-A177-3AD203B41FA5}">
                      <a16:colId xmlns:a16="http://schemas.microsoft.com/office/drawing/2014/main" val="20001"/>
                    </a:ext>
                  </a:extLst>
                </a:gridCol>
                <a:gridCol w="1728193">
                  <a:extLst>
                    <a:ext uri="{9D8B030D-6E8A-4147-A177-3AD203B41FA5}">
                      <a16:colId xmlns:a16="http://schemas.microsoft.com/office/drawing/2014/main" val="20002"/>
                    </a:ext>
                  </a:extLst>
                </a:gridCol>
              </a:tblGrid>
              <a:tr h="370840">
                <a:tc>
                  <a:txBody>
                    <a:bodyPr/>
                    <a:lstStyle/>
                    <a:p>
                      <a:pPr algn="ctr"/>
                      <a:r>
                        <a:rPr lang="zh-CN" altLang="en-US" sz="2800" dirty="0">
                          <a:latin typeface="Arial" panose="020B0604020202020204" pitchFamily="34" charset="0"/>
                        </a:rPr>
                        <a:t>活性氢化合物</a:t>
                      </a:r>
                    </a:p>
                  </a:txBody>
                  <a:tcPr anchor="ctr"/>
                </a:tc>
                <a:tc>
                  <a:txBody>
                    <a:bodyPr/>
                    <a:lstStyle/>
                    <a:p>
                      <a:pPr algn="ctr"/>
                      <a:r>
                        <a:rPr lang="zh-CN" altLang="en-US" sz="2800" dirty="0">
                          <a:latin typeface="Arial" panose="020B0604020202020204" pitchFamily="34" charset="0"/>
                        </a:rPr>
                        <a:t>反应速率</a:t>
                      </a:r>
                      <a:endParaRPr lang="en-US" altLang="zh-CN" sz="2800" dirty="0">
                        <a:latin typeface="Arial" panose="020B0604020202020204" pitchFamily="34" charset="0"/>
                      </a:endParaRPr>
                    </a:p>
                    <a:p>
                      <a:pPr algn="ctr"/>
                      <a:r>
                        <a:rPr lang="en-US" altLang="zh-CN" sz="2800" dirty="0">
                          <a:latin typeface="Arial" panose="020B0604020202020204" pitchFamily="34" charset="0"/>
                        </a:rPr>
                        <a:t>K×10</a:t>
                      </a:r>
                      <a:r>
                        <a:rPr lang="en-US" altLang="zh-CN" sz="2800" baseline="30000" dirty="0">
                          <a:latin typeface="Arial" panose="020B0604020202020204" pitchFamily="34" charset="0"/>
                        </a:rPr>
                        <a:t>4</a:t>
                      </a:r>
                      <a:r>
                        <a:rPr lang="en-US" altLang="zh-CN" sz="2800" dirty="0">
                          <a:latin typeface="Arial" panose="020B0604020202020204" pitchFamily="34" charset="0"/>
                        </a:rPr>
                        <a:t>/(</a:t>
                      </a:r>
                      <a:r>
                        <a:rPr lang="en-US" altLang="zh-CN" sz="2800" dirty="0" err="1">
                          <a:latin typeface="Arial" panose="020B0604020202020204" pitchFamily="34" charset="0"/>
                        </a:rPr>
                        <a:t>mol·s</a:t>
                      </a:r>
                      <a:r>
                        <a:rPr lang="en-US" altLang="zh-CN" sz="2800" dirty="0">
                          <a:latin typeface="Arial" panose="020B0604020202020204" pitchFamily="34" charset="0"/>
                        </a:rPr>
                        <a:t>)</a:t>
                      </a:r>
                      <a:endParaRPr lang="zh-CN" altLang="en-US" sz="2800" dirty="0">
                        <a:latin typeface="Arial" panose="020B0604020202020204" pitchFamily="34" charset="0"/>
                      </a:endParaRPr>
                    </a:p>
                  </a:txBody>
                  <a:tcPr anchor="ctr"/>
                </a:tc>
                <a:tc>
                  <a:txBody>
                    <a:bodyPr/>
                    <a:lstStyle/>
                    <a:p>
                      <a:pPr algn="ctr"/>
                      <a:r>
                        <a:rPr lang="zh-CN" altLang="en-US" sz="2800" dirty="0">
                          <a:latin typeface="Arial" panose="020B0604020202020204" pitchFamily="34" charset="0"/>
                        </a:rPr>
                        <a:t>相对反应速率</a:t>
                      </a:r>
                    </a:p>
                  </a:txBody>
                  <a:tcPr anchor="ctr"/>
                </a:tc>
                <a:extLst>
                  <a:ext uri="{0D108BD9-81ED-4DB2-BD59-A6C34878D82A}">
                    <a16:rowId xmlns:a16="http://schemas.microsoft.com/office/drawing/2014/main" val="10000"/>
                  </a:ext>
                </a:extLst>
              </a:tr>
              <a:tr h="370840">
                <a:tc>
                  <a:txBody>
                    <a:bodyPr/>
                    <a:lstStyle/>
                    <a:p>
                      <a:pPr algn="ctr"/>
                      <a:r>
                        <a:rPr lang="zh-CN" altLang="en-US" sz="2800" dirty="0">
                          <a:latin typeface="Arial" panose="020B0604020202020204" pitchFamily="34" charset="0"/>
                        </a:rPr>
                        <a:t>苯氨基甲酸正丁酯</a:t>
                      </a:r>
                    </a:p>
                  </a:txBody>
                  <a:tcPr anchor="ctr"/>
                </a:tc>
                <a:tc>
                  <a:txBody>
                    <a:bodyPr/>
                    <a:lstStyle/>
                    <a:p>
                      <a:pPr algn="ctr"/>
                      <a:r>
                        <a:rPr lang="en-US" altLang="zh-CN" sz="2800" dirty="0">
                          <a:latin typeface="Arial" panose="020B0604020202020204" pitchFamily="34" charset="0"/>
                        </a:rPr>
                        <a:t>0.02±0.02</a:t>
                      </a:r>
                      <a:endParaRPr lang="zh-CN" altLang="en-US" sz="2800" dirty="0">
                        <a:latin typeface="Arial" panose="020B0604020202020204" pitchFamily="34" charset="0"/>
                      </a:endParaRPr>
                    </a:p>
                  </a:txBody>
                  <a:tcPr anchor="ctr"/>
                </a:tc>
                <a:tc>
                  <a:txBody>
                    <a:bodyPr/>
                    <a:lstStyle/>
                    <a:p>
                      <a:pPr algn="ctr"/>
                      <a:r>
                        <a:rPr lang="en-US" altLang="zh-CN" sz="2800" dirty="0">
                          <a:latin typeface="Arial" panose="020B0604020202020204" pitchFamily="34" charset="0"/>
                        </a:rPr>
                        <a:t>1</a:t>
                      </a:r>
                      <a:endParaRPr lang="zh-CN" altLang="en-US" sz="2800" dirty="0">
                        <a:latin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algn="ctr"/>
                      <a:r>
                        <a:rPr lang="zh-CN" altLang="en-US" sz="2800" dirty="0">
                          <a:latin typeface="Arial" panose="020B0604020202020204" pitchFamily="34" charset="0"/>
                        </a:rPr>
                        <a:t>正丁酰基苯胺</a:t>
                      </a:r>
                    </a:p>
                  </a:txBody>
                  <a:tcPr anchor="ctr"/>
                </a:tc>
                <a:tc>
                  <a:txBody>
                    <a:bodyPr/>
                    <a:lstStyle/>
                    <a:p>
                      <a:pPr algn="ctr"/>
                      <a:r>
                        <a:rPr lang="en-US" altLang="zh-CN" sz="2800" dirty="0">
                          <a:latin typeface="Arial" panose="020B0604020202020204" pitchFamily="34" charset="0"/>
                        </a:rPr>
                        <a:t>0.28±0.05</a:t>
                      </a:r>
                      <a:endParaRPr lang="zh-CN" altLang="en-US" sz="2800" dirty="0">
                        <a:latin typeface="Arial" panose="020B0604020202020204" pitchFamily="34" charset="0"/>
                      </a:endParaRPr>
                    </a:p>
                  </a:txBody>
                  <a:tcPr anchor="ctr"/>
                </a:tc>
                <a:tc>
                  <a:txBody>
                    <a:bodyPr/>
                    <a:lstStyle/>
                    <a:p>
                      <a:pPr algn="ctr"/>
                      <a:r>
                        <a:rPr lang="en-US" altLang="zh-CN" sz="2800" dirty="0">
                          <a:latin typeface="Arial" panose="020B0604020202020204" pitchFamily="34" charset="0"/>
                        </a:rPr>
                        <a:t>14</a:t>
                      </a:r>
                      <a:endParaRPr lang="zh-CN" altLang="en-US" sz="2800" dirty="0">
                        <a:latin typeface="Arial" panose="020B0604020202020204" pitchFamily="34" charset="0"/>
                      </a:endParaRPr>
                    </a:p>
                  </a:txBody>
                  <a:tcPr anchor="ctr"/>
                </a:tc>
                <a:extLst>
                  <a:ext uri="{0D108BD9-81ED-4DB2-BD59-A6C34878D82A}">
                    <a16:rowId xmlns:a16="http://schemas.microsoft.com/office/drawing/2014/main" val="10002"/>
                  </a:ext>
                </a:extLst>
              </a:tr>
              <a:tr h="370840">
                <a:tc>
                  <a:txBody>
                    <a:bodyPr/>
                    <a:lstStyle/>
                    <a:p>
                      <a:pPr algn="ctr"/>
                      <a:r>
                        <a:rPr lang="zh-CN" altLang="en-US" sz="2800" dirty="0">
                          <a:latin typeface="Arial" panose="020B0604020202020204" pitchFamily="34" charset="0"/>
                        </a:rPr>
                        <a:t>二苯脲</a:t>
                      </a:r>
                    </a:p>
                  </a:txBody>
                  <a:tcPr anchor="ctr"/>
                </a:tc>
                <a:tc>
                  <a:txBody>
                    <a:bodyPr/>
                    <a:lstStyle/>
                    <a:p>
                      <a:pPr algn="ctr"/>
                      <a:r>
                        <a:rPr lang="en-US" altLang="zh-CN" sz="2800" dirty="0">
                          <a:latin typeface="Arial" panose="020B0604020202020204" pitchFamily="34" charset="0"/>
                        </a:rPr>
                        <a:t>1.48±0.60</a:t>
                      </a:r>
                      <a:endParaRPr lang="zh-CN" altLang="en-US" sz="2800" dirty="0">
                        <a:latin typeface="Arial" panose="020B0604020202020204" pitchFamily="34" charset="0"/>
                      </a:endParaRPr>
                    </a:p>
                  </a:txBody>
                  <a:tcPr anchor="ctr"/>
                </a:tc>
                <a:tc>
                  <a:txBody>
                    <a:bodyPr/>
                    <a:lstStyle/>
                    <a:p>
                      <a:pPr algn="ctr"/>
                      <a:r>
                        <a:rPr lang="en-US" altLang="zh-CN" sz="2800" dirty="0">
                          <a:latin typeface="Arial" panose="020B0604020202020204" pitchFamily="34" charset="0"/>
                        </a:rPr>
                        <a:t>74</a:t>
                      </a:r>
                      <a:endParaRPr lang="zh-CN" altLang="en-US" sz="2800" dirty="0">
                        <a:latin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pPr algn="ctr"/>
                      <a:r>
                        <a:rPr lang="zh-CN" altLang="en-US" sz="2800" dirty="0">
                          <a:latin typeface="Arial" panose="020B0604020202020204" pitchFamily="34" charset="0"/>
                        </a:rPr>
                        <a:t>正丁酸</a:t>
                      </a:r>
                    </a:p>
                  </a:txBody>
                  <a:tcPr anchor="ctr"/>
                </a:tc>
                <a:tc>
                  <a:txBody>
                    <a:bodyPr/>
                    <a:lstStyle/>
                    <a:p>
                      <a:pPr algn="ctr"/>
                      <a:r>
                        <a:rPr lang="en-US" altLang="zh-CN" sz="2800" dirty="0">
                          <a:latin typeface="Arial" panose="020B0604020202020204" pitchFamily="34" charset="0"/>
                        </a:rPr>
                        <a:t>1.56±0.33</a:t>
                      </a:r>
                      <a:endParaRPr lang="zh-CN" altLang="en-US" sz="2800" dirty="0">
                        <a:latin typeface="Arial" panose="020B0604020202020204" pitchFamily="34" charset="0"/>
                      </a:endParaRPr>
                    </a:p>
                  </a:txBody>
                  <a:tcPr anchor="ctr"/>
                </a:tc>
                <a:tc>
                  <a:txBody>
                    <a:bodyPr/>
                    <a:lstStyle/>
                    <a:p>
                      <a:pPr algn="ctr"/>
                      <a:r>
                        <a:rPr lang="en-US" altLang="zh-CN" sz="2800" dirty="0">
                          <a:latin typeface="Arial" panose="020B0604020202020204" pitchFamily="34" charset="0"/>
                        </a:rPr>
                        <a:t>78</a:t>
                      </a:r>
                      <a:endParaRPr lang="zh-CN" altLang="en-US" sz="2800" dirty="0">
                        <a:latin typeface="Arial" panose="020B0604020202020204" pitchFamily="34" charset="0"/>
                      </a:endParaRPr>
                    </a:p>
                  </a:txBody>
                  <a:tcPr anchor="ctr"/>
                </a:tc>
                <a:extLst>
                  <a:ext uri="{0D108BD9-81ED-4DB2-BD59-A6C34878D82A}">
                    <a16:rowId xmlns:a16="http://schemas.microsoft.com/office/drawing/2014/main" val="10004"/>
                  </a:ext>
                </a:extLst>
              </a:tr>
              <a:tr h="370840">
                <a:tc>
                  <a:txBody>
                    <a:bodyPr/>
                    <a:lstStyle/>
                    <a:p>
                      <a:pPr algn="ctr"/>
                      <a:r>
                        <a:rPr lang="zh-CN" altLang="en-US" sz="2800" dirty="0">
                          <a:latin typeface="Arial" panose="020B0604020202020204" pitchFamily="34" charset="0"/>
                        </a:rPr>
                        <a:t>水</a:t>
                      </a:r>
                    </a:p>
                  </a:txBody>
                  <a:tcPr anchor="ctr"/>
                </a:tc>
                <a:tc>
                  <a:txBody>
                    <a:bodyPr/>
                    <a:lstStyle/>
                    <a:p>
                      <a:pPr algn="ctr"/>
                      <a:r>
                        <a:rPr lang="en-US" altLang="zh-CN" sz="2800" dirty="0">
                          <a:latin typeface="Arial" panose="020B0604020202020204" pitchFamily="34" charset="0"/>
                        </a:rPr>
                        <a:t>5.89</a:t>
                      </a:r>
                      <a:endParaRPr lang="zh-CN" altLang="en-US" sz="2800" dirty="0">
                        <a:latin typeface="Arial" panose="020B0604020202020204" pitchFamily="34" charset="0"/>
                      </a:endParaRPr>
                    </a:p>
                  </a:txBody>
                  <a:tcPr anchor="ctr"/>
                </a:tc>
                <a:tc>
                  <a:txBody>
                    <a:bodyPr/>
                    <a:lstStyle/>
                    <a:p>
                      <a:pPr algn="ctr"/>
                      <a:r>
                        <a:rPr lang="en-US" altLang="zh-CN" sz="2800" dirty="0">
                          <a:latin typeface="Arial" panose="020B0604020202020204" pitchFamily="34" charset="0"/>
                        </a:rPr>
                        <a:t>295</a:t>
                      </a:r>
                      <a:endParaRPr lang="zh-CN" altLang="en-US" sz="2800" dirty="0">
                        <a:latin typeface="Arial" panose="020B0604020202020204" pitchFamily="34" charset="0"/>
                      </a:endParaRPr>
                    </a:p>
                  </a:txBody>
                  <a:tcPr anchor="ctr"/>
                </a:tc>
                <a:extLst>
                  <a:ext uri="{0D108BD9-81ED-4DB2-BD59-A6C34878D82A}">
                    <a16:rowId xmlns:a16="http://schemas.microsoft.com/office/drawing/2014/main" val="10005"/>
                  </a:ext>
                </a:extLst>
              </a:tr>
              <a:tr h="370840">
                <a:tc>
                  <a:txBody>
                    <a:bodyPr/>
                    <a:lstStyle/>
                    <a:p>
                      <a:pPr algn="ctr"/>
                      <a:r>
                        <a:rPr lang="zh-CN" altLang="en-US" sz="2800" dirty="0">
                          <a:latin typeface="Arial" panose="020B0604020202020204" pitchFamily="34" charset="0"/>
                        </a:rPr>
                        <a:t>正丁醇</a:t>
                      </a:r>
                    </a:p>
                  </a:txBody>
                  <a:tcPr anchor="ctr"/>
                </a:tc>
                <a:tc>
                  <a:txBody>
                    <a:bodyPr/>
                    <a:lstStyle/>
                    <a:p>
                      <a:pPr algn="ctr"/>
                      <a:r>
                        <a:rPr lang="en-US" altLang="zh-CN" sz="2800" dirty="0">
                          <a:latin typeface="Arial" panose="020B0604020202020204" pitchFamily="34" charset="0"/>
                        </a:rPr>
                        <a:t>27.5</a:t>
                      </a:r>
                      <a:endParaRPr lang="zh-CN" altLang="en-US" sz="2800" dirty="0">
                        <a:latin typeface="Arial" panose="020B0604020202020204" pitchFamily="34" charset="0"/>
                      </a:endParaRPr>
                    </a:p>
                  </a:txBody>
                  <a:tcPr anchor="ctr"/>
                </a:tc>
                <a:tc>
                  <a:txBody>
                    <a:bodyPr/>
                    <a:lstStyle/>
                    <a:p>
                      <a:pPr algn="ctr"/>
                      <a:r>
                        <a:rPr lang="en-US" altLang="zh-CN" sz="2800" dirty="0">
                          <a:latin typeface="Arial" panose="020B0604020202020204" pitchFamily="34" charset="0"/>
                        </a:rPr>
                        <a:t>1375</a:t>
                      </a:r>
                      <a:endParaRPr lang="zh-CN" altLang="en-US" sz="2800" dirty="0">
                        <a:latin typeface="Arial" panose="020B0604020202020204" pitchFamily="34" charset="0"/>
                      </a:endParaRPr>
                    </a:p>
                  </a:txBody>
                  <a:tcPr anchor="ctr"/>
                </a:tc>
                <a:extLst>
                  <a:ext uri="{0D108BD9-81ED-4DB2-BD59-A6C34878D82A}">
                    <a16:rowId xmlns:a16="http://schemas.microsoft.com/office/drawing/2014/main" val="10006"/>
                  </a:ext>
                </a:extLst>
              </a:tr>
            </a:tbl>
          </a:graphicData>
        </a:graphic>
      </p:graphicFrame>
      <p:sp>
        <p:nvSpPr>
          <p:cNvPr id="3" name="矩形 2">
            <a:extLst>
              <a:ext uri="{FF2B5EF4-FFF2-40B4-BE49-F238E27FC236}">
                <a16:creationId xmlns:a16="http://schemas.microsoft.com/office/drawing/2014/main" id="{7A4EFC28-8BBC-4A4D-BDCE-0198D43A8D68}"/>
              </a:ext>
            </a:extLst>
          </p:cNvPr>
          <p:cNvSpPr/>
          <p:nvPr/>
        </p:nvSpPr>
        <p:spPr>
          <a:xfrm>
            <a:off x="467544" y="885208"/>
            <a:ext cx="6571030" cy="523220"/>
          </a:xfrm>
          <a:prstGeom prst="rect">
            <a:avLst/>
          </a:prstGeom>
        </p:spPr>
        <p:txBody>
          <a:bodyPr wrap="none">
            <a:spAutoFit/>
          </a:bodyPr>
          <a:lstStyle/>
          <a:p>
            <a:pPr marL="457200" indent="-457200">
              <a:spcBef>
                <a:spcPts val="600"/>
              </a:spcBef>
              <a:buClr>
                <a:srgbClr val="002060"/>
              </a:buClr>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各种活性氢化合物在</a:t>
            </a:r>
            <a:r>
              <a:rPr lang="en-US" altLang="zh-CN" sz="2800" dirty="0">
                <a:latin typeface="楷体" panose="02010609060101010101" pitchFamily="49" charset="-122"/>
                <a:ea typeface="楷体" panose="02010609060101010101" pitchFamily="49" charset="-122"/>
              </a:rPr>
              <a:t>80 </a:t>
            </a:r>
            <a:r>
              <a:rPr lang="zh-CN" altLang="en-US" sz="2800" dirty="0">
                <a:latin typeface="楷体" panose="02010609060101010101" pitchFamily="49" charset="-122"/>
                <a:ea typeface="楷体" panose="02010609060101010101" pitchFamily="49" charset="-122"/>
              </a:rPr>
              <a:t>℃的反应速率</a:t>
            </a:r>
          </a:p>
        </p:txBody>
      </p:sp>
    </p:spTree>
    <p:extLst>
      <p:ext uri="{BB962C8B-B14F-4D97-AF65-F5344CB8AC3E}">
        <p14:creationId xmlns:p14="http://schemas.microsoft.com/office/powerpoint/2010/main" val="3955817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459061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7</a:t>
            </a:r>
            <a:r>
              <a:rPr lang="zh-CN" altLang="en-US" sz="2800" dirty="0">
                <a:latin typeface="楷体" panose="02010609060101010101" pitchFamily="49" charset="-122"/>
                <a:ea typeface="楷体" panose="02010609060101010101" pitchFamily="49" charset="-122"/>
                <a:cs typeface="Arial" panose="020B0604020202020204" pitchFamily="34" charset="0"/>
              </a:rPr>
              <a:t>）异氰酸酯的化学活性</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endParaRPr lang="zh-CN" altLang="en-US" sz="2800" dirty="0">
              <a:solidFill>
                <a:schemeClr val="tx1"/>
              </a:solidFill>
              <a:latin typeface="楷体" panose="02010609060101010101" pitchFamily="49" charset="-122"/>
              <a:ea typeface="楷体" panose="02010609060101010101" pitchFamily="49" charset="-122"/>
            </a:endParaRPr>
          </a:p>
        </p:txBody>
      </p:sp>
      <p:pic>
        <p:nvPicPr>
          <p:cNvPr id="10" name="Picture 3" descr="未标题-1"/>
          <p:cNvPicPr>
            <a:picLocks noChangeAspect="1" noChangeArrowheads="1"/>
          </p:cNvPicPr>
          <p:nvPr/>
        </p:nvPicPr>
        <p:blipFill>
          <a:blip r:embed="rId2" cstate="print"/>
          <a:srcRect/>
          <a:stretch>
            <a:fillRect/>
          </a:stretch>
        </p:blipFill>
        <p:spPr bwMode="auto">
          <a:xfrm>
            <a:off x="2771800" y="836712"/>
            <a:ext cx="5767958" cy="5653219"/>
          </a:xfrm>
          <a:prstGeom prst="rect">
            <a:avLst/>
          </a:prstGeom>
          <a:noFill/>
          <a:ln w="9525">
            <a:solidFill>
              <a:schemeClr val="hlink"/>
            </a:solidFill>
            <a:miter lim="800000"/>
            <a:headEnd/>
            <a:tailEnd/>
          </a:ln>
        </p:spPr>
      </p:pic>
      <p:sp>
        <p:nvSpPr>
          <p:cNvPr id="2" name="矩形 1"/>
          <p:cNvSpPr/>
          <p:nvPr/>
        </p:nvSpPr>
        <p:spPr>
          <a:xfrm>
            <a:off x="1349523" y="941816"/>
            <a:ext cx="615553" cy="5478423"/>
          </a:xfrm>
          <a:prstGeom prst="rect">
            <a:avLst/>
          </a:prstGeom>
        </p:spPr>
        <p:txBody>
          <a:bodyPr vert="eaVert" wrap="none">
            <a:spAutoFit/>
          </a:bodyPr>
          <a:lstStyle/>
          <a:p>
            <a:r>
              <a:rPr kumimoji="1" lang="zh-CN" altLang="en-US" sz="2800" dirty="0">
                <a:latin typeface="微软雅黑" panose="020B0503020204020204" pitchFamily="34" charset="-122"/>
                <a:ea typeface="微软雅黑" panose="020B0503020204020204" pitchFamily="34" charset="-122"/>
              </a:rPr>
              <a:t>异氰酸酯与含活泼氢化合物的反应</a:t>
            </a:r>
          </a:p>
        </p:txBody>
      </p:sp>
    </p:spTree>
    <p:extLst>
      <p:ext uri="{BB962C8B-B14F-4D97-AF65-F5344CB8AC3E}">
        <p14:creationId xmlns:p14="http://schemas.microsoft.com/office/powerpoint/2010/main" val="18679302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531069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a:t>
            </a:r>
            <a:r>
              <a:rPr lang="en-US" altLang="zh-CN" sz="3200" dirty="0">
                <a:latin typeface="楷体" panose="02010609060101010101" pitchFamily="49" charset="-122"/>
                <a:ea typeface="楷体" panose="02010609060101010101" pitchFamily="49" charset="-122"/>
                <a:cs typeface="Arial" panose="020B0604020202020204" pitchFamily="34" charset="0"/>
              </a:rPr>
              <a:t>7</a:t>
            </a:r>
            <a:r>
              <a:rPr lang="zh-CN" altLang="en-US" sz="3200" dirty="0">
                <a:latin typeface="楷体" panose="02010609060101010101" pitchFamily="49" charset="-122"/>
                <a:ea typeface="楷体" panose="02010609060101010101" pitchFamily="49" charset="-122"/>
                <a:cs typeface="Arial" panose="020B0604020202020204" pitchFamily="34" charset="0"/>
              </a:rPr>
              <a:t>）异氰酸酯的化学活性</a:t>
            </a:r>
          </a:p>
        </p:txBody>
      </p:sp>
      <p:pic>
        <p:nvPicPr>
          <p:cNvPr id="11" name="Picture 7" descr="1"/>
          <p:cNvPicPr>
            <a:picLocks noChangeAspect="1" noChangeArrowheads="1"/>
          </p:cNvPicPr>
          <p:nvPr/>
        </p:nvPicPr>
        <p:blipFill>
          <a:blip r:embed="rId2" cstate="print"/>
          <a:srcRect/>
          <a:stretch>
            <a:fillRect/>
          </a:stretch>
        </p:blipFill>
        <p:spPr bwMode="auto">
          <a:xfrm>
            <a:off x="827583" y="1412776"/>
            <a:ext cx="7902511" cy="1728192"/>
          </a:xfrm>
          <a:prstGeom prst="rect">
            <a:avLst/>
          </a:prstGeom>
          <a:noFill/>
          <a:ln w="9525">
            <a:solidFill>
              <a:schemeClr val="hlink"/>
            </a:solidFill>
            <a:miter lim="800000"/>
            <a:headEnd/>
            <a:tailEnd/>
          </a:ln>
        </p:spPr>
      </p:pic>
      <p:sp>
        <p:nvSpPr>
          <p:cNvPr id="12" name="Rectangle 9"/>
          <p:cNvSpPr>
            <a:spLocks noChangeArrowheads="1"/>
          </p:cNvSpPr>
          <p:nvPr/>
        </p:nvSpPr>
        <p:spPr bwMode="auto">
          <a:xfrm>
            <a:off x="827583" y="3645024"/>
            <a:ext cx="6984777" cy="523220"/>
          </a:xfrm>
          <a:prstGeom prst="rect">
            <a:avLst/>
          </a:prstGeom>
          <a:noFill/>
          <a:ln w="12700" cap="sq">
            <a:noFill/>
            <a:miter lim="800000"/>
            <a:headEnd type="none" w="sm" len="sm"/>
            <a:tailEnd type="none" w="sm" len="sm"/>
          </a:ln>
          <a:effectLst/>
        </p:spPr>
        <p:txBody>
          <a:bodyPr wrap="square">
            <a:spAutoFit/>
          </a:bodyPr>
          <a:lstStyle/>
          <a:p>
            <a:pPr>
              <a:spcBef>
                <a:spcPct val="50000"/>
              </a:spcBef>
            </a:pPr>
            <a:r>
              <a:rPr kumimoji="1" lang="zh-CN" altLang="en-US" sz="2800" dirty="0">
                <a:latin typeface="Times New Roman" pitchFamily="18" charset="0"/>
              </a:rPr>
              <a:t>对泡沫塑料十分重要</a:t>
            </a:r>
          </a:p>
        </p:txBody>
      </p:sp>
      <p:sp>
        <p:nvSpPr>
          <p:cNvPr id="3" name="文本框 2"/>
          <p:cNvSpPr txBox="1"/>
          <p:nvPr/>
        </p:nvSpPr>
        <p:spPr>
          <a:xfrm>
            <a:off x="893438" y="4487634"/>
            <a:ext cx="3057247" cy="523220"/>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异氰酸酯的存储？</a:t>
            </a:r>
          </a:p>
        </p:txBody>
      </p:sp>
    </p:spTree>
    <p:extLst>
      <p:ext uri="{BB962C8B-B14F-4D97-AF65-F5344CB8AC3E}">
        <p14:creationId xmlns:p14="http://schemas.microsoft.com/office/powerpoint/2010/main" val="28651381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620"/>
            <a:ext cx="444660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7</a:t>
            </a:r>
            <a:r>
              <a:rPr lang="zh-CN" altLang="en-US" sz="2800" dirty="0">
                <a:latin typeface="楷体" panose="02010609060101010101" pitchFamily="49" charset="-122"/>
                <a:ea typeface="楷体" panose="02010609060101010101" pitchFamily="49" charset="-122"/>
                <a:cs typeface="Arial" panose="020B0604020202020204" pitchFamily="34" charset="0"/>
              </a:rPr>
              <a:t>）异氰酸酯的化学活性</a:t>
            </a:r>
          </a:p>
        </p:txBody>
      </p:sp>
      <p:sp>
        <p:nvSpPr>
          <p:cNvPr id="11" name="Rectangle 5"/>
          <p:cNvSpPr>
            <a:spLocks noChangeArrowheads="1"/>
          </p:cNvSpPr>
          <p:nvPr/>
        </p:nvSpPr>
        <p:spPr bwMode="auto">
          <a:xfrm>
            <a:off x="6372200" y="3296516"/>
            <a:ext cx="1447800" cy="469900"/>
          </a:xfrm>
          <a:prstGeom prst="rect">
            <a:avLst/>
          </a:prstGeom>
          <a:noFill/>
          <a:ln w="12700" cap="sq">
            <a:solidFill>
              <a:schemeClr val="hlink"/>
            </a:solidFill>
            <a:miter lim="800000"/>
            <a:headEnd type="none" w="sm" len="sm"/>
            <a:tailEnd type="none" w="sm" len="sm"/>
          </a:ln>
          <a:effectLst/>
        </p:spPr>
        <p:txBody>
          <a:bodyPr>
            <a:spAutoFit/>
          </a:bodyPr>
          <a:lstStyle/>
          <a:p>
            <a:r>
              <a:rPr kumimoji="1" lang="zh-CN" altLang="en-US" sz="2400" b="1" dirty="0">
                <a:solidFill>
                  <a:srgbClr val="FF0000"/>
                </a:solidFill>
                <a:latin typeface="Times New Roman" pitchFamily="18" charset="0"/>
              </a:rPr>
              <a:t>次级反应</a:t>
            </a:r>
          </a:p>
        </p:txBody>
      </p:sp>
      <p:sp>
        <p:nvSpPr>
          <p:cNvPr id="12" name="Rectangle 4"/>
          <p:cNvSpPr>
            <a:spLocks noChangeArrowheads="1"/>
          </p:cNvSpPr>
          <p:nvPr/>
        </p:nvSpPr>
        <p:spPr bwMode="auto">
          <a:xfrm>
            <a:off x="395536" y="5596532"/>
            <a:ext cx="8208912" cy="981075"/>
          </a:xfrm>
          <a:prstGeom prst="rect">
            <a:avLst/>
          </a:prstGeom>
          <a:noFill/>
          <a:ln w="12700" cap="sq">
            <a:solidFill>
              <a:srgbClr val="FF0000"/>
            </a:solidFill>
            <a:miter lim="800000"/>
            <a:headEnd type="none" w="sm" len="sm"/>
            <a:tailEnd type="none" w="sm" len="sm"/>
          </a:ln>
          <a:effectLst/>
        </p:spPr>
        <p:txBody>
          <a:bodyPr wrap="square">
            <a:spAutoFit/>
          </a:bodyPr>
          <a:lstStyle/>
          <a:p>
            <a:pPr>
              <a:lnSpc>
                <a:spcPct val="120000"/>
              </a:lnSpc>
              <a:spcBef>
                <a:spcPct val="50000"/>
              </a:spcBef>
            </a:pPr>
            <a:r>
              <a:rPr kumimoji="1" lang="zh-CN" altLang="en-US" sz="2400">
                <a:latin typeface="楷体" panose="02010609060101010101" pitchFamily="49" charset="-122"/>
                <a:ea typeface="楷体" panose="02010609060101010101" pitchFamily="49" charset="-122"/>
              </a:rPr>
              <a:t>次级反应的活性较小，能形成支化或交联，是合成非线型聚氨酯材料的基本反应。</a:t>
            </a:r>
          </a:p>
        </p:txBody>
      </p:sp>
      <p:sp>
        <p:nvSpPr>
          <p:cNvPr id="2" name="矩形 1">
            <a:extLst>
              <a:ext uri="{FF2B5EF4-FFF2-40B4-BE49-F238E27FC236}">
                <a16:creationId xmlns:a16="http://schemas.microsoft.com/office/drawing/2014/main" id="{5F22633F-8E28-4678-BF81-88DB3363BB49}"/>
              </a:ext>
            </a:extLst>
          </p:cNvPr>
          <p:cNvSpPr/>
          <p:nvPr/>
        </p:nvSpPr>
        <p:spPr>
          <a:xfrm>
            <a:off x="395536" y="672700"/>
            <a:ext cx="8280920" cy="1384995"/>
          </a:xfrm>
          <a:prstGeom prst="rect">
            <a:avLst/>
          </a:prstGeom>
        </p:spPr>
        <p:txBody>
          <a:bodyPr wrap="square">
            <a:spAutoFit/>
          </a:bodyPr>
          <a:lstStyle/>
          <a:p>
            <a:pPr>
              <a:lnSpc>
                <a:spcPct val="150000"/>
              </a:lnSpc>
            </a:pPr>
            <a:r>
              <a:rPr lang="zh-CN" altLang="en-US" sz="2800" dirty="0">
                <a:latin typeface="楷体" panose="02010609060101010101" pitchFamily="49" charset="-122"/>
                <a:ea typeface="楷体" panose="02010609060101010101" pitchFamily="49" charset="-122"/>
              </a:rPr>
              <a:t>因为各个反应产物中仍含有活泼氢原子，可与过量的异氰酸酯进一步发生反应</a:t>
            </a:r>
          </a:p>
        </p:txBody>
      </p:sp>
      <p:pic>
        <p:nvPicPr>
          <p:cNvPr id="4" name="图片 3">
            <a:extLst>
              <a:ext uri="{FF2B5EF4-FFF2-40B4-BE49-F238E27FC236}">
                <a16:creationId xmlns:a16="http://schemas.microsoft.com/office/drawing/2014/main" id="{D7A96DBE-C5C8-49D0-A8A8-8E6515F4BF20}"/>
              </a:ext>
            </a:extLst>
          </p:cNvPr>
          <p:cNvPicPr>
            <a:picLocks noChangeAspect="1"/>
          </p:cNvPicPr>
          <p:nvPr/>
        </p:nvPicPr>
        <p:blipFill>
          <a:blip r:embed="rId2"/>
          <a:stretch>
            <a:fillRect/>
          </a:stretch>
        </p:blipFill>
        <p:spPr>
          <a:xfrm>
            <a:off x="976772" y="1967940"/>
            <a:ext cx="5395428" cy="3596952"/>
          </a:xfrm>
          <a:prstGeom prst="rect">
            <a:avLst/>
          </a:prstGeom>
        </p:spPr>
      </p:pic>
    </p:spTree>
    <p:extLst>
      <p:ext uri="{BB962C8B-B14F-4D97-AF65-F5344CB8AC3E}">
        <p14:creationId xmlns:p14="http://schemas.microsoft.com/office/powerpoint/2010/main" val="12605745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435597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a:latin typeface="楷体" panose="02010609060101010101" pitchFamily="49" charset="-122"/>
                <a:ea typeface="楷体" panose="02010609060101010101" pitchFamily="49" charset="-122"/>
                <a:cs typeface="Arial" panose="020B0604020202020204" pitchFamily="34" charset="0"/>
              </a:rPr>
              <a:t>（</a:t>
            </a:r>
            <a:r>
              <a:rPr lang="en-US" altLang="zh-CN" sz="2800">
                <a:latin typeface="楷体" panose="02010609060101010101" pitchFamily="49" charset="-122"/>
                <a:ea typeface="楷体" panose="02010609060101010101" pitchFamily="49" charset="-122"/>
                <a:cs typeface="Arial" panose="020B0604020202020204" pitchFamily="34" charset="0"/>
              </a:rPr>
              <a:t>7</a:t>
            </a:r>
            <a:r>
              <a:rPr lang="zh-CN" altLang="en-US" sz="2800">
                <a:latin typeface="楷体" panose="02010609060101010101" pitchFamily="49" charset="-122"/>
                <a:ea typeface="楷体" panose="02010609060101010101" pitchFamily="49" charset="-122"/>
                <a:cs typeface="Arial" panose="020B0604020202020204" pitchFamily="34" charset="0"/>
              </a:rPr>
              <a:t>）异氰酸酯的化学活性</a:t>
            </a:r>
            <a:endParaRPr lang="zh-CN" altLang="en-US" sz="2800" dirty="0">
              <a:latin typeface="楷体" panose="02010609060101010101" pitchFamily="49" charset="-122"/>
              <a:ea typeface="楷体" panose="02010609060101010101" pitchFamily="49" charset="-122"/>
              <a:cs typeface="Arial" panose="020B0604020202020204" pitchFamily="34" charset="0"/>
            </a:endParaRP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异氰酸酯在高温或催化剂作用下发生自缩合反应，生成碳二亚胺结构化合物并释放</a:t>
            </a:r>
            <a:r>
              <a:rPr lang="en-US" altLang="zh-CN" sz="2800" dirty="0">
                <a:solidFill>
                  <a:schemeClr val="tx1"/>
                </a:solidFill>
                <a:latin typeface="楷体" panose="02010609060101010101" pitchFamily="49" charset="-122"/>
                <a:ea typeface="楷体" panose="02010609060101010101" pitchFamily="49" charset="-122"/>
              </a:rPr>
              <a:t>CO</a:t>
            </a:r>
            <a:r>
              <a:rPr lang="en-US" altLang="zh-CN" sz="2800" baseline="-25000" dirty="0">
                <a:solidFill>
                  <a:schemeClr val="tx1"/>
                </a:solidFill>
                <a:latin typeface="楷体" panose="02010609060101010101" pitchFamily="49" charset="-122"/>
                <a:ea typeface="楷体" panose="02010609060101010101" pitchFamily="49" charset="-122"/>
              </a:rPr>
              <a:t>2</a:t>
            </a:r>
          </a:p>
          <a:p>
            <a:pPr marL="457200" indent="-457200">
              <a:lnSpc>
                <a:spcPct val="150000"/>
              </a:lnSpc>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利用这个反应可将固态</a:t>
            </a:r>
            <a:r>
              <a:rPr lang="en-US" altLang="zh-CN" sz="2800" dirty="0">
                <a:solidFill>
                  <a:schemeClr val="tx1"/>
                </a:solidFill>
                <a:latin typeface="楷体" panose="02010609060101010101" pitchFamily="49" charset="-122"/>
                <a:ea typeface="楷体" panose="02010609060101010101" pitchFamily="49" charset="-122"/>
              </a:rPr>
              <a:t>MDI</a:t>
            </a:r>
            <a:r>
              <a:rPr lang="zh-CN" altLang="en-US" sz="2800" dirty="0">
                <a:solidFill>
                  <a:schemeClr val="tx1"/>
                </a:solidFill>
                <a:latin typeface="楷体" panose="02010609060101010101" pitchFamily="49" charset="-122"/>
                <a:ea typeface="楷体" panose="02010609060101010101" pitchFamily="49" charset="-122"/>
              </a:rPr>
              <a:t>制成含有碳化二亚胺的</a:t>
            </a:r>
            <a:r>
              <a:rPr lang="en-US" altLang="zh-CN" sz="2800" dirty="0">
                <a:solidFill>
                  <a:schemeClr val="tx1"/>
                </a:solidFill>
                <a:latin typeface="楷体" panose="02010609060101010101" pitchFamily="49" charset="-122"/>
                <a:ea typeface="楷体" panose="02010609060101010101" pitchFamily="49" charset="-122"/>
              </a:rPr>
              <a:t>MDI</a:t>
            </a:r>
            <a:r>
              <a:rPr lang="zh-CN" altLang="en-US" sz="2800" dirty="0">
                <a:solidFill>
                  <a:schemeClr val="tx1"/>
                </a:solidFill>
                <a:latin typeface="楷体" panose="02010609060101010101" pitchFamily="49" charset="-122"/>
                <a:ea typeface="楷体" panose="02010609060101010101" pitchFamily="49" charset="-122"/>
              </a:rPr>
              <a:t>。</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使聚氨酯产品具有良好的耐焰性和低发烟密度。</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00FF"/>
              </a:buClr>
              <a:buFont typeface="Arial" panose="020B0604020202020204" pitchFamily="34" charset="0"/>
              <a:buChar char="♣"/>
            </a:pPr>
            <a:r>
              <a:rPr lang="zh-CN" altLang="en-US" sz="2800" dirty="0">
                <a:solidFill>
                  <a:schemeClr val="tx1"/>
                </a:solidFill>
                <a:latin typeface="楷体" panose="02010609060101010101" pitchFamily="49" charset="-122"/>
                <a:ea typeface="楷体" panose="02010609060101010101" pitchFamily="49" charset="-122"/>
              </a:rPr>
              <a:t>碳化二亚胺还能提高聚氨酯的耐水汽性，可以引入碳化二亚胺作为改性手段</a:t>
            </a:r>
          </a:p>
        </p:txBody>
      </p:sp>
      <p:graphicFrame>
        <p:nvGraphicFramePr>
          <p:cNvPr id="2" name="对象 1"/>
          <p:cNvGraphicFramePr>
            <a:graphicFrameLocks noChangeAspect="1"/>
          </p:cNvGraphicFramePr>
          <p:nvPr>
            <p:extLst>
              <p:ext uri="{D42A27DB-BD31-4B8C-83A1-F6EECF244321}">
                <p14:modId xmlns:p14="http://schemas.microsoft.com/office/powerpoint/2010/main" val="1713811614"/>
              </p:ext>
            </p:extLst>
          </p:nvPr>
        </p:nvGraphicFramePr>
        <p:xfrm>
          <a:off x="4509175" y="92624"/>
          <a:ext cx="4641681" cy="432048"/>
        </p:xfrm>
        <a:graphic>
          <a:graphicData uri="http://schemas.openxmlformats.org/presentationml/2006/ole">
            <mc:AlternateContent xmlns:mc="http://schemas.openxmlformats.org/markup-compatibility/2006">
              <mc:Choice xmlns:v="urn:schemas-microsoft-com:vml" Requires="v">
                <p:oleObj spid="_x0000_s9566" name="CS ChemDraw Drawing" r:id="rId3" imgW="3257791" imgH="302993" progId="ChemDraw.Document.6.0">
                  <p:embed/>
                </p:oleObj>
              </mc:Choice>
              <mc:Fallback>
                <p:oleObj name="CS ChemDraw Drawing" r:id="rId3" imgW="3257791" imgH="302993" progId="ChemDraw.Document.6.0">
                  <p:embed/>
                  <p:pic>
                    <p:nvPicPr>
                      <p:cNvPr id="0" name=""/>
                      <p:cNvPicPr/>
                      <p:nvPr/>
                    </p:nvPicPr>
                    <p:blipFill>
                      <a:blip r:embed="rId4"/>
                      <a:stretch>
                        <a:fillRect/>
                      </a:stretch>
                    </p:blipFill>
                    <p:spPr>
                      <a:xfrm>
                        <a:off x="4509175" y="92624"/>
                        <a:ext cx="4641681" cy="432048"/>
                      </a:xfrm>
                      <a:prstGeom prst="rect">
                        <a:avLst/>
                      </a:prstGeom>
                    </p:spPr>
                  </p:pic>
                </p:oleObj>
              </mc:Fallback>
            </mc:AlternateContent>
          </a:graphicData>
        </a:graphic>
      </p:graphicFrame>
    </p:spTree>
    <p:extLst>
      <p:ext uri="{BB962C8B-B14F-4D97-AF65-F5344CB8AC3E}">
        <p14:creationId xmlns:p14="http://schemas.microsoft.com/office/powerpoint/2010/main" val="32106522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19983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多元醇</a:t>
            </a:r>
          </a:p>
        </p:txBody>
      </p:sp>
      <p:sp>
        <p:nvSpPr>
          <p:cNvPr id="9" name="对角圆角矩形 8"/>
          <p:cNvSpPr/>
          <p:nvPr/>
        </p:nvSpPr>
        <p:spPr>
          <a:xfrm>
            <a:off x="683568" y="620688"/>
            <a:ext cx="8064896" cy="5904656"/>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kumimoji="1" lang="zh-CN" altLang="en-US" sz="2800" b="1" dirty="0">
                <a:solidFill>
                  <a:srgbClr val="FF0000"/>
                </a:solidFill>
                <a:latin typeface="楷体" panose="02010609060101010101" pitchFamily="49" charset="-122"/>
                <a:ea typeface="楷体" panose="02010609060101010101" pitchFamily="49" charset="-122"/>
              </a:rPr>
              <a:t>聚醚多元醇</a:t>
            </a:r>
          </a:p>
          <a:p>
            <a:pPr indent="457200">
              <a:lnSpc>
                <a:spcPct val="150000"/>
              </a:lnSpc>
              <a:spcBef>
                <a:spcPts val="600"/>
              </a:spcBef>
              <a:buClr>
                <a:srgbClr val="002060"/>
              </a:buClr>
            </a:pPr>
            <a:r>
              <a:rPr kumimoji="1" lang="zh-CN" altLang="en-US" sz="2800" dirty="0">
                <a:latin typeface="楷体" panose="02010609060101010101" pitchFamily="49" charset="-122"/>
                <a:ea typeface="楷体" panose="02010609060101010101" pitchFamily="49" charset="-122"/>
              </a:rPr>
              <a:t>聚醚多元醇常用的是由单体环氧乙烷、环氧丙烷、四氢呋喃开环聚合而成，采用碱性催化剂</a:t>
            </a:r>
            <a:r>
              <a:rPr kumimoji="1" lang="en-US" altLang="zh-CN" sz="2800" dirty="0">
                <a:latin typeface="楷体" panose="02010609060101010101" pitchFamily="49" charset="-122"/>
                <a:ea typeface="楷体" panose="02010609060101010101" pitchFamily="49" charset="-122"/>
              </a:rPr>
              <a:t>KOH</a:t>
            </a:r>
            <a:r>
              <a:rPr kumimoji="1" lang="zh-CN" altLang="en-US" sz="2800" dirty="0">
                <a:latin typeface="楷体" panose="02010609060101010101" pitchFamily="49" charset="-122"/>
                <a:ea typeface="楷体" panose="02010609060101010101" pitchFamily="49" charset="-122"/>
              </a:rPr>
              <a:t>和醇</a:t>
            </a:r>
            <a:r>
              <a:rPr kumimoji="1" lang="en-US" altLang="zh-CN" sz="2800" dirty="0">
                <a:latin typeface="楷体" panose="02010609060101010101" pitchFamily="49" charset="-122"/>
                <a:ea typeface="楷体" panose="02010609060101010101" pitchFamily="49" charset="-122"/>
              </a:rPr>
              <a:t>(</a:t>
            </a:r>
            <a:r>
              <a:rPr kumimoji="1" lang="zh-CN" altLang="en-US" sz="2800" dirty="0">
                <a:latin typeface="楷体" panose="02010609060101010101" pitchFamily="49" charset="-122"/>
                <a:ea typeface="楷体" panose="02010609060101010101" pitchFamily="49" charset="-122"/>
              </a:rPr>
              <a:t>或胺</a:t>
            </a:r>
            <a:r>
              <a:rPr kumimoji="1" lang="en-US" altLang="zh-CN" sz="2800" dirty="0">
                <a:latin typeface="楷体" panose="02010609060101010101" pitchFamily="49" charset="-122"/>
                <a:ea typeface="楷体" panose="02010609060101010101" pitchFamily="49" charset="-122"/>
              </a:rPr>
              <a:t>) </a:t>
            </a:r>
            <a:r>
              <a:rPr kumimoji="1" lang="zh-CN" altLang="en-US" sz="2800" dirty="0">
                <a:latin typeface="楷体" panose="02010609060101010101" pitchFamily="49" charset="-122"/>
                <a:ea typeface="楷体" panose="02010609060101010101" pitchFamily="49" charset="-122"/>
              </a:rPr>
              <a:t>。</a:t>
            </a:r>
          </a:p>
          <a:p>
            <a:pPr>
              <a:lnSpc>
                <a:spcPct val="150000"/>
              </a:lnSpc>
              <a:spcBef>
                <a:spcPts val="600"/>
              </a:spcBef>
              <a:buClr>
                <a:srgbClr val="002060"/>
              </a:buClr>
            </a:pPr>
            <a:r>
              <a:rPr kumimoji="1" lang="en-US" altLang="zh-CN" sz="2800" dirty="0">
                <a:solidFill>
                  <a:srgbClr val="FF0000"/>
                </a:solidFill>
                <a:latin typeface="楷体" panose="02010609060101010101" pitchFamily="49" charset="-122"/>
                <a:ea typeface="楷体" panose="02010609060101010101" pitchFamily="49" charset="-122"/>
              </a:rPr>
              <a:t>a. </a:t>
            </a:r>
            <a:r>
              <a:rPr kumimoji="1" lang="zh-CN" altLang="en-US" sz="2800" dirty="0">
                <a:solidFill>
                  <a:srgbClr val="FF0000"/>
                </a:solidFill>
                <a:latin typeface="楷体" panose="02010609060101010101" pitchFamily="49" charset="-122"/>
                <a:ea typeface="楷体" panose="02010609060101010101" pitchFamily="49" charset="-122"/>
              </a:rPr>
              <a:t>二羟基聚氧乙烯醚</a:t>
            </a:r>
            <a:r>
              <a:rPr kumimoji="1" lang="zh-CN" altLang="en-US" sz="2800" dirty="0">
                <a:solidFill>
                  <a:srgbClr val="FF9933"/>
                </a:solidFill>
                <a:latin typeface="楷体" panose="02010609060101010101" pitchFamily="49" charset="-122"/>
                <a:ea typeface="楷体" panose="02010609060101010101" pitchFamily="49" charset="-122"/>
              </a:rPr>
              <a:t>：</a:t>
            </a:r>
            <a:r>
              <a:rPr kumimoji="1" lang="zh-CN" altLang="en-US" sz="2800" dirty="0">
                <a:latin typeface="楷体" panose="02010609060101010101" pitchFamily="49" charset="-122"/>
                <a:ea typeface="楷体" panose="02010609060101010101" pitchFamily="49" charset="-122"/>
              </a:rPr>
              <a:t>由丁二醇为起始剂，</a:t>
            </a:r>
            <a:r>
              <a:rPr kumimoji="1" lang="en-US" altLang="zh-CN" sz="2800" dirty="0">
                <a:latin typeface="楷体" panose="02010609060101010101" pitchFamily="49" charset="-122"/>
                <a:ea typeface="楷体" panose="02010609060101010101" pitchFamily="49" charset="-122"/>
              </a:rPr>
              <a:t>KOH</a:t>
            </a:r>
            <a:r>
              <a:rPr kumimoji="1" lang="zh-CN" altLang="en-US" sz="2800" dirty="0">
                <a:latin typeface="楷体" panose="02010609060101010101" pitchFamily="49" charset="-122"/>
                <a:ea typeface="楷体" panose="02010609060101010101" pitchFamily="49" charset="-122"/>
              </a:rPr>
              <a:t>为催化剂，使环氧乙烷开环聚合而得。</a:t>
            </a:r>
          </a:p>
          <a:p>
            <a:pPr>
              <a:spcBef>
                <a:spcPts val="600"/>
              </a:spcBef>
              <a:buClr>
                <a:srgbClr val="002060"/>
              </a:buClr>
            </a:pPr>
            <a:endParaRPr lang="zh-CN" altLang="en-US" sz="2800" dirty="0">
              <a:solidFill>
                <a:schemeClr val="tx1"/>
              </a:solidFill>
              <a:latin typeface="楷体" panose="02010609060101010101" pitchFamily="49" charset="-122"/>
              <a:ea typeface="楷体" panose="02010609060101010101" pitchFamily="49" charset="-122"/>
            </a:endParaRPr>
          </a:p>
        </p:txBody>
      </p:sp>
      <p:pic>
        <p:nvPicPr>
          <p:cNvPr id="10" name="Picture 5" descr="1"/>
          <p:cNvPicPr>
            <a:picLocks noChangeAspect="1" noChangeArrowheads="1"/>
          </p:cNvPicPr>
          <p:nvPr/>
        </p:nvPicPr>
        <p:blipFill>
          <a:blip r:embed="rId2" cstate="print"/>
          <a:srcRect/>
          <a:stretch>
            <a:fillRect/>
          </a:stretch>
        </p:blipFill>
        <p:spPr bwMode="auto">
          <a:xfrm>
            <a:off x="937863" y="5085184"/>
            <a:ext cx="7316788" cy="1231900"/>
          </a:xfrm>
          <a:prstGeom prst="rect">
            <a:avLst/>
          </a:prstGeom>
          <a:noFill/>
          <a:ln w="9525">
            <a:solidFill>
              <a:schemeClr val="hlink"/>
            </a:solidFill>
            <a:miter lim="800000"/>
            <a:headEnd/>
            <a:tailEnd/>
          </a:ln>
        </p:spPr>
      </p:pic>
    </p:spTree>
    <p:extLst>
      <p:ext uri="{BB962C8B-B14F-4D97-AF65-F5344CB8AC3E}">
        <p14:creationId xmlns:p14="http://schemas.microsoft.com/office/powerpoint/2010/main" val="41709466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19983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多元醇</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lnSpc>
                <a:spcPct val="150000"/>
              </a:lnSpc>
              <a:spcBef>
                <a:spcPct val="50000"/>
              </a:spcBef>
            </a:pPr>
            <a:r>
              <a:rPr kumimoji="1" lang="en-US" altLang="zh-CN" sz="2800" dirty="0">
                <a:solidFill>
                  <a:srgbClr val="FF0000"/>
                </a:solidFill>
                <a:latin typeface="楷体" panose="02010609060101010101" pitchFamily="49" charset="-122"/>
                <a:ea typeface="楷体" panose="02010609060101010101" pitchFamily="49" charset="-122"/>
              </a:rPr>
              <a:t>b. </a:t>
            </a:r>
            <a:r>
              <a:rPr kumimoji="1" lang="zh-CN" altLang="en-US" sz="2800" dirty="0">
                <a:solidFill>
                  <a:srgbClr val="FF0000"/>
                </a:solidFill>
                <a:latin typeface="楷体" panose="02010609060101010101" pitchFamily="49" charset="-122"/>
                <a:ea typeface="楷体" panose="02010609060101010101" pitchFamily="49" charset="-122"/>
              </a:rPr>
              <a:t>三羟基聚氧丙烯醚：</a:t>
            </a:r>
            <a:r>
              <a:rPr kumimoji="1" lang="zh-CN" altLang="en-US" sz="2800" dirty="0">
                <a:latin typeface="楷体" panose="02010609060101010101" pitchFamily="49" charset="-122"/>
                <a:ea typeface="楷体" panose="02010609060101010101" pitchFamily="49" charset="-122"/>
              </a:rPr>
              <a:t>甘油为起始剂，</a:t>
            </a:r>
            <a:r>
              <a:rPr kumimoji="1" lang="en-US" altLang="zh-CN" sz="2800" dirty="0">
                <a:latin typeface="楷体" panose="02010609060101010101" pitchFamily="49" charset="-122"/>
                <a:ea typeface="楷体" panose="02010609060101010101" pitchFamily="49" charset="-122"/>
              </a:rPr>
              <a:t>KOH</a:t>
            </a:r>
            <a:r>
              <a:rPr kumimoji="1" lang="zh-CN" altLang="en-US" sz="2800" dirty="0">
                <a:latin typeface="楷体" panose="02010609060101010101" pitchFamily="49" charset="-122"/>
                <a:ea typeface="楷体" panose="02010609060101010101" pitchFamily="49" charset="-122"/>
              </a:rPr>
              <a:t>为催化剂，使环氧丙烷开环聚合得到</a:t>
            </a:r>
            <a:r>
              <a:rPr kumimoji="1" lang="zh-CN" altLang="en-US" sz="2400" dirty="0">
                <a:latin typeface="楷体" panose="02010609060101010101" pitchFamily="49" charset="-122"/>
                <a:ea typeface="楷体" panose="02010609060101010101" pitchFamily="49" charset="-122"/>
              </a:rPr>
              <a:t>。</a:t>
            </a:r>
            <a:endParaRPr kumimoji="1" lang="en-US" altLang="zh-CN" sz="2400" dirty="0">
              <a:latin typeface="楷体" panose="02010609060101010101" pitchFamily="49" charset="-122"/>
              <a:ea typeface="楷体" panose="02010609060101010101" pitchFamily="49" charset="-122"/>
            </a:endParaRPr>
          </a:p>
          <a:p>
            <a:pPr>
              <a:spcBef>
                <a:spcPct val="50000"/>
              </a:spcBef>
            </a:pPr>
            <a:endParaRPr kumimoji="1" lang="en-US" altLang="zh-CN" sz="2400" dirty="0">
              <a:latin typeface="楷体" panose="02010609060101010101" pitchFamily="49" charset="-122"/>
              <a:ea typeface="楷体" panose="02010609060101010101" pitchFamily="49" charset="-122"/>
            </a:endParaRPr>
          </a:p>
          <a:p>
            <a:pPr>
              <a:spcBef>
                <a:spcPct val="50000"/>
              </a:spcBef>
            </a:pPr>
            <a:endParaRPr kumimoji="1" lang="en-US" altLang="zh-CN" sz="2400" dirty="0">
              <a:latin typeface="楷体" panose="02010609060101010101" pitchFamily="49" charset="-122"/>
              <a:ea typeface="楷体" panose="02010609060101010101" pitchFamily="49" charset="-122"/>
            </a:endParaRPr>
          </a:p>
          <a:p>
            <a:pPr>
              <a:spcBef>
                <a:spcPct val="50000"/>
              </a:spcBef>
            </a:pPr>
            <a:endParaRPr kumimoji="1" lang="en-US" altLang="zh-CN" sz="2400" dirty="0">
              <a:latin typeface="楷体" panose="02010609060101010101" pitchFamily="49" charset="-122"/>
              <a:ea typeface="楷体" panose="02010609060101010101" pitchFamily="49" charset="-122"/>
            </a:endParaRPr>
          </a:p>
          <a:p>
            <a:pPr>
              <a:spcBef>
                <a:spcPct val="50000"/>
              </a:spcBef>
            </a:pPr>
            <a:endParaRPr kumimoji="1" lang="en-US" altLang="zh-CN" sz="2400" dirty="0">
              <a:latin typeface="楷体" panose="02010609060101010101" pitchFamily="49" charset="-122"/>
              <a:ea typeface="楷体" panose="02010609060101010101" pitchFamily="49" charset="-122"/>
            </a:endParaRPr>
          </a:p>
        </p:txBody>
      </p:sp>
      <p:pic>
        <p:nvPicPr>
          <p:cNvPr id="11" name="Picture 2" descr="1"/>
          <p:cNvPicPr>
            <a:picLocks noChangeAspect="1" noChangeArrowheads="1"/>
          </p:cNvPicPr>
          <p:nvPr/>
        </p:nvPicPr>
        <p:blipFill>
          <a:blip r:embed="rId2" cstate="print"/>
          <a:srcRect/>
          <a:stretch>
            <a:fillRect/>
          </a:stretch>
        </p:blipFill>
        <p:spPr bwMode="auto">
          <a:xfrm>
            <a:off x="1001051" y="2852936"/>
            <a:ext cx="7531983" cy="2448272"/>
          </a:xfrm>
          <a:prstGeom prst="rect">
            <a:avLst/>
          </a:prstGeom>
          <a:noFill/>
          <a:ln w="9525">
            <a:solidFill>
              <a:schemeClr val="hlink"/>
            </a:solidFill>
            <a:miter lim="800000"/>
            <a:headEnd/>
            <a:tailEnd/>
          </a:ln>
        </p:spPr>
      </p:pic>
    </p:spTree>
    <p:extLst>
      <p:ext uri="{BB962C8B-B14F-4D97-AF65-F5344CB8AC3E}">
        <p14:creationId xmlns:p14="http://schemas.microsoft.com/office/powerpoint/2010/main" val="34002422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19983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多元醇</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lnSpc>
                <a:spcPct val="150000"/>
              </a:lnSpc>
              <a:spcBef>
                <a:spcPct val="50000"/>
              </a:spcBef>
            </a:pPr>
            <a:r>
              <a:rPr kumimoji="1" lang="en-US" altLang="zh-CN" sz="2800" dirty="0">
                <a:solidFill>
                  <a:srgbClr val="FF0000"/>
                </a:solidFill>
                <a:latin typeface="楷体" panose="02010609060101010101" pitchFamily="49" charset="-122"/>
                <a:ea typeface="楷体" panose="02010609060101010101" pitchFamily="49" charset="-122"/>
              </a:rPr>
              <a:t>c. </a:t>
            </a:r>
            <a:r>
              <a:rPr kumimoji="1" lang="zh-CN" altLang="en-US" sz="2800" dirty="0">
                <a:solidFill>
                  <a:srgbClr val="FF0000"/>
                </a:solidFill>
                <a:latin typeface="楷体" panose="02010609060101010101" pitchFamily="49" charset="-122"/>
                <a:ea typeface="楷体" panose="02010609060101010101" pitchFamily="49" charset="-122"/>
              </a:rPr>
              <a:t>四羟基聚氧丙烯醚</a:t>
            </a:r>
            <a:r>
              <a:rPr kumimoji="1" lang="zh-CN" altLang="en-US" sz="2800" dirty="0">
                <a:solidFill>
                  <a:srgbClr val="FF9933"/>
                </a:solidFill>
                <a:latin typeface="楷体" panose="02010609060101010101" pitchFamily="49" charset="-122"/>
                <a:ea typeface="楷体" panose="02010609060101010101" pitchFamily="49" charset="-122"/>
              </a:rPr>
              <a:t>：</a:t>
            </a:r>
            <a:r>
              <a:rPr kumimoji="1" lang="zh-CN" altLang="en-US" sz="2800" dirty="0">
                <a:latin typeface="楷体" panose="02010609060101010101" pitchFamily="49" charset="-122"/>
                <a:ea typeface="楷体" panose="02010609060101010101" pitchFamily="49" charset="-122"/>
              </a:rPr>
              <a:t>乙二胺为起始剂，</a:t>
            </a:r>
            <a:r>
              <a:rPr kumimoji="1" lang="en-US" altLang="zh-CN" sz="2800" dirty="0">
                <a:latin typeface="楷体" panose="02010609060101010101" pitchFamily="49" charset="-122"/>
                <a:ea typeface="楷体" panose="02010609060101010101" pitchFamily="49" charset="-122"/>
              </a:rPr>
              <a:t>KOH</a:t>
            </a:r>
            <a:r>
              <a:rPr kumimoji="1" lang="zh-CN" altLang="en-US" sz="2800" dirty="0">
                <a:latin typeface="楷体" panose="02010609060101010101" pitchFamily="49" charset="-122"/>
                <a:ea typeface="楷体" panose="02010609060101010101" pitchFamily="49" charset="-122"/>
              </a:rPr>
              <a:t>为催化剂，使环氧丙烷开环聚合得到。</a:t>
            </a:r>
          </a:p>
          <a:p>
            <a:pPr>
              <a:spcBef>
                <a:spcPct val="50000"/>
              </a:spcBef>
            </a:pPr>
            <a:endParaRPr kumimoji="1" lang="en-US" altLang="zh-CN" sz="2400" dirty="0">
              <a:latin typeface="楷体" panose="02010609060101010101" pitchFamily="49" charset="-122"/>
              <a:ea typeface="楷体" panose="02010609060101010101" pitchFamily="49" charset="-122"/>
            </a:endParaRPr>
          </a:p>
        </p:txBody>
      </p:sp>
      <p:pic>
        <p:nvPicPr>
          <p:cNvPr id="12" name="Picture 5" descr="1"/>
          <p:cNvPicPr>
            <a:picLocks noChangeAspect="1" noChangeArrowheads="1"/>
          </p:cNvPicPr>
          <p:nvPr/>
        </p:nvPicPr>
        <p:blipFill>
          <a:blip r:embed="rId2" cstate="print"/>
          <a:srcRect/>
          <a:stretch>
            <a:fillRect/>
          </a:stretch>
        </p:blipFill>
        <p:spPr bwMode="auto">
          <a:xfrm>
            <a:off x="1043607" y="2708920"/>
            <a:ext cx="7358793" cy="2880320"/>
          </a:xfrm>
          <a:prstGeom prst="rect">
            <a:avLst/>
          </a:prstGeom>
          <a:noFill/>
          <a:ln w="9525">
            <a:solidFill>
              <a:schemeClr val="hlink"/>
            </a:solidFill>
            <a:miter lim="800000"/>
            <a:headEnd/>
            <a:tailEnd/>
          </a:ln>
        </p:spPr>
      </p:pic>
    </p:spTree>
    <p:extLst>
      <p:ext uri="{BB962C8B-B14F-4D97-AF65-F5344CB8AC3E}">
        <p14:creationId xmlns:p14="http://schemas.microsoft.com/office/powerpoint/2010/main" val="22683353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9346" y="0"/>
            <a:ext cx="394254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sz="2800" dirty="0">
                <a:solidFill>
                  <a:srgbClr val="FF0000"/>
                </a:solidFill>
                <a:latin typeface="Times New Roman" pitchFamily="18" charset="0"/>
              </a:rPr>
              <a:t>实验室合成多嵌段聚醚</a:t>
            </a:r>
            <a:endParaRPr lang="zh-CN" altLang="en-US" sz="2800" dirty="0">
              <a:latin typeface="楷体" panose="02010609060101010101" pitchFamily="49" charset="-122"/>
              <a:ea typeface="楷体" panose="02010609060101010101" pitchFamily="49" charset="-122"/>
              <a:cs typeface="Arial" panose="020B0604020202020204" pitchFamily="34" charset="0"/>
            </a:endParaRPr>
          </a:p>
        </p:txBody>
      </p:sp>
      <p:sp>
        <p:nvSpPr>
          <p:cNvPr id="2" name="Rectangle 2"/>
          <p:cNvSpPr>
            <a:spLocks noChangeArrowheads="1"/>
          </p:cNvSpPr>
          <p:nvPr/>
        </p:nvSpPr>
        <p:spPr bwMode="auto">
          <a:xfrm>
            <a:off x="1331640" y="270892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3303765110"/>
              </p:ext>
            </p:extLst>
          </p:nvPr>
        </p:nvGraphicFramePr>
        <p:xfrm>
          <a:off x="1149802" y="2886872"/>
          <a:ext cx="6844395" cy="3640636"/>
        </p:xfrm>
        <a:graphic>
          <a:graphicData uri="http://schemas.openxmlformats.org/presentationml/2006/ole">
            <mc:AlternateContent xmlns:mc="http://schemas.openxmlformats.org/markup-compatibility/2006">
              <mc:Choice xmlns:v="urn:schemas-microsoft-com:vml" Requires="v">
                <p:oleObj spid="_x0000_s11605" name="CS ChemDraw Drawing" r:id="rId3" imgW="10481804" imgH="5566840" progId="ChemDraw.Document.6.0">
                  <p:embed/>
                </p:oleObj>
              </mc:Choice>
              <mc:Fallback>
                <p:oleObj name="CS ChemDraw Drawing" r:id="rId3" imgW="10481804" imgH="5566840" progId="ChemDraw.Document.6.0">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802" y="2886872"/>
                        <a:ext cx="6844395" cy="3640636"/>
                      </a:xfrm>
                      <a:prstGeom prst="rect">
                        <a:avLst/>
                      </a:prstGeom>
                      <a:solidFill>
                        <a:srgbClr val="FFFFFF"/>
                      </a:solidFill>
                    </p:spPr>
                  </p:pic>
                </p:oleObj>
              </mc:Fallback>
            </mc:AlternateContent>
          </a:graphicData>
        </a:graphic>
      </p:graphicFrame>
      <p:pic>
        <p:nvPicPr>
          <p:cNvPr id="11274" name="Picture 10" descr="TPE图"/>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128" y="905626"/>
            <a:ext cx="2855439" cy="1496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726D8105-9F78-4A9C-9D0A-1298E275608B}"/>
              </a:ext>
            </a:extLst>
          </p:cNvPr>
          <p:cNvSpPr/>
          <p:nvPr/>
        </p:nvSpPr>
        <p:spPr>
          <a:xfrm>
            <a:off x="359532" y="776643"/>
            <a:ext cx="5004556" cy="1754326"/>
          </a:xfrm>
          <a:prstGeom prst="rect">
            <a:avLst/>
          </a:prstGeom>
        </p:spPr>
        <p:txBody>
          <a:bodyPr wrap="square">
            <a:spAutoFit/>
          </a:bodyPr>
          <a:lstStyle/>
          <a:p>
            <a:pPr>
              <a:lnSpc>
                <a:spcPct val="150000"/>
              </a:lnSpc>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四酚基乙烷为起始剂，</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KOH</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为催化剂，先使环氧丙烷开环聚合，再与环氧乙烷聚合</a:t>
            </a:r>
          </a:p>
        </p:txBody>
      </p:sp>
    </p:spTree>
    <p:extLst>
      <p:ext uri="{BB962C8B-B14F-4D97-AF65-F5344CB8AC3E}">
        <p14:creationId xmlns:p14="http://schemas.microsoft.com/office/powerpoint/2010/main" val="1415157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2898"/>
            <a:ext cx="394254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sz="2800" dirty="0">
                <a:solidFill>
                  <a:srgbClr val="FF0000"/>
                </a:solidFill>
                <a:latin typeface="Times New Roman" pitchFamily="18" charset="0"/>
              </a:rPr>
              <a:t>实验室合成多嵌段聚醚</a:t>
            </a:r>
            <a:endParaRPr lang="zh-CN" altLang="en-US" sz="2800" dirty="0">
              <a:latin typeface="楷体" panose="02010609060101010101" pitchFamily="49" charset="-122"/>
              <a:ea typeface="楷体" panose="02010609060101010101" pitchFamily="49" charset="-122"/>
              <a:cs typeface="Arial" panose="020B0604020202020204" pitchFamily="34" charset="0"/>
            </a:endParaRPr>
          </a:p>
        </p:txBody>
      </p:sp>
      <p:sp>
        <p:nvSpPr>
          <p:cNvPr id="2" name="Rectangle 2"/>
          <p:cNvSpPr>
            <a:spLocks noChangeArrowheads="1"/>
          </p:cNvSpPr>
          <p:nvPr/>
        </p:nvSpPr>
        <p:spPr bwMode="auto">
          <a:xfrm>
            <a:off x="1331640" y="270892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4338" name="Picture 2" descr="1%水溶液-2(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447" y="1601637"/>
            <a:ext cx="3872569" cy="257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2"/>
          <p:cNvSpPr txBox="1">
            <a:spLocks noChangeArrowheads="1"/>
          </p:cNvSpPr>
          <p:nvPr/>
        </p:nvSpPr>
        <p:spPr bwMode="auto">
          <a:xfrm>
            <a:off x="899592" y="4339008"/>
            <a:ext cx="316835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Mean size: 40 nm</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Min size: 20 nm</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Max size: 65 nm</a:t>
            </a:r>
          </a:p>
          <a:p>
            <a:pPr lvl="0" algn="just" eaLnBrk="0" hangingPunct="0"/>
            <a:r>
              <a:rPr lang="en-US" altLang="zh-CN" sz="3600" dirty="0"/>
              <a:t>1×10</a:t>
            </a:r>
            <a:r>
              <a:rPr lang="en-US" altLang="zh-CN" sz="3600" baseline="30000" dirty="0"/>
              <a:t>4</a:t>
            </a:r>
            <a:r>
              <a:rPr lang="en-US" altLang="zh-CN" sz="3600" dirty="0"/>
              <a:t> mg·L</a:t>
            </a:r>
            <a:r>
              <a:rPr lang="en-US" altLang="zh-CN" sz="3600" baseline="30000" dirty="0"/>
              <a:t>-1</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pic>
        <p:nvPicPr>
          <p:cNvPr id="14340" name="Picture 4" descr="5%水溶液-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8981" y="1543210"/>
            <a:ext cx="3872569" cy="257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2"/>
          <p:cNvSpPr txBox="1">
            <a:spLocks noChangeArrowheads="1"/>
          </p:cNvSpPr>
          <p:nvPr/>
        </p:nvSpPr>
        <p:spPr bwMode="auto">
          <a:xfrm>
            <a:off x="4997725" y="4304262"/>
            <a:ext cx="346270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Mean size: 159 nm</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Min size: 144 nm</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Max size: 179 nm</a:t>
            </a:r>
          </a:p>
          <a:p>
            <a:pPr lvl="0" algn="just" eaLnBrk="0" hangingPunct="0"/>
            <a:r>
              <a:rPr lang="en-US" altLang="zh-CN" sz="3600" dirty="0"/>
              <a:t>5×10</a:t>
            </a:r>
            <a:r>
              <a:rPr lang="en-US" altLang="zh-CN" sz="3600" baseline="30000" dirty="0"/>
              <a:t>4</a:t>
            </a:r>
            <a:r>
              <a:rPr lang="en-US" altLang="zh-CN" sz="3600" dirty="0"/>
              <a:t> mg·L</a:t>
            </a:r>
            <a:r>
              <a:rPr lang="en-US" altLang="zh-CN" sz="3600" baseline="30000" dirty="0"/>
              <a:t>-1</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sp>
        <p:nvSpPr>
          <p:cNvPr id="4" name="矩形 3">
            <a:extLst>
              <a:ext uri="{FF2B5EF4-FFF2-40B4-BE49-F238E27FC236}">
                <a16:creationId xmlns:a16="http://schemas.microsoft.com/office/drawing/2014/main" id="{4F79B01C-CA6E-46FD-B3E4-B76C54508705}"/>
              </a:ext>
            </a:extLst>
          </p:cNvPr>
          <p:cNvSpPr/>
          <p:nvPr/>
        </p:nvSpPr>
        <p:spPr>
          <a:xfrm>
            <a:off x="2640768" y="783284"/>
            <a:ext cx="4150495" cy="523220"/>
          </a:xfrm>
          <a:prstGeom prst="rect">
            <a:avLst/>
          </a:prstGeom>
        </p:spPr>
        <p:txBody>
          <a:bodyPr wrap="none">
            <a:spAutoFit/>
          </a:bodyPr>
          <a:lstStyle/>
          <a:p>
            <a:pPr>
              <a:spcBef>
                <a:spcPct val="50000"/>
              </a:spcBef>
            </a:pPr>
            <a:r>
              <a:rPr kumimoji="1" lang="zh-CN" altLang="en-US" sz="2800" dirty="0">
                <a:latin typeface="Times New Roman" pitchFamily="18" charset="0"/>
              </a:rPr>
              <a:t>通过</a:t>
            </a:r>
            <a:r>
              <a:rPr kumimoji="1" lang="en-US" altLang="zh-CN" sz="2800" dirty="0">
                <a:latin typeface="Times New Roman" pitchFamily="18" charset="0"/>
              </a:rPr>
              <a:t>TEM</a:t>
            </a:r>
            <a:r>
              <a:rPr kumimoji="1" lang="zh-CN" altLang="en-US" sz="2800" dirty="0">
                <a:latin typeface="Times New Roman" pitchFamily="18" charset="0"/>
              </a:rPr>
              <a:t>看看</a:t>
            </a:r>
            <a:r>
              <a:rPr kumimoji="1" lang="en-US" altLang="zh-CN" sz="2800" dirty="0">
                <a:latin typeface="Times New Roman" pitchFamily="18" charset="0"/>
              </a:rPr>
              <a:t>micelle</a:t>
            </a:r>
            <a:r>
              <a:rPr kumimoji="1" lang="zh-CN" altLang="en-US" sz="2800" dirty="0">
                <a:latin typeface="Times New Roman" pitchFamily="18" charset="0"/>
              </a:rPr>
              <a:t>变化</a:t>
            </a:r>
            <a:endParaRPr kumimoji="1" lang="en-US" altLang="zh-CN" sz="2800" dirty="0">
              <a:latin typeface="Times New Roman" pitchFamily="18" charset="0"/>
            </a:endParaRPr>
          </a:p>
        </p:txBody>
      </p:sp>
    </p:spTree>
    <p:extLst>
      <p:ext uri="{BB962C8B-B14F-4D97-AF65-F5344CB8AC3E}">
        <p14:creationId xmlns:p14="http://schemas.microsoft.com/office/powerpoint/2010/main" val="3816385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2800" dirty="0">
              <a:latin typeface="楷体" panose="02010609060101010101" pitchFamily="49" charset="-122"/>
              <a:ea typeface="楷体" panose="02010609060101010101" pitchFamily="49" charset="-122"/>
              <a:cs typeface="Arial" panose="020B0604020202020204" pitchFamily="34" charset="0"/>
            </a:endParaRP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endParaRPr lang="zh-CN" altLang="en-US" sz="2800" dirty="0">
              <a:solidFill>
                <a:schemeClr val="tx1"/>
              </a:solidFill>
              <a:latin typeface="楷体" panose="02010609060101010101" pitchFamily="49" charset="-122"/>
              <a:ea typeface="楷体" panose="02010609060101010101" pitchFamily="49"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3667955771"/>
              </p:ext>
            </p:extLst>
          </p:nvPr>
        </p:nvGraphicFramePr>
        <p:xfrm>
          <a:off x="323528" y="260871"/>
          <a:ext cx="8424936" cy="6105229"/>
        </p:xfrm>
        <a:graphic>
          <a:graphicData uri="http://schemas.openxmlformats.org/drawingml/2006/table">
            <a:tbl>
              <a:tblPr firstRow="1" bandRow="1">
                <a:tableStyleId>{5C22544A-7EE6-4342-B048-85BDC9FD1C3A}</a:tableStyleId>
              </a:tblPr>
              <a:tblGrid>
                <a:gridCol w="4032448">
                  <a:extLst>
                    <a:ext uri="{9D8B030D-6E8A-4147-A177-3AD203B41FA5}">
                      <a16:colId xmlns:a16="http://schemas.microsoft.com/office/drawing/2014/main" val="20000"/>
                    </a:ext>
                  </a:extLst>
                </a:gridCol>
                <a:gridCol w="1974219">
                  <a:extLst>
                    <a:ext uri="{9D8B030D-6E8A-4147-A177-3AD203B41FA5}">
                      <a16:colId xmlns:a16="http://schemas.microsoft.com/office/drawing/2014/main" val="20001"/>
                    </a:ext>
                  </a:extLst>
                </a:gridCol>
                <a:gridCol w="2418269">
                  <a:extLst>
                    <a:ext uri="{9D8B030D-6E8A-4147-A177-3AD203B41FA5}">
                      <a16:colId xmlns:a16="http://schemas.microsoft.com/office/drawing/2014/main" val="20002"/>
                    </a:ext>
                  </a:extLst>
                </a:gridCol>
              </a:tblGrid>
              <a:tr h="632070">
                <a:tc>
                  <a:txBody>
                    <a:bodyPr/>
                    <a:lstStyle/>
                    <a:p>
                      <a:pPr algn="ctr"/>
                      <a:r>
                        <a:rPr lang="zh-CN" altLang="en-US" sz="2800" dirty="0">
                          <a:latin typeface="楷体" panose="02010609060101010101" pitchFamily="49" charset="-122"/>
                          <a:ea typeface="楷体" panose="02010609060101010101" pitchFamily="49" charset="-122"/>
                        </a:rPr>
                        <a:t>反应物</a:t>
                      </a:r>
                    </a:p>
                  </a:txBody>
                  <a:tcPr anchor="ctr"/>
                </a:tc>
                <a:tc>
                  <a:txBody>
                    <a:bodyPr/>
                    <a:lstStyle/>
                    <a:p>
                      <a:pPr algn="ctr"/>
                      <a:r>
                        <a:rPr lang="zh-CN" altLang="en-US" sz="2800" dirty="0">
                          <a:latin typeface="楷体" panose="02010609060101010101" pitchFamily="49" charset="-122"/>
                          <a:ea typeface="楷体" panose="02010609060101010101" pitchFamily="49" charset="-122"/>
                        </a:rPr>
                        <a:t>特征基团</a:t>
                      </a:r>
                    </a:p>
                  </a:txBody>
                  <a:tcPr anchor="ctr"/>
                </a:tc>
                <a:tc>
                  <a:txBody>
                    <a:bodyPr/>
                    <a:lstStyle/>
                    <a:p>
                      <a:pPr algn="ctr"/>
                      <a:r>
                        <a:rPr lang="zh-CN" altLang="en-US" sz="2800" dirty="0">
                          <a:latin typeface="楷体" panose="02010609060101010101" pitchFamily="49" charset="-122"/>
                          <a:ea typeface="楷体" panose="02010609060101010101" pitchFamily="49" charset="-122"/>
                        </a:rPr>
                        <a:t>产物</a:t>
                      </a:r>
                    </a:p>
                  </a:txBody>
                  <a:tcPr anchor="ctr"/>
                </a:tc>
                <a:extLst>
                  <a:ext uri="{0D108BD9-81ED-4DB2-BD59-A6C34878D82A}">
                    <a16:rowId xmlns:a16="http://schemas.microsoft.com/office/drawing/2014/main" val="10000"/>
                  </a:ext>
                </a:extLst>
              </a:tr>
              <a:tr h="735859">
                <a:tc>
                  <a:txBody>
                    <a:bodyPr/>
                    <a:lstStyle/>
                    <a:p>
                      <a:pPr algn="ctr"/>
                      <a:r>
                        <a:rPr lang="zh-CN" altLang="en-US" sz="2800" dirty="0">
                          <a:latin typeface="楷体" panose="02010609060101010101" pitchFamily="49" charset="-122"/>
                          <a:ea typeface="楷体" panose="02010609060101010101" pitchFamily="49" charset="-122"/>
                        </a:rPr>
                        <a:t>二异氰酸酯</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二元醇</a:t>
                      </a:r>
                    </a:p>
                  </a:txBody>
                  <a:tcPr anchor="ctr"/>
                </a:tc>
                <a:tc>
                  <a:txBody>
                    <a:bodyPr/>
                    <a:lstStyle/>
                    <a:p>
                      <a:pPr algn="ctr"/>
                      <a:endParaRPr lang="zh-CN" altLang="en-US" sz="2800" dirty="0">
                        <a:latin typeface="楷体" panose="02010609060101010101" pitchFamily="49" charset="-122"/>
                        <a:ea typeface="楷体" panose="02010609060101010101" pitchFamily="49" charset="-122"/>
                      </a:endParaRPr>
                    </a:p>
                  </a:txBody>
                  <a:tcPr anchor="ctr"/>
                </a:tc>
                <a:tc>
                  <a:txBody>
                    <a:bodyPr/>
                    <a:lstStyle/>
                    <a:p>
                      <a:pPr algn="ctr"/>
                      <a:r>
                        <a:rPr lang="zh-CN" altLang="en-US" sz="2800" dirty="0">
                          <a:latin typeface="楷体" panose="02010609060101010101" pitchFamily="49" charset="-122"/>
                          <a:ea typeface="楷体" panose="02010609060101010101" pitchFamily="49" charset="-122"/>
                        </a:rPr>
                        <a:t>聚氨酯</a:t>
                      </a:r>
                    </a:p>
                  </a:txBody>
                  <a:tcPr anchor="ctr"/>
                </a:tc>
                <a:extLst>
                  <a:ext uri="{0D108BD9-81ED-4DB2-BD59-A6C34878D82A}">
                    <a16:rowId xmlns:a16="http://schemas.microsoft.com/office/drawing/2014/main" val="10001"/>
                  </a:ext>
                </a:extLst>
              </a:tr>
              <a:tr h="632070">
                <a:tc>
                  <a:txBody>
                    <a:bodyPr/>
                    <a:lstStyle/>
                    <a:p>
                      <a:pPr algn="ctr"/>
                      <a:r>
                        <a:rPr lang="zh-CN" altLang="en-US" sz="2800" dirty="0">
                          <a:latin typeface="楷体" panose="02010609060101010101" pitchFamily="49" charset="-122"/>
                          <a:ea typeface="楷体" panose="02010609060101010101" pitchFamily="49" charset="-122"/>
                        </a:rPr>
                        <a:t>二异氰酸酯</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二元胺</a:t>
                      </a:r>
                    </a:p>
                  </a:txBody>
                  <a:tcPr anchor="ctr"/>
                </a:tc>
                <a:tc>
                  <a:txBody>
                    <a:bodyPr/>
                    <a:lstStyle/>
                    <a:p>
                      <a:pPr algn="ctr"/>
                      <a:endParaRPr lang="zh-CN" altLang="en-US" sz="2800" dirty="0">
                        <a:latin typeface="楷体" panose="02010609060101010101" pitchFamily="49" charset="-122"/>
                        <a:ea typeface="楷体" panose="02010609060101010101" pitchFamily="49" charset="-122"/>
                      </a:endParaRPr>
                    </a:p>
                  </a:txBody>
                  <a:tcPr anchor="ctr"/>
                </a:tc>
                <a:tc>
                  <a:txBody>
                    <a:bodyPr/>
                    <a:lstStyle/>
                    <a:p>
                      <a:pPr algn="ctr"/>
                      <a:r>
                        <a:rPr lang="zh-CN" altLang="en-US" sz="2800" dirty="0">
                          <a:latin typeface="楷体" panose="02010609060101010101" pitchFamily="49" charset="-122"/>
                          <a:ea typeface="楷体" panose="02010609060101010101" pitchFamily="49" charset="-122"/>
                        </a:rPr>
                        <a:t>聚脲</a:t>
                      </a:r>
                    </a:p>
                  </a:txBody>
                  <a:tcPr anchor="ctr"/>
                </a:tc>
                <a:extLst>
                  <a:ext uri="{0D108BD9-81ED-4DB2-BD59-A6C34878D82A}">
                    <a16:rowId xmlns:a16="http://schemas.microsoft.com/office/drawing/2014/main" val="10002"/>
                  </a:ext>
                </a:extLst>
              </a:tr>
              <a:tr h="632070">
                <a:tc>
                  <a:txBody>
                    <a:bodyPr/>
                    <a:lstStyle/>
                    <a:p>
                      <a:pPr algn="ctr"/>
                      <a:r>
                        <a:rPr lang="zh-CN" altLang="en-US" sz="2800" dirty="0">
                          <a:latin typeface="楷体" panose="02010609060101010101" pitchFamily="49" charset="-122"/>
                          <a:ea typeface="楷体" panose="02010609060101010101" pitchFamily="49" charset="-122"/>
                        </a:rPr>
                        <a:t>二硫异氰酸酯</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二元胺</a:t>
                      </a:r>
                    </a:p>
                  </a:txBody>
                  <a:tcPr anchor="ctr"/>
                </a:tc>
                <a:tc>
                  <a:txBody>
                    <a:bodyPr/>
                    <a:lstStyle/>
                    <a:p>
                      <a:pPr algn="ctr"/>
                      <a:endParaRPr lang="zh-CN" altLang="en-US" sz="2800" dirty="0">
                        <a:latin typeface="楷体" panose="02010609060101010101" pitchFamily="49" charset="-122"/>
                        <a:ea typeface="楷体" panose="02010609060101010101" pitchFamily="49" charset="-122"/>
                      </a:endParaRPr>
                    </a:p>
                  </a:txBody>
                  <a:tcPr anchor="ctr"/>
                </a:tc>
                <a:tc>
                  <a:txBody>
                    <a:bodyPr/>
                    <a:lstStyle/>
                    <a:p>
                      <a:pPr algn="ctr"/>
                      <a:r>
                        <a:rPr lang="zh-CN" altLang="en-US" sz="2800" dirty="0">
                          <a:latin typeface="楷体" panose="02010609060101010101" pitchFamily="49" charset="-122"/>
                          <a:ea typeface="楷体" panose="02010609060101010101" pitchFamily="49" charset="-122"/>
                        </a:rPr>
                        <a:t>聚硫脲</a:t>
                      </a:r>
                    </a:p>
                  </a:txBody>
                  <a:tcPr anchor="ctr"/>
                </a:tc>
                <a:extLst>
                  <a:ext uri="{0D108BD9-81ED-4DB2-BD59-A6C34878D82A}">
                    <a16:rowId xmlns:a16="http://schemas.microsoft.com/office/drawing/2014/main" val="10003"/>
                  </a:ext>
                </a:extLst>
              </a:tr>
              <a:tr h="632070">
                <a:tc>
                  <a:txBody>
                    <a:bodyPr/>
                    <a:lstStyle/>
                    <a:p>
                      <a:pPr algn="ctr"/>
                      <a:r>
                        <a:rPr lang="zh-CN" altLang="en-US" sz="2800" dirty="0">
                          <a:latin typeface="楷体" panose="02010609060101010101" pitchFamily="49" charset="-122"/>
                          <a:ea typeface="楷体" panose="02010609060101010101" pitchFamily="49" charset="-122"/>
                        </a:rPr>
                        <a:t>二异氰酸酯</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双环氧化合物</a:t>
                      </a:r>
                    </a:p>
                  </a:txBody>
                  <a:tcPr anchor="ctr"/>
                </a:tc>
                <a:tc>
                  <a:txBody>
                    <a:bodyPr/>
                    <a:lstStyle/>
                    <a:p>
                      <a:pPr algn="ctr"/>
                      <a:endParaRPr lang="zh-CN" altLang="en-US" sz="2800" dirty="0">
                        <a:latin typeface="楷体" panose="02010609060101010101" pitchFamily="49" charset="-122"/>
                        <a:ea typeface="楷体" panose="02010609060101010101" pitchFamily="49" charset="-122"/>
                      </a:endParaRPr>
                    </a:p>
                  </a:txBody>
                  <a:tcPr anchor="ctr"/>
                </a:tc>
                <a:tc>
                  <a:txBody>
                    <a:bodyPr/>
                    <a:lstStyle/>
                    <a:p>
                      <a:pPr algn="ctr"/>
                      <a:r>
                        <a:rPr lang="zh-CN" altLang="en-US" sz="2800" dirty="0">
                          <a:latin typeface="楷体" panose="02010609060101010101" pitchFamily="49" charset="-122"/>
                          <a:ea typeface="楷体" panose="02010609060101010101" pitchFamily="49" charset="-122"/>
                        </a:rPr>
                        <a:t>聚</a:t>
                      </a:r>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噁唑烷酮</a:t>
                      </a:r>
                    </a:p>
                  </a:txBody>
                  <a:tcPr anchor="ctr"/>
                </a:tc>
                <a:extLst>
                  <a:ext uri="{0D108BD9-81ED-4DB2-BD59-A6C34878D82A}">
                    <a16:rowId xmlns:a16="http://schemas.microsoft.com/office/drawing/2014/main" val="10004"/>
                  </a:ext>
                </a:extLst>
              </a:tr>
              <a:tr h="632070">
                <a:tc>
                  <a:txBody>
                    <a:bodyPr/>
                    <a:lstStyle/>
                    <a:p>
                      <a:pPr algn="ctr"/>
                      <a:r>
                        <a:rPr lang="zh-CN" altLang="en-US" sz="2800" dirty="0">
                          <a:latin typeface="楷体" panose="02010609060101010101" pitchFamily="49" charset="-122"/>
                          <a:ea typeface="楷体" panose="02010609060101010101" pitchFamily="49" charset="-122"/>
                        </a:rPr>
                        <a:t>二硫醇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非共轭二烯烃</a:t>
                      </a:r>
                    </a:p>
                  </a:txBody>
                  <a:tcPr anchor="ctr"/>
                </a:tc>
                <a:tc>
                  <a:txBody>
                    <a:bodyPr/>
                    <a:lstStyle/>
                    <a:p>
                      <a:pPr algn="ctr"/>
                      <a:endParaRPr lang="zh-CN" altLang="en-US" sz="2800" dirty="0">
                        <a:latin typeface="楷体" panose="02010609060101010101" pitchFamily="49" charset="-122"/>
                        <a:ea typeface="楷体" panose="02010609060101010101" pitchFamily="49" charset="-122"/>
                      </a:endParaRPr>
                    </a:p>
                  </a:txBody>
                  <a:tcPr anchor="ctr"/>
                </a:tc>
                <a:tc>
                  <a:txBody>
                    <a:bodyPr/>
                    <a:lstStyle/>
                    <a:p>
                      <a:pPr algn="ctr"/>
                      <a:r>
                        <a:rPr lang="zh-CN" altLang="en-US" sz="2800" dirty="0">
                          <a:latin typeface="楷体" panose="02010609060101010101" pitchFamily="49" charset="-122"/>
                          <a:ea typeface="楷体" panose="02010609060101010101" pitchFamily="49" charset="-122"/>
                        </a:rPr>
                        <a:t>聚多硫化合物</a:t>
                      </a:r>
                    </a:p>
                  </a:txBody>
                  <a:tcPr anchor="ctr"/>
                </a:tc>
                <a:extLst>
                  <a:ext uri="{0D108BD9-81ED-4DB2-BD59-A6C34878D82A}">
                    <a16:rowId xmlns:a16="http://schemas.microsoft.com/office/drawing/2014/main" val="10005"/>
                  </a:ext>
                </a:extLst>
              </a:tr>
              <a:tr h="632070">
                <a:tc>
                  <a:txBody>
                    <a:bodyPr/>
                    <a:lstStyle/>
                    <a:p>
                      <a:pPr algn="ctr"/>
                      <a:r>
                        <a:rPr lang="zh-CN" altLang="en-US" sz="2800" dirty="0">
                          <a:latin typeface="楷体" panose="02010609060101010101" pitchFamily="49" charset="-122"/>
                          <a:ea typeface="楷体" panose="02010609060101010101" pitchFamily="49" charset="-122"/>
                        </a:rPr>
                        <a:t>二腈</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二元醇</a:t>
                      </a:r>
                    </a:p>
                  </a:txBody>
                  <a:tcPr anchor="ctr"/>
                </a:tc>
                <a:tc>
                  <a:txBody>
                    <a:bodyPr/>
                    <a:lstStyle/>
                    <a:p>
                      <a:pPr algn="ctr"/>
                      <a:endParaRPr lang="zh-CN" altLang="en-US" sz="2800" dirty="0">
                        <a:latin typeface="楷体" panose="02010609060101010101" pitchFamily="49" charset="-122"/>
                        <a:ea typeface="楷体" panose="02010609060101010101" pitchFamily="49" charset="-122"/>
                      </a:endParaRPr>
                    </a:p>
                  </a:txBody>
                  <a:tcPr anchor="ctr"/>
                </a:tc>
                <a:tc>
                  <a:txBody>
                    <a:bodyPr/>
                    <a:lstStyle/>
                    <a:p>
                      <a:pPr algn="ctr"/>
                      <a:r>
                        <a:rPr lang="zh-CN" altLang="en-US" sz="2800" dirty="0">
                          <a:latin typeface="楷体" panose="02010609060101010101" pitchFamily="49" charset="-122"/>
                          <a:ea typeface="楷体" panose="02010609060101010101" pitchFamily="49" charset="-122"/>
                        </a:rPr>
                        <a:t>聚酰胺</a:t>
                      </a:r>
                    </a:p>
                  </a:txBody>
                  <a:tcPr anchor="ctr"/>
                </a:tc>
                <a:extLst>
                  <a:ext uri="{0D108BD9-81ED-4DB2-BD59-A6C34878D82A}">
                    <a16:rowId xmlns:a16="http://schemas.microsoft.com/office/drawing/2014/main" val="10006"/>
                  </a:ext>
                </a:extLst>
              </a:tr>
              <a:tr h="632070">
                <a:tc>
                  <a:txBody>
                    <a:bodyPr/>
                    <a:lstStyle/>
                    <a:p>
                      <a:pPr algn="ctr"/>
                      <a:r>
                        <a:rPr lang="zh-CN" altLang="en-US" sz="2800" dirty="0">
                          <a:latin typeface="楷体" panose="02010609060101010101" pitchFamily="49" charset="-122"/>
                          <a:ea typeface="楷体" panose="02010609060101010101" pitchFamily="49" charset="-122"/>
                        </a:rPr>
                        <a:t>二乙烯基砜</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二元醇</a:t>
                      </a:r>
                    </a:p>
                  </a:txBody>
                  <a:tcPr anchor="ctr"/>
                </a:tc>
                <a:tc>
                  <a:txBody>
                    <a:bodyPr/>
                    <a:lstStyle/>
                    <a:p>
                      <a:pPr algn="ctr"/>
                      <a:endParaRPr lang="zh-CN" altLang="en-US" sz="2800" dirty="0">
                        <a:latin typeface="楷体" panose="02010609060101010101" pitchFamily="49" charset="-122"/>
                        <a:ea typeface="楷体" panose="02010609060101010101" pitchFamily="49" charset="-122"/>
                      </a:endParaRPr>
                    </a:p>
                  </a:txBody>
                  <a:tcPr anchor="ctr"/>
                </a:tc>
                <a:tc>
                  <a:txBody>
                    <a:bodyPr/>
                    <a:lstStyle/>
                    <a:p>
                      <a:pPr algn="ctr"/>
                      <a:r>
                        <a:rPr lang="zh-CN" altLang="en-US" sz="2800" dirty="0">
                          <a:latin typeface="楷体" panose="02010609060101010101" pitchFamily="49" charset="-122"/>
                          <a:ea typeface="楷体" panose="02010609060101010101" pitchFamily="49" charset="-122"/>
                        </a:rPr>
                        <a:t>聚砜</a:t>
                      </a:r>
                    </a:p>
                  </a:txBody>
                  <a:tcPr anchor="ctr"/>
                </a:tc>
                <a:extLst>
                  <a:ext uri="{0D108BD9-81ED-4DB2-BD59-A6C34878D82A}">
                    <a16:rowId xmlns:a16="http://schemas.microsoft.com/office/drawing/2014/main" val="10007"/>
                  </a:ext>
                </a:extLst>
              </a:tr>
              <a:tr h="632070">
                <a:tc>
                  <a:txBody>
                    <a:bodyPr/>
                    <a:lstStyle/>
                    <a:p>
                      <a:pPr algn="ctr"/>
                      <a:r>
                        <a:rPr lang="zh-CN" altLang="en-US" sz="2800" dirty="0">
                          <a:latin typeface="楷体" panose="02010609060101010101" pitchFamily="49" charset="-122"/>
                          <a:ea typeface="楷体" panose="02010609060101010101" pitchFamily="49" charset="-122"/>
                        </a:rPr>
                        <a:t>共轭二烯烃</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双亲二烯烃</a:t>
                      </a:r>
                    </a:p>
                  </a:txBody>
                  <a:tcPr anchor="ctr"/>
                </a:tc>
                <a:tc>
                  <a:txBody>
                    <a:bodyPr/>
                    <a:lstStyle/>
                    <a:p>
                      <a:pPr algn="ctr"/>
                      <a:endParaRPr lang="zh-CN" altLang="en-US" sz="2800" dirty="0">
                        <a:latin typeface="楷体" panose="02010609060101010101" pitchFamily="49" charset="-122"/>
                        <a:ea typeface="楷体" panose="02010609060101010101" pitchFamily="49" charset="-122"/>
                      </a:endParaRPr>
                    </a:p>
                  </a:txBody>
                  <a:tcPr anchor="ctr"/>
                </a:tc>
                <a:tc>
                  <a:txBody>
                    <a:bodyPr/>
                    <a:lstStyle/>
                    <a:p>
                      <a:pPr algn="ctr"/>
                      <a:r>
                        <a:rPr lang="zh-CN" altLang="en-US" sz="2800" dirty="0">
                          <a:latin typeface="楷体" panose="02010609060101010101" pitchFamily="49" charset="-122"/>
                          <a:ea typeface="楷体" panose="02010609060101010101" pitchFamily="49" charset="-122"/>
                        </a:rPr>
                        <a:t>梯形化合物</a:t>
                      </a:r>
                    </a:p>
                  </a:txBody>
                  <a:tcPr anchor="ctr"/>
                </a:tc>
                <a:extLst>
                  <a:ext uri="{0D108BD9-81ED-4DB2-BD59-A6C34878D82A}">
                    <a16:rowId xmlns:a16="http://schemas.microsoft.com/office/drawing/2014/main" val="10008"/>
                  </a:ext>
                </a:extLst>
              </a:tr>
            </a:tbl>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724956745"/>
              </p:ext>
            </p:extLst>
          </p:nvPr>
        </p:nvGraphicFramePr>
        <p:xfrm>
          <a:off x="4572000" y="937161"/>
          <a:ext cx="1402011" cy="576064"/>
        </p:xfrm>
        <a:graphic>
          <a:graphicData uri="http://schemas.openxmlformats.org/presentationml/2006/ole">
            <mc:AlternateContent xmlns:mc="http://schemas.openxmlformats.org/markup-compatibility/2006">
              <mc:Choice xmlns:v="urn:schemas-microsoft-com:vml" Requires="v">
                <p:oleObj spid="_x0000_s29343" name="CS ChemDraw Drawing" r:id="rId3" imgW="1167132" imgH="479592" progId="ChemDraw.Document.6.0">
                  <p:embed/>
                </p:oleObj>
              </mc:Choice>
              <mc:Fallback>
                <p:oleObj name="CS ChemDraw Drawing" r:id="rId3" imgW="1167132" imgH="479592" progId="ChemDraw.Document.6.0">
                  <p:embed/>
                  <p:pic>
                    <p:nvPicPr>
                      <p:cNvPr id="0" name=""/>
                      <p:cNvPicPr/>
                      <p:nvPr/>
                    </p:nvPicPr>
                    <p:blipFill>
                      <a:blip r:embed="rId4"/>
                      <a:stretch>
                        <a:fillRect/>
                      </a:stretch>
                    </p:blipFill>
                    <p:spPr>
                      <a:xfrm>
                        <a:off x="4572000" y="937161"/>
                        <a:ext cx="1402011" cy="576064"/>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218604644"/>
              </p:ext>
            </p:extLst>
          </p:nvPr>
        </p:nvGraphicFramePr>
        <p:xfrm>
          <a:off x="4572000" y="1628800"/>
          <a:ext cx="1390092" cy="569275"/>
        </p:xfrm>
        <a:graphic>
          <a:graphicData uri="http://schemas.openxmlformats.org/presentationml/2006/ole">
            <mc:AlternateContent xmlns:mc="http://schemas.openxmlformats.org/markup-compatibility/2006">
              <mc:Choice xmlns:v="urn:schemas-microsoft-com:vml" Requires="v">
                <p:oleObj spid="_x0000_s29344" name="CS ChemDraw Drawing" r:id="rId5" imgW="1167132" imgH="478188" progId="ChemDraw.Document.6.0">
                  <p:embed/>
                </p:oleObj>
              </mc:Choice>
              <mc:Fallback>
                <p:oleObj name="CS ChemDraw Drawing" r:id="rId5" imgW="1167132" imgH="478188" progId="ChemDraw.Document.6.0">
                  <p:embed/>
                  <p:pic>
                    <p:nvPicPr>
                      <p:cNvPr id="0" name=""/>
                      <p:cNvPicPr/>
                      <p:nvPr/>
                    </p:nvPicPr>
                    <p:blipFill>
                      <a:blip r:embed="rId6"/>
                      <a:stretch>
                        <a:fillRect/>
                      </a:stretch>
                    </p:blipFill>
                    <p:spPr>
                      <a:xfrm>
                        <a:off x="4572000" y="1628800"/>
                        <a:ext cx="1390092" cy="56927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39216285"/>
              </p:ext>
            </p:extLst>
          </p:nvPr>
        </p:nvGraphicFramePr>
        <p:xfrm>
          <a:off x="4572000" y="2269860"/>
          <a:ext cx="1423792" cy="583076"/>
        </p:xfrm>
        <a:graphic>
          <a:graphicData uri="http://schemas.openxmlformats.org/presentationml/2006/ole">
            <mc:AlternateContent xmlns:mc="http://schemas.openxmlformats.org/markup-compatibility/2006">
              <mc:Choice xmlns:v="urn:schemas-microsoft-com:vml" Requires="v">
                <p:oleObj spid="_x0000_s29345" name="CS ChemDraw Drawing" r:id="rId7" imgW="1167132" imgH="478188" progId="ChemDraw.Document.6.0">
                  <p:embed/>
                </p:oleObj>
              </mc:Choice>
              <mc:Fallback>
                <p:oleObj name="CS ChemDraw Drawing" r:id="rId7" imgW="1167132" imgH="478188" progId="ChemDraw.Document.6.0">
                  <p:embed/>
                  <p:pic>
                    <p:nvPicPr>
                      <p:cNvPr id="0" name=""/>
                      <p:cNvPicPr/>
                      <p:nvPr/>
                    </p:nvPicPr>
                    <p:blipFill>
                      <a:blip r:embed="rId8"/>
                      <a:stretch>
                        <a:fillRect/>
                      </a:stretch>
                    </p:blipFill>
                    <p:spPr>
                      <a:xfrm>
                        <a:off x="4572000" y="2269860"/>
                        <a:ext cx="1423792" cy="583076"/>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452750369"/>
              </p:ext>
            </p:extLst>
          </p:nvPr>
        </p:nvGraphicFramePr>
        <p:xfrm>
          <a:off x="4572000" y="4476462"/>
          <a:ext cx="1080120" cy="582645"/>
        </p:xfrm>
        <a:graphic>
          <a:graphicData uri="http://schemas.openxmlformats.org/presentationml/2006/ole">
            <mc:AlternateContent xmlns:mc="http://schemas.openxmlformats.org/markup-compatibility/2006">
              <mc:Choice xmlns:v="urn:schemas-microsoft-com:vml" Requires="v">
                <p:oleObj spid="_x0000_s29346" name="CS ChemDraw Drawing" r:id="rId9" imgW="885266" imgH="478188" progId="ChemDraw.Document.6.0">
                  <p:embed/>
                </p:oleObj>
              </mc:Choice>
              <mc:Fallback>
                <p:oleObj name="CS ChemDraw Drawing" r:id="rId9" imgW="885266" imgH="478188" progId="ChemDraw.Document.6.0">
                  <p:embed/>
                  <p:pic>
                    <p:nvPicPr>
                      <p:cNvPr id="0" name=""/>
                      <p:cNvPicPr/>
                      <p:nvPr/>
                    </p:nvPicPr>
                    <p:blipFill>
                      <a:blip r:embed="rId10"/>
                      <a:stretch>
                        <a:fillRect/>
                      </a:stretch>
                    </p:blipFill>
                    <p:spPr>
                      <a:xfrm>
                        <a:off x="4572000" y="4476462"/>
                        <a:ext cx="1080120" cy="58264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267216822"/>
              </p:ext>
            </p:extLst>
          </p:nvPr>
        </p:nvGraphicFramePr>
        <p:xfrm>
          <a:off x="4202486" y="4029086"/>
          <a:ext cx="2162820" cy="301833"/>
        </p:xfrm>
        <a:graphic>
          <a:graphicData uri="http://schemas.openxmlformats.org/presentationml/2006/ole">
            <mc:AlternateContent xmlns:mc="http://schemas.openxmlformats.org/markup-compatibility/2006">
              <mc:Choice xmlns:v="urn:schemas-microsoft-com:vml" Requires="v">
                <p:oleObj spid="_x0000_s29347" name="CS ChemDraw Drawing" r:id="rId11" imgW="1785625" imgH="249275" progId="ChemDraw.Document.6.0">
                  <p:embed/>
                </p:oleObj>
              </mc:Choice>
              <mc:Fallback>
                <p:oleObj name="CS ChemDraw Drawing" r:id="rId11" imgW="1785625" imgH="249275" progId="ChemDraw.Document.6.0">
                  <p:embed/>
                  <p:pic>
                    <p:nvPicPr>
                      <p:cNvPr id="0" name=""/>
                      <p:cNvPicPr/>
                      <p:nvPr/>
                    </p:nvPicPr>
                    <p:blipFill>
                      <a:blip r:embed="rId12"/>
                      <a:stretch>
                        <a:fillRect/>
                      </a:stretch>
                    </p:blipFill>
                    <p:spPr>
                      <a:xfrm>
                        <a:off x="4202486" y="4029086"/>
                        <a:ext cx="2162820" cy="301833"/>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391649917"/>
              </p:ext>
            </p:extLst>
          </p:nvPr>
        </p:nvGraphicFramePr>
        <p:xfrm>
          <a:off x="3970195" y="5350193"/>
          <a:ext cx="2627402" cy="278341"/>
        </p:xfrm>
        <a:graphic>
          <a:graphicData uri="http://schemas.openxmlformats.org/presentationml/2006/ole">
            <mc:AlternateContent xmlns:mc="http://schemas.openxmlformats.org/markup-compatibility/2006">
              <mc:Choice xmlns:v="urn:schemas-microsoft-com:vml" Requires="v">
                <p:oleObj spid="_x0000_s29348" name="CS ChemDraw Drawing" r:id="rId13" imgW="2352518" imgH="249275" progId="ChemDraw.Document.6.0">
                  <p:embed/>
                </p:oleObj>
              </mc:Choice>
              <mc:Fallback>
                <p:oleObj name="CS ChemDraw Drawing" r:id="rId13" imgW="2352518" imgH="249275" progId="ChemDraw.Document.6.0">
                  <p:embed/>
                  <p:pic>
                    <p:nvPicPr>
                      <p:cNvPr id="0" name=""/>
                      <p:cNvPicPr/>
                      <p:nvPr/>
                    </p:nvPicPr>
                    <p:blipFill>
                      <a:blip r:embed="rId14"/>
                      <a:stretch>
                        <a:fillRect/>
                      </a:stretch>
                    </p:blipFill>
                    <p:spPr>
                      <a:xfrm>
                        <a:off x="3970195" y="5350193"/>
                        <a:ext cx="2627402" cy="278341"/>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102884268"/>
              </p:ext>
            </p:extLst>
          </p:nvPr>
        </p:nvGraphicFramePr>
        <p:xfrm>
          <a:off x="4802307" y="3096022"/>
          <a:ext cx="1087910" cy="689978"/>
        </p:xfrm>
        <a:graphic>
          <a:graphicData uri="http://schemas.openxmlformats.org/presentationml/2006/ole">
            <mc:AlternateContent xmlns:mc="http://schemas.openxmlformats.org/markup-compatibility/2006">
              <mc:Choice xmlns:v="urn:schemas-microsoft-com:vml" Requires="v">
                <p:oleObj spid="_x0000_s29349" name="CS ChemDraw Drawing" r:id="rId15" imgW="1011632" imgH="641094" progId="ChemDraw.Document.6.0">
                  <p:embed/>
                </p:oleObj>
              </mc:Choice>
              <mc:Fallback>
                <p:oleObj name="CS ChemDraw Drawing" r:id="rId15" imgW="1011632" imgH="641094" progId="ChemDraw.Document.6.0">
                  <p:embed/>
                  <p:pic>
                    <p:nvPicPr>
                      <p:cNvPr id="0" name=""/>
                      <p:cNvPicPr/>
                      <p:nvPr/>
                    </p:nvPicPr>
                    <p:blipFill>
                      <a:blip r:embed="rId16"/>
                      <a:stretch>
                        <a:fillRect/>
                      </a:stretch>
                    </p:blipFill>
                    <p:spPr>
                      <a:xfrm>
                        <a:off x="4802307" y="3096022"/>
                        <a:ext cx="1087910" cy="689978"/>
                      </a:xfrm>
                      <a:prstGeom prst="rect">
                        <a:avLst/>
                      </a:prstGeom>
                    </p:spPr>
                  </p:pic>
                </p:oleObj>
              </mc:Fallback>
            </mc:AlternateContent>
          </a:graphicData>
        </a:graphic>
      </p:graphicFrame>
    </p:spTree>
    <p:extLst>
      <p:ext uri="{BB962C8B-B14F-4D97-AF65-F5344CB8AC3E}">
        <p14:creationId xmlns:p14="http://schemas.microsoft.com/office/powerpoint/2010/main" val="8129812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796"/>
            <a:ext cx="394254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sz="2800" dirty="0">
                <a:solidFill>
                  <a:srgbClr val="FF0000"/>
                </a:solidFill>
                <a:latin typeface="Times New Roman" pitchFamily="18" charset="0"/>
              </a:rPr>
              <a:t>实验室合成多嵌段聚醚</a:t>
            </a:r>
            <a:endParaRPr lang="zh-CN" altLang="en-US" sz="2800" dirty="0">
              <a:latin typeface="楷体" panose="02010609060101010101" pitchFamily="49" charset="-122"/>
              <a:ea typeface="楷体" panose="02010609060101010101" pitchFamily="49" charset="-122"/>
              <a:cs typeface="Arial" panose="020B0604020202020204" pitchFamily="34" charset="0"/>
            </a:endParaRPr>
          </a:p>
        </p:txBody>
      </p:sp>
      <p:sp>
        <p:nvSpPr>
          <p:cNvPr id="2" name="Rectangle 2"/>
          <p:cNvSpPr>
            <a:spLocks noChangeArrowheads="1"/>
          </p:cNvSpPr>
          <p:nvPr/>
        </p:nvSpPr>
        <p:spPr bwMode="auto">
          <a:xfrm>
            <a:off x="1331640" y="270892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92672927"/>
              </p:ext>
            </p:extLst>
          </p:nvPr>
        </p:nvGraphicFramePr>
        <p:xfrm>
          <a:off x="1691680" y="504055"/>
          <a:ext cx="6120680" cy="6296815"/>
        </p:xfrm>
        <a:graphic>
          <a:graphicData uri="http://schemas.openxmlformats.org/presentationml/2006/ole">
            <mc:AlternateContent xmlns:mc="http://schemas.openxmlformats.org/markup-compatibility/2006">
              <mc:Choice xmlns:v="urn:schemas-microsoft-com:vml" Requires="v">
                <p:oleObj spid="_x0000_s16713" name="CS ChemDraw Drawing" r:id="rId3" imgW="8489704" imgH="8696904" progId="ChemDraw.Document.6.0">
                  <p:embed/>
                </p:oleObj>
              </mc:Choice>
              <mc:Fallback>
                <p:oleObj name="CS ChemDraw Drawing" r:id="rId3" imgW="8489704" imgH="8696904" progId="ChemDraw.Document.6.0">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504055"/>
                        <a:ext cx="6120680" cy="6296815"/>
                      </a:xfrm>
                      <a:prstGeom prst="rect">
                        <a:avLst/>
                      </a:prstGeom>
                      <a:noFill/>
                    </p:spPr>
                  </p:pic>
                </p:oleObj>
              </mc:Fallback>
            </mc:AlternateContent>
          </a:graphicData>
        </a:graphic>
      </p:graphicFrame>
    </p:spTree>
    <p:extLst>
      <p:ext uri="{BB962C8B-B14F-4D97-AF65-F5344CB8AC3E}">
        <p14:creationId xmlns:p14="http://schemas.microsoft.com/office/powerpoint/2010/main" val="12299083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71" y="-2898"/>
            <a:ext cx="19983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多元醇</a:t>
            </a:r>
          </a:p>
        </p:txBody>
      </p:sp>
      <p:pic>
        <p:nvPicPr>
          <p:cNvPr id="10" name="Picture 2" descr="1"/>
          <p:cNvPicPr>
            <a:picLocks noChangeAspect="1" noChangeArrowheads="1"/>
          </p:cNvPicPr>
          <p:nvPr/>
        </p:nvPicPr>
        <p:blipFill>
          <a:blip r:embed="rId2" cstate="print"/>
          <a:srcRect/>
          <a:stretch>
            <a:fillRect/>
          </a:stretch>
        </p:blipFill>
        <p:spPr bwMode="auto">
          <a:xfrm>
            <a:off x="0" y="1340768"/>
            <a:ext cx="9144000" cy="3919537"/>
          </a:xfrm>
          <a:prstGeom prst="rect">
            <a:avLst/>
          </a:prstGeom>
          <a:noFill/>
          <a:ln w="9525">
            <a:solidFill>
              <a:schemeClr val="hlink"/>
            </a:solidFill>
            <a:miter lim="800000"/>
            <a:headEnd/>
            <a:tailEnd/>
          </a:ln>
        </p:spPr>
      </p:pic>
      <p:sp>
        <p:nvSpPr>
          <p:cNvPr id="11" name="Rectangle 5"/>
          <p:cNvSpPr>
            <a:spLocks noChangeArrowheads="1"/>
          </p:cNvSpPr>
          <p:nvPr/>
        </p:nvSpPr>
        <p:spPr bwMode="auto">
          <a:xfrm>
            <a:off x="76200" y="2288505"/>
            <a:ext cx="8915400" cy="533400"/>
          </a:xfrm>
          <a:prstGeom prst="rect">
            <a:avLst/>
          </a:prstGeom>
          <a:noFill/>
          <a:ln w="38100" cap="sq">
            <a:solidFill>
              <a:srgbClr val="FF0000"/>
            </a:solidFill>
            <a:miter lim="800000"/>
            <a:headEnd type="none" w="sm" len="sm"/>
            <a:tailEnd type="none" w="sm" len="sm"/>
          </a:ln>
          <a:effectLst/>
        </p:spPr>
        <p:txBody>
          <a:bodyPr wrap="none" anchor="ctr"/>
          <a:lstStyle/>
          <a:p>
            <a:endParaRPr lang="zh-CN" altLang="en-US"/>
          </a:p>
        </p:txBody>
      </p:sp>
      <p:sp>
        <p:nvSpPr>
          <p:cNvPr id="12" name="Rectangle 3"/>
          <p:cNvSpPr>
            <a:spLocks noChangeArrowheads="1"/>
          </p:cNvSpPr>
          <p:nvPr/>
        </p:nvSpPr>
        <p:spPr bwMode="auto">
          <a:xfrm>
            <a:off x="47038" y="5474617"/>
            <a:ext cx="8153400" cy="1004888"/>
          </a:xfrm>
          <a:prstGeom prst="rect">
            <a:avLst/>
          </a:prstGeom>
          <a:noFill/>
          <a:ln w="12700" cap="sq">
            <a:noFill/>
            <a:miter lim="800000"/>
            <a:headEnd type="none" w="sm" len="sm"/>
            <a:tailEnd type="none" w="sm" len="sm"/>
          </a:ln>
          <a:effectLst/>
        </p:spPr>
        <p:txBody>
          <a:bodyPr>
            <a:spAutoFit/>
          </a:bodyPr>
          <a:lstStyle/>
          <a:p>
            <a:pPr>
              <a:lnSpc>
                <a:spcPct val="120000"/>
              </a:lnSpc>
              <a:spcBef>
                <a:spcPct val="10000"/>
              </a:spcBef>
            </a:pPr>
            <a:r>
              <a:rPr kumimoji="1" lang="zh-CN" altLang="en-US" sz="2400" dirty="0">
                <a:latin typeface="Times New Roman" pitchFamily="18" charset="0"/>
              </a:rPr>
              <a:t>聚醚多元醇分子中端羟基数与起始剂分子中的羟基数相等。</a:t>
            </a:r>
          </a:p>
          <a:p>
            <a:pPr>
              <a:lnSpc>
                <a:spcPct val="120000"/>
              </a:lnSpc>
              <a:spcBef>
                <a:spcPct val="10000"/>
              </a:spcBef>
            </a:pPr>
            <a:r>
              <a:rPr kumimoji="1" lang="zh-CN" altLang="en-US" sz="2400" dirty="0">
                <a:latin typeface="Times New Roman" pitchFamily="18" charset="0"/>
              </a:rPr>
              <a:t>起始剂可以调节聚醚多元醇分子量。</a:t>
            </a:r>
          </a:p>
        </p:txBody>
      </p:sp>
      <p:sp>
        <p:nvSpPr>
          <p:cNvPr id="2" name="矩形 1">
            <a:extLst>
              <a:ext uri="{FF2B5EF4-FFF2-40B4-BE49-F238E27FC236}">
                <a16:creationId xmlns:a16="http://schemas.microsoft.com/office/drawing/2014/main" id="{C2818572-BDC7-46D7-BF26-B3482C50F6C0}"/>
              </a:ext>
            </a:extLst>
          </p:cNvPr>
          <p:cNvSpPr/>
          <p:nvPr/>
        </p:nvSpPr>
        <p:spPr>
          <a:xfrm>
            <a:off x="-671" y="695647"/>
            <a:ext cx="3791423" cy="523220"/>
          </a:xfrm>
          <a:prstGeom prst="rect">
            <a:avLst/>
          </a:prstGeom>
        </p:spPr>
        <p:txBody>
          <a:bodyPr wrap="none">
            <a:spAutoFit/>
          </a:bodyPr>
          <a:lstStyle/>
          <a:p>
            <a:r>
              <a:rPr kumimoji="1" lang="zh-CN" altLang="en-US" sz="2800" b="1" dirty="0">
                <a:solidFill>
                  <a:srgbClr val="FF3300"/>
                </a:solidFill>
                <a:latin typeface="Times New Roman" pitchFamily="18" charset="0"/>
              </a:rPr>
              <a:t>常用聚醚多元醇的种类</a:t>
            </a:r>
          </a:p>
        </p:txBody>
      </p:sp>
    </p:spTree>
    <p:extLst>
      <p:ext uri="{BB962C8B-B14F-4D97-AF65-F5344CB8AC3E}">
        <p14:creationId xmlns:p14="http://schemas.microsoft.com/office/powerpoint/2010/main" val="104654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19983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多元醇</a:t>
            </a:r>
          </a:p>
        </p:txBody>
      </p:sp>
      <p:pic>
        <p:nvPicPr>
          <p:cNvPr id="10" name="Picture 4" descr="1"/>
          <p:cNvPicPr>
            <a:picLocks noChangeAspect="1" noChangeArrowheads="1"/>
          </p:cNvPicPr>
          <p:nvPr/>
        </p:nvPicPr>
        <p:blipFill>
          <a:blip r:embed="rId2" cstate="print"/>
          <a:srcRect/>
          <a:stretch>
            <a:fillRect/>
          </a:stretch>
        </p:blipFill>
        <p:spPr bwMode="auto">
          <a:xfrm>
            <a:off x="14456" y="3124200"/>
            <a:ext cx="9129543" cy="3733800"/>
          </a:xfrm>
          <a:prstGeom prst="rect">
            <a:avLst/>
          </a:prstGeom>
          <a:noFill/>
          <a:ln w="9525">
            <a:solidFill>
              <a:schemeClr val="hlink"/>
            </a:solidFill>
            <a:miter lim="800000"/>
            <a:headEnd/>
            <a:tailEnd/>
          </a:ln>
        </p:spPr>
      </p:pic>
      <p:sp>
        <p:nvSpPr>
          <p:cNvPr id="2" name="矩形 1">
            <a:extLst>
              <a:ext uri="{FF2B5EF4-FFF2-40B4-BE49-F238E27FC236}">
                <a16:creationId xmlns:a16="http://schemas.microsoft.com/office/drawing/2014/main" id="{EAF2309F-2DD4-417E-A02F-3ADD6195CF1A}"/>
              </a:ext>
            </a:extLst>
          </p:cNvPr>
          <p:cNvSpPr/>
          <p:nvPr/>
        </p:nvSpPr>
        <p:spPr>
          <a:xfrm>
            <a:off x="143000" y="575671"/>
            <a:ext cx="9001000" cy="2462213"/>
          </a:xfrm>
          <a:prstGeom prst="rect">
            <a:avLst/>
          </a:prstGeom>
        </p:spPr>
        <p:txBody>
          <a:bodyPr wrap="square">
            <a:spAutoFit/>
          </a:bodyPr>
          <a:lstStyle/>
          <a:p>
            <a:pPr marL="457200" indent="-457200">
              <a:lnSpc>
                <a:spcPct val="150000"/>
              </a:lnSpc>
              <a:spcBef>
                <a:spcPts val="600"/>
              </a:spcBef>
              <a:buClr>
                <a:srgbClr val="002060"/>
              </a:buClr>
              <a:buFont typeface="Wingdings" panose="05000000000000000000" pitchFamily="2" charset="2"/>
              <a:buChar char="u"/>
            </a:pPr>
            <a:r>
              <a:rPr kumimoji="1" lang="zh-CN" altLang="en-US" sz="2400" b="1" dirty="0">
                <a:solidFill>
                  <a:srgbClr val="FF0000"/>
                </a:solidFill>
                <a:latin typeface="Times New Roman" pitchFamily="18" charset="0"/>
              </a:rPr>
              <a:t>聚酯多元醇</a:t>
            </a:r>
          </a:p>
          <a:p>
            <a:pPr indent="457200">
              <a:lnSpc>
                <a:spcPct val="150000"/>
              </a:lnSpc>
              <a:spcBef>
                <a:spcPts val="600"/>
              </a:spcBef>
              <a:buClr>
                <a:srgbClr val="002060"/>
              </a:buClr>
            </a:pPr>
            <a:r>
              <a:rPr kumimoji="1" lang="zh-CN" altLang="en-US" sz="2400" dirty="0">
                <a:latin typeface="楷体" panose="02010609060101010101" pitchFamily="49" charset="-122"/>
                <a:ea typeface="楷体" panose="02010609060101010101" pitchFamily="49" charset="-122"/>
              </a:rPr>
              <a:t>聚酯多元醇通常由二元酸与过量的多元醇反应而成，分子量为</a:t>
            </a:r>
            <a:r>
              <a:rPr kumimoji="1" lang="en-US" altLang="zh-CN" sz="2400" dirty="0">
                <a:latin typeface="楷体" panose="02010609060101010101" pitchFamily="49" charset="-122"/>
                <a:ea typeface="楷体" panose="02010609060101010101" pitchFamily="49" charset="-122"/>
              </a:rPr>
              <a:t>1000-3000</a:t>
            </a:r>
            <a:r>
              <a:rPr kumimoji="1" lang="zh-CN" altLang="en-US" sz="2400" dirty="0">
                <a:latin typeface="楷体" panose="02010609060101010101" pitchFamily="49" charset="-122"/>
                <a:ea typeface="楷体" panose="02010609060101010101" pitchFamily="49" charset="-122"/>
              </a:rPr>
              <a:t>。聚酯多元醇也可由内酯</a:t>
            </a:r>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如己内酯</a:t>
            </a:r>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开环聚合而得到</a:t>
            </a:r>
            <a:endParaRPr kumimoji="1" lang="en-US" altLang="zh-CN" sz="2400" dirty="0">
              <a:latin typeface="楷体" panose="02010609060101010101" pitchFamily="49" charset="-122"/>
              <a:ea typeface="楷体" panose="02010609060101010101" pitchFamily="49" charset="-122"/>
            </a:endParaRPr>
          </a:p>
          <a:p>
            <a:pPr>
              <a:lnSpc>
                <a:spcPct val="150000"/>
              </a:lnSpc>
              <a:spcBef>
                <a:spcPts val="600"/>
              </a:spcBef>
              <a:buClr>
                <a:srgbClr val="002060"/>
              </a:buClr>
            </a:pPr>
            <a:r>
              <a:rPr kumimoji="1" lang="zh-CN" altLang="en-US" sz="2400" b="1" dirty="0">
                <a:solidFill>
                  <a:srgbClr val="FF0000"/>
                </a:solidFill>
                <a:latin typeface="Times New Roman" pitchFamily="18" charset="0"/>
              </a:rPr>
              <a:t>常见聚酯多元醇的组成和用途</a:t>
            </a:r>
          </a:p>
        </p:txBody>
      </p:sp>
    </p:spTree>
    <p:extLst>
      <p:ext uri="{BB962C8B-B14F-4D97-AF65-F5344CB8AC3E}">
        <p14:creationId xmlns:p14="http://schemas.microsoft.com/office/powerpoint/2010/main" val="23531864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19983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多元醇</a:t>
            </a:r>
          </a:p>
        </p:txBody>
      </p:sp>
      <p:graphicFrame>
        <p:nvGraphicFramePr>
          <p:cNvPr id="2" name="表格 1"/>
          <p:cNvGraphicFramePr>
            <a:graphicFrameLocks noGrp="1"/>
          </p:cNvGraphicFramePr>
          <p:nvPr>
            <p:extLst>
              <p:ext uri="{D42A27DB-BD31-4B8C-83A1-F6EECF244321}">
                <p14:modId xmlns:p14="http://schemas.microsoft.com/office/powerpoint/2010/main" val="560848739"/>
              </p:ext>
            </p:extLst>
          </p:nvPr>
        </p:nvGraphicFramePr>
        <p:xfrm>
          <a:off x="611560" y="1381576"/>
          <a:ext cx="7920880" cy="4998720"/>
        </p:xfrm>
        <a:graphic>
          <a:graphicData uri="http://schemas.openxmlformats.org/drawingml/2006/table">
            <a:tbl>
              <a:tblPr firstRow="1" bandRow="1">
                <a:tableStyleId>{7DF18680-E054-41AD-8BC1-D1AEF772440D}</a:tableStyleId>
              </a:tblPr>
              <a:tblGrid>
                <a:gridCol w="1440160">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3600400">
                  <a:extLst>
                    <a:ext uri="{9D8B030D-6E8A-4147-A177-3AD203B41FA5}">
                      <a16:colId xmlns:a16="http://schemas.microsoft.com/office/drawing/2014/main" val="20002"/>
                    </a:ext>
                  </a:extLst>
                </a:gridCol>
              </a:tblGrid>
              <a:tr h="370840">
                <a:tc>
                  <a:txBody>
                    <a:bodyPr/>
                    <a:lstStyle/>
                    <a:p>
                      <a:r>
                        <a:rPr lang="zh-CN" altLang="en-US" sz="2800" dirty="0">
                          <a:latin typeface="楷体" panose="02010609060101010101" pitchFamily="49" charset="-122"/>
                          <a:ea typeface="楷体" panose="02010609060101010101" pitchFamily="49" charset="-122"/>
                        </a:rPr>
                        <a:t>特点</a:t>
                      </a:r>
                    </a:p>
                  </a:txBody>
                  <a:tcPr/>
                </a:tc>
                <a:tc>
                  <a:txBody>
                    <a:bodyPr/>
                    <a:lstStyle/>
                    <a:p>
                      <a:r>
                        <a:rPr lang="zh-CN" altLang="en-US" sz="2800" dirty="0">
                          <a:latin typeface="楷体" panose="02010609060101010101" pitchFamily="49" charset="-122"/>
                          <a:ea typeface="楷体" panose="02010609060101010101" pitchFamily="49" charset="-122"/>
                        </a:rPr>
                        <a:t>聚酯多元醇</a:t>
                      </a:r>
                    </a:p>
                  </a:txBody>
                  <a:tcPr/>
                </a:tc>
                <a:tc>
                  <a:txBody>
                    <a:bodyPr/>
                    <a:lstStyle/>
                    <a:p>
                      <a:r>
                        <a:rPr lang="zh-CN" altLang="en-US" sz="2800" dirty="0">
                          <a:latin typeface="楷体" panose="02010609060101010101" pitchFamily="49" charset="-122"/>
                          <a:ea typeface="楷体" panose="02010609060101010101" pitchFamily="49" charset="-122"/>
                        </a:rPr>
                        <a:t>聚醚多元醇</a:t>
                      </a:r>
                    </a:p>
                  </a:txBody>
                  <a:tcPr/>
                </a:tc>
                <a:extLst>
                  <a:ext uri="{0D108BD9-81ED-4DB2-BD59-A6C34878D82A}">
                    <a16:rowId xmlns:a16="http://schemas.microsoft.com/office/drawing/2014/main" val="10000"/>
                  </a:ext>
                </a:extLst>
              </a:tr>
              <a:tr h="370840">
                <a:tc>
                  <a:txBody>
                    <a:bodyPr/>
                    <a:lstStyle/>
                    <a:p>
                      <a:r>
                        <a:rPr lang="zh-CN" altLang="en-US" sz="2400" dirty="0">
                          <a:latin typeface="楷体" panose="02010609060101010101" pitchFamily="49" charset="-122"/>
                          <a:ea typeface="楷体" panose="02010609060101010101" pitchFamily="49" charset="-122"/>
                        </a:rPr>
                        <a:t>发展特点</a:t>
                      </a:r>
                    </a:p>
                  </a:txBody>
                  <a:tcPr/>
                </a:tc>
                <a:tc>
                  <a:txBody>
                    <a:bodyPr/>
                    <a:lstStyle/>
                    <a:p>
                      <a:r>
                        <a:rPr lang="zh-CN" altLang="en-US" sz="2400" dirty="0">
                          <a:latin typeface="楷体" panose="02010609060101010101" pitchFamily="49" charset="-122"/>
                          <a:ea typeface="楷体" panose="02010609060101010101" pitchFamily="49" charset="-122"/>
                        </a:rPr>
                        <a:t>在</a:t>
                      </a:r>
                      <a:r>
                        <a:rPr lang="zh-CN" altLang="en-US" sz="2400" dirty="0">
                          <a:solidFill>
                            <a:srgbClr val="FF0000"/>
                          </a:solidFill>
                          <a:latin typeface="楷体" panose="02010609060101010101" pitchFamily="49" charset="-122"/>
                          <a:ea typeface="楷体" panose="02010609060101010101" pitchFamily="49" charset="-122"/>
                        </a:rPr>
                        <a:t>煤化学</a:t>
                      </a:r>
                      <a:r>
                        <a:rPr lang="zh-CN" altLang="en-US" sz="2400" dirty="0">
                          <a:latin typeface="楷体" panose="02010609060101010101" pitchFamily="49" charset="-122"/>
                          <a:ea typeface="楷体" panose="02010609060101010101" pitchFamily="49" charset="-122"/>
                        </a:rPr>
                        <a:t>基础上发展的</a:t>
                      </a:r>
                    </a:p>
                  </a:txBody>
                  <a:tcPr/>
                </a:tc>
                <a:tc>
                  <a:txBody>
                    <a:bodyPr/>
                    <a:lstStyle/>
                    <a:p>
                      <a:r>
                        <a:rPr lang="zh-CN" altLang="en-US" sz="2400" dirty="0">
                          <a:latin typeface="楷体" panose="02010609060101010101" pitchFamily="49" charset="-122"/>
                          <a:ea typeface="楷体" panose="02010609060101010101" pitchFamily="49" charset="-122"/>
                        </a:rPr>
                        <a:t>以</a:t>
                      </a:r>
                      <a:r>
                        <a:rPr lang="zh-CN" altLang="en-US" sz="2400" dirty="0">
                          <a:solidFill>
                            <a:srgbClr val="FF0000"/>
                          </a:solidFill>
                          <a:latin typeface="楷体" panose="02010609060101010101" pitchFamily="49" charset="-122"/>
                          <a:ea typeface="楷体" panose="02010609060101010101" pitchFamily="49" charset="-122"/>
                        </a:rPr>
                        <a:t>石油化工</a:t>
                      </a:r>
                      <a:r>
                        <a:rPr lang="zh-CN" altLang="en-US" sz="2400" dirty="0">
                          <a:latin typeface="楷体" panose="02010609060101010101" pitchFamily="49" charset="-122"/>
                          <a:ea typeface="楷体" panose="02010609060101010101" pitchFamily="49" charset="-122"/>
                        </a:rPr>
                        <a:t>为基础而发展的</a:t>
                      </a:r>
                    </a:p>
                  </a:txBody>
                  <a:tcPr/>
                </a:tc>
                <a:extLst>
                  <a:ext uri="{0D108BD9-81ED-4DB2-BD59-A6C34878D82A}">
                    <a16:rowId xmlns:a16="http://schemas.microsoft.com/office/drawing/2014/main" val="10001"/>
                  </a:ext>
                </a:extLst>
              </a:tr>
              <a:tr h="370840">
                <a:tc>
                  <a:txBody>
                    <a:bodyPr/>
                    <a:lstStyle/>
                    <a:p>
                      <a:r>
                        <a:rPr lang="zh-CN" altLang="en-US" sz="2400" dirty="0">
                          <a:latin typeface="楷体" panose="02010609060101010101" pitchFamily="49" charset="-122"/>
                          <a:ea typeface="楷体" panose="02010609060101010101" pitchFamily="49" charset="-122"/>
                        </a:rPr>
                        <a:t>结构</a:t>
                      </a:r>
                    </a:p>
                  </a:txBody>
                  <a:tcPr/>
                </a:tc>
                <a:tc>
                  <a:txBody>
                    <a:bodyPr/>
                    <a:lstStyle/>
                    <a:p>
                      <a:r>
                        <a:rPr lang="zh-CN" altLang="en-US" sz="2400" dirty="0">
                          <a:latin typeface="楷体" panose="02010609060101010101" pitchFamily="49" charset="-122"/>
                          <a:ea typeface="楷体" panose="02010609060101010101" pitchFamily="49" charset="-122"/>
                        </a:rPr>
                        <a:t>主链含有</a:t>
                      </a:r>
                      <a:r>
                        <a:rPr lang="zh-CN" altLang="en-US" sz="2400" dirty="0">
                          <a:solidFill>
                            <a:srgbClr val="FF0000"/>
                          </a:solidFill>
                          <a:latin typeface="楷体" panose="02010609060101010101" pitchFamily="49" charset="-122"/>
                          <a:ea typeface="楷体" panose="02010609060101010101" pitchFamily="49" charset="-122"/>
                        </a:rPr>
                        <a:t>羰基</a:t>
                      </a:r>
                      <a:r>
                        <a:rPr lang="zh-CN" altLang="en-US" sz="2400" dirty="0">
                          <a:latin typeface="楷体" panose="02010609060101010101" pitchFamily="49" charset="-122"/>
                          <a:ea typeface="楷体" panose="02010609060101010101" pitchFamily="49" charset="-122"/>
                        </a:rPr>
                        <a:t>，极性大</a:t>
                      </a:r>
                    </a:p>
                  </a:txBody>
                  <a:tcPr/>
                </a:tc>
                <a:tc>
                  <a:txBody>
                    <a:bodyPr/>
                    <a:lstStyle/>
                    <a:p>
                      <a:r>
                        <a:rPr lang="zh-CN" altLang="en-US" sz="2400" dirty="0">
                          <a:latin typeface="楷体" panose="02010609060101010101" pitchFamily="49" charset="-122"/>
                          <a:ea typeface="楷体" panose="02010609060101010101" pitchFamily="49" charset="-122"/>
                        </a:rPr>
                        <a:t>主链含有</a:t>
                      </a:r>
                      <a:r>
                        <a:rPr lang="zh-CN" altLang="en-US" sz="2400" dirty="0">
                          <a:solidFill>
                            <a:srgbClr val="FF0000"/>
                          </a:solidFill>
                          <a:latin typeface="楷体" panose="02010609060101010101" pitchFamily="49" charset="-122"/>
                          <a:ea typeface="楷体" panose="02010609060101010101" pitchFamily="49" charset="-122"/>
                        </a:rPr>
                        <a:t>醚键</a:t>
                      </a:r>
                      <a:r>
                        <a:rPr lang="zh-CN" altLang="en-US" sz="2400" dirty="0">
                          <a:latin typeface="楷体" panose="02010609060101010101" pitchFamily="49" charset="-122"/>
                          <a:ea typeface="楷体" panose="02010609060101010101" pitchFamily="49" charset="-122"/>
                        </a:rPr>
                        <a:t>，柔软</a:t>
                      </a:r>
                    </a:p>
                  </a:txBody>
                  <a:tcPr/>
                </a:tc>
                <a:extLst>
                  <a:ext uri="{0D108BD9-81ED-4DB2-BD59-A6C34878D82A}">
                    <a16:rowId xmlns:a16="http://schemas.microsoft.com/office/drawing/2014/main" val="10002"/>
                  </a:ext>
                </a:extLst>
              </a:tr>
              <a:tr h="370840">
                <a:tc>
                  <a:txBody>
                    <a:bodyPr/>
                    <a:lstStyle/>
                    <a:p>
                      <a:r>
                        <a:rPr lang="zh-CN" altLang="en-US" sz="2400" dirty="0">
                          <a:latin typeface="楷体" panose="02010609060101010101" pitchFamily="49" charset="-122"/>
                          <a:ea typeface="楷体" panose="02010609060101010101" pitchFamily="49" charset="-122"/>
                        </a:rPr>
                        <a:t>产品性能</a:t>
                      </a:r>
                    </a:p>
                  </a:txBody>
                  <a:tcPr/>
                </a:tc>
                <a:tc>
                  <a:txBody>
                    <a:bodyPr/>
                    <a:lstStyle/>
                    <a:p>
                      <a:r>
                        <a:rPr lang="zh-CN" altLang="en-US" sz="2400" dirty="0">
                          <a:latin typeface="楷体" panose="02010609060101010101" pitchFamily="49" charset="-122"/>
                          <a:ea typeface="楷体" panose="02010609060101010101" pitchFamily="49" charset="-122"/>
                        </a:rPr>
                        <a:t>耐温、耐油、耐磨，机械强度高，耐低温、</a:t>
                      </a:r>
                      <a:r>
                        <a:rPr lang="zh-CN" altLang="en-US" sz="2400" dirty="0">
                          <a:solidFill>
                            <a:srgbClr val="FF0000"/>
                          </a:solidFill>
                          <a:latin typeface="楷体" panose="02010609060101010101" pitchFamily="49" charset="-122"/>
                          <a:ea typeface="楷体" panose="02010609060101010101" pitchFamily="49" charset="-122"/>
                        </a:rPr>
                        <a:t>水解性差</a:t>
                      </a:r>
                    </a:p>
                  </a:txBody>
                  <a:tcPr/>
                </a:tc>
                <a:tc>
                  <a:txBody>
                    <a:bodyPr/>
                    <a:lstStyle/>
                    <a:p>
                      <a:r>
                        <a:rPr lang="zh-CN" altLang="en-US" sz="2400" dirty="0">
                          <a:latin typeface="楷体" panose="02010609060101010101" pitchFamily="49" charset="-122"/>
                          <a:ea typeface="楷体" panose="02010609060101010101" pitchFamily="49" charset="-122"/>
                        </a:rPr>
                        <a:t>制品较柔软，水解性、回弹性及耐低温性较好，</a:t>
                      </a:r>
                      <a:r>
                        <a:rPr lang="zh-CN" altLang="en-US" sz="2400" dirty="0">
                          <a:solidFill>
                            <a:srgbClr val="FF0000"/>
                          </a:solidFill>
                          <a:latin typeface="楷体" panose="02010609060101010101" pitchFamily="49" charset="-122"/>
                          <a:ea typeface="楷体" panose="02010609060101010101" pitchFamily="49" charset="-122"/>
                        </a:rPr>
                        <a:t>机械强度、氧化性能较差</a:t>
                      </a:r>
                    </a:p>
                  </a:txBody>
                  <a:tcPr/>
                </a:tc>
                <a:extLst>
                  <a:ext uri="{0D108BD9-81ED-4DB2-BD59-A6C34878D82A}">
                    <a16:rowId xmlns:a16="http://schemas.microsoft.com/office/drawing/2014/main" val="10003"/>
                  </a:ext>
                </a:extLst>
              </a:tr>
              <a:tr h="370840">
                <a:tc>
                  <a:txBody>
                    <a:bodyPr/>
                    <a:lstStyle/>
                    <a:p>
                      <a:r>
                        <a:rPr lang="zh-CN" altLang="en-US" sz="2400" dirty="0">
                          <a:latin typeface="楷体" panose="02010609060101010101" pitchFamily="49" charset="-122"/>
                          <a:ea typeface="楷体" panose="02010609060101010101" pitchFamily="49" charset="-122"/>
                        </a:rPr>
                        <a:t>合成工艺及原料</a:t>
                      </a:r>
                    </a:p>
                  </a:txBody>
                  <a:tcPr/>
                </a:tc>
                <a:tc>
                  <a:txBody>
                    <a:bodyPr/>
                    <a:lstStyle/>
                    <a:p>
                      <a:r>
                        <a:rPr lang="zh-CN" altLang="en-US" sz="2400" dirty="0">
                          <a:latin typeface="楷体" panose="02010609060101010101" pitchFamily="49" charset="-122"/>
                          <a:ea typeface="楷体" panose="02010609060101010101" pitchFamily="49" charset="-122"/>
                        </a:rPr>
                        <a:t>工艺复杂、原料反应不充分，价格贵</a:t>
                      </a:r>
                    </a:p>
                  </a:txBody>
                  <a:tcPr/>
                </a:tc>
                <a:tc>
                  <a:txBody>
                    <a:bodyPr/>
                    <a:lstStyle/>
                    <a:p>
                      <a:r>
                        <a:rPr lang="zh-CN" altLang="en-US" sz="2400" dirty="0">
                          <a:latin typeface="楷体" panose="02010609060101010101" pitchFamily="49" charset="-122"/>
                          <a:ea typeface="楷体" panose="02010609060101010101" pitchFamily="49" charset="-122"/>
                        </a:rPr>
                        <a:t>原料来源丰富、成本低</a:t>
                      </a:r>
                    </a:p>
                  </a:txBody>
                  <a:tcPr/>
                </a:tc>
                <a:extLst>
                  <a:ext uri="{0D108BD9-81ED-4DB2-BD59-A6C34878D82A}">
                    <a16:rowId xmlns:a16="http://schemas.microsoft.com/office/drawing/2014/main" val="10004"/>
                  </a:ext>
                </a:extLst>
              </a:tr>
              <a:tr h="370840">
                <a:tc>
                  <a:txBody>
                    <a:bodyPr/>
                    <a:lstStyle/>
                    <a:p>
                      <a:r>
                        <a:rPr lang="zh-CN" altLang="en-US" sz="2400" dirty="0">
                          <a:latin typeface="楷体" panose="02010609060101010101" pitchFamily="49" charset="-122"/>
                          <a:ea typeface="楷体" panose="02010609060101010101" pitchFamily="49" charset="-122"/>
                        </a:rPr>
                        <a:t>应用范围</a:t>
                      </a:r>
                    </a:p>
                  </a:txBody>
                  <a:tcPr/>
                </a:tc>
                <a:tc>
                  <a:txBody>
                    <a:bodyPr/>
                    <a:lstStyle/>
                    <a:p>
                      <a:r>
                        <a:rPr lang="zh-CN" altLang="en-US" sz="2400" dirty="0">
                          <a:solidFill>
                            <a:srgbClr val="FF0000"/>
                          </a:solidFill>
                          <a:latin typeface="楷体" panose="02010609060101010101" pitchFamily="49" charset="-122"/>
                          <a:ea typeface="楷体" panose="02010609060101010101" pitchFamily="49" charset="-122"/>
                        </a:rPr>
                        <a:t>合成革、橡胶及鞋类</a:t>
                      </a:r>
                    </a:p>
                  </a:txBody>
                  <a:tcPr/>
                </a:tc>
                <a:tc>
                  <a:txBody>
                    <a:bodyPr/>
                    <a:lstStyle/>
                    <a:p>
                      <a:r>
                        <a:rPr lang="zh-CN" altLang="en-US" sz="2400" dirty="0">
                          <a:latin typeface="楷体" panose="02010609060101010101" pitchFamily="49" charset="-122"/>
                          <a:ea typeface="楷体" panose="02010609060101010101" pitchFamily="49" charset="-122"/>
                        </a:rPr>
                        <a:t>大量应用于</a:t>
                      </a:r>
                      <a:r>
                        <a:rPr lang="zh-CN" altLang="en-US" sz="2400" dirty="0">
                          <a:solidFill>
                            <a:srgbClr val="FF0000"/>
                          </a:solidFill>
                          <a:latin typeface="楷体" panose="02010609060101010101" pitchFamily="49" charset="-122"/>
                          <a:ea typeface="楷体" panose="02010609060101010101" pitchFamily="49" charset="-122"/>
                        </a:rPr>
                        <a:t>聚氨酯泡沫</a:t>
                      </a:r>
                    </a:p>
                  </a:txBody>
                  <a:tcPr/>
                </a:tc>
                <a:extLst>
                  <a:ext uri="{0D108BD9-81ED-4DB2-BD59-A6C34878D82A}">
                    <a16:rowId xmlns:a16="http://schemas.microsoft.com/office/drawing/2014/main" val="10005"/>
                  </a:ext>
                </a:extLst>
              </a:tr>
            </a:tbl>
          </a:graphicData>
        </a:graphic>
      </p:graphicFrame>
      <p:pic>
        <p:nvPicPr>
          <p:cNvPr id="3" name="图片 2">
            <a:extLst>
              <a:ext uri="{FF2B5EF4-FFF2-40B4-BE49-F238E27FC236}">
                <a16:creationId xmlns:a16="http://schemas.microsoft.com/office/drawing/2014/main" id="{D84BA922-D4A0-4652-A56A-80A70DCFC27F}"/>
              </a:ext>
            </a:extLst>
          </p:cNvPr>
          <p:cNvPicPr>
            <a:picLocks noChangeAspect="1"/>
          </p:cNvPicPr>
          <p:nvPr/>
        </p:nvPicPr>
        <p:blipFill>
          <a:blip r:embed="rId2"/>
          <a:stretch>
            <a:fillRect/>
          </a:stretch>
        </p:blipFill>
        <p:spPr>
          <a:xfrm>
            <a:off x="323528" y="620688"/>
            <a:ext cx="5511262" cy="749873"/>
          </a:xfrm>
          <a:prstGeom prst="rect">
            <a:avLst/>
          </a:prstGeom>
        </p:spPr>
      </p:pic>
    </p:spTree>
    <p:extLst>
      <p:ext uri="{BB962C8B-B14F-4D97-AF65-F5344CB8AC3E}">
        <p14:creationId xmlns:p14="http://schemas.microsoft.com/office/powerpoint/2010/main" val="29129174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19983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多元醇</a:t>
            </a:r>
          </a:p>
        </p:txBody>
      </p:sp>
      <p:pic>
        <p:nvPicPr>
          <p:cNvPr id="10" name="Picture 2" descr="1"/>
          <p:cNvPicPr preferRelativeResize="0">
            <a:picLocks noChangeAspect="1" noChangeArrowheads="1"/>
          </p:cNvPicPr>
          <p:nvPr/>
        </p:nvPicPr>
        <p:blipFill>
          <a:blip r:embed="rId2" cstate="print"/>
          <a:srcRect/>
          <a:stretch>
            <a:fillRect/>
          </a:stretch>
        </p:blipFill>
        <p:spPr bwMode="auto">
          <a:xfrm>
            <a:off x="821432" y="2082552"/>
            <a:ext cx="2032000" cy="2413000"/>
          </a:xfrm>
          <a:prstGeom prst="rect">
            <a:avLst/>
          </a:prstGeom>
          <a:noFill/>
          <a:ln w="9525">
            <a:solidFill>
              <a:srgbClr val="FF0000"/>
            </a:solidFill>
            <a:miter lim="800000"/>
            <a:headEnd/>
            <a:tailEnd/>
          </a:ln>
        </p:spPr>
      </p:pic>
      <p:pic>
        <p:nvPicPr>
          <p:cNvPr id="11" name="Picture 4" descr="1"/>
          <p:cNvPicPr>
            <a:picLocks noChangeAspect="1" noChangeArrowheads="1"/>
          </p:cNvPicPr>
          <p:nvPr/>
        </p:nvPicPr>
        <p:blipFill>
          <a:blip r:embed="rId3" cstate="print"/>
          <a:srcRect/>
          <a:stretch>
            <a:fillRect/>
          </a:stretch>
        </p:blipFill>
        <p:spPr bwMode="auto">
          <a:xfrm>
            <a:off x="4428554" y="2999431"/>
            <a:ext cx="4065588" cy="787400"/>
          </a:xfrm>
          <a:prstGeom prst="rect">
            <a:avLst/>
          </a:prstGeom>
          <a:noFill/>
          <a:ln w="9525">
            <a:solidFill>
              <a:schemeClr val="hlink"/>
            </a:solidFill>
            <a:miter lim="800000"/>
            <a:headEnd/>
            <a:tailEnd/>
          </a:ln>
        </p:spPr>
      </p:pic>
      <p:sp>
        <p:nvSpPr>
          <p:cNvPr id="12" name="Rectangle 5"/>
          <p:cNvSpPr>
            <a:spLocks noChangeArrowheads="1"/>
          </p:cNvSpPr>
          <p:nvPr/>
        </p:nvSpPr>
        <p:spPr bwMode="auto">
          <a:xfrm>
            <a:off x="2421632" y="2387352"/>
            <a:ext cx="304800" cy="2057400"/>
          </a:xfrm>
          <a:prstGeom prst="rect">
            <a:avLst/>
          </a:prstGeom>
          <a:noFill/>
          <a:ln w="12700" cap="sq">
            <a:solidFill>
              <a:srgbClr val="FF0000"/>
            </a:solidFill>
            <a:miter lim="800000"/>
            <a:headEnd type="none" w="sm" len="sm"/>
            <a:tailEnd type="none" w="sm" len="sm"/>
          </a:ln>
          <a:effectLst/>
        </p:spPr>
        <p:txBody>
          <a:bodyPr wrap="none" anchor="ctr"/>
          <a:lstStyle/>
          <a:p>
            <a:endParaRPr lang="zh-CN" altLang="en-US"/>
          </a:p>
        </p:txBody>
      </p:sp>
      <p:sp>
        <p:nvSpPr>
          <p:cNvPr id="13" name="Line 6"/>
          <p:cNvSpPr>
            <a:spLocks noChangeShapeType="1"/>
          </p:cNvSpPr>
          <p:nvPr/>
        </p:nvSpPr>
        <p:spPr bwMode="auto">
          <a:xfrm>
            <a:off x="2853432" y="3455803"/>
            <a:ext cx="1546120" cy="1162"/>
          </a:xfrm>
          <a:prstGeom prst="line">
            <a:avLst/>
          </a:prstGeom>
          <a:ln>
            <a:headEnd type="none" w="sm" len="sm"/>
            <a:tailEnd type="arrow" w="lg" len="lg"/>
          </a:ln>
        </p:spPr>
        <p:style>
          <a:lnRef idx="3">
            <a:schemeClr val="accent2"/>
          </a:lnRef>
          <a:fillRef idx="0">
            <a:schemeClr val="accent2"/>
          </a:fillRef>
          <a:effectRef idx="2">
            <a:schemeClr val="accent2"/>
          </a:effectRef>
          <a:fontRef idx="minor">
            <a:schemeClr val="tx1"/>
          </a:fontRef>
        </p:style>
        <p:txBody>
          <a:bodyPr/>
          <a:lstStyle/>
          <a:p>
            <a:endParaRPr lang="zh-CN" altLang="en-US"/>
          </a:p>
        </p:txBody>
      </p:sp>
      <p:sp>
        <p:nvSpPr>
          <p:cNvPr id="14" name="Text Box 7"/>
          <p:cNvSpPr txBox="1">
            <a:spLocks noChangeArrowheads="1"/>
          </p:cNvSpPr>
          <p:nvPr/>
        </p:nvSpPr>
        <p:spPr bwMode="auto">
          <a:xfrm>
            <a:off x="3431282" y="2809627"/>
            <a:ext cx="742950" cy="457200"/>
          </a:xfrm>
          <a:prstGeom prst="rect">
            <a:avLst/>
          </a:prstGeom>
          <a:noFill/>
          <a:ln w="12700" cap="sq">
            <a:noFill/>
            <a:miter lim="800000"/>
            <a:headEnd type="none" w="sm" len="sm"/>
            <a:tailEnd type="none" w="sm" len="sm"/>
          </a:ln>
          <a:effectLst/>
        </p:spPr>
        <p:txBody>
          <a:bodyPr wrap="none">
            <a:spAutoFit/>
          </a:bodyPr>
          <a:lstStyle/>
          <a:p>
            <a:r>
              <a:rPr kumimoji="1" lang="en-US" altLang="zh-CN" sz="2400">
                <a:latin typeface="Times New Roman" pitchFamily="18" charset="0"/>
              </a:rPr>
              <a:t>90%</a:t>
            </a:r>
          </a:p>
        </p:txBody>
      </p:sp>
      <p:pic>
        <p:nvPicPr>
          <p:cNvPr id="15" name="Picture 8" descr="1"/>
          <p:cNvPicPr>
            <a:picLocks noChangeAspect="1" noChangeArrowheads="1"/>
          </p:cNvPicPr>
          <p:nvPr/>
        </p:nvPicPr>
        <p:blipFill>
          <a:blip r:embed="rId4" cstate="print"/>
          <a:srcRect/>
          <a:stretch>
            <a:fillRect/>
          </a:stretch>
        </p:blipFill>
        <p:spPr bwMode="auto">
          <a:xfrm>
            <a:off x="5155058" y="3887192"/>
            <a:ext cx="1062038" cy="2057400"/>
          </a:xfrm>
          <a:prstGeom prst="rect">
            <a:avLst/>
          </a:prstGeom>
          <a:noFill/>
          <a:ln w="9525">
            <a:solidFill>
              <a:schemeClr val="hlink"/>
            </a:solidFill>
            <a:miter lim="800000"/>
            <a:headEnd/>
            <a:tailEnd/>
          </a:ln>
        </p:spPr>
      </p:pic>
      <p:pic>
        <p:nvPicPr>
          <p:cNvPr id="16" name="Picture 9" descr="1"/>
          <p:cNvPicPr>
            <a:picLocks noChangeAspect="1" noChangeArrowheads="1"/>
          </p:cNvPicPr>
          <p:nvPr/>
        </p:nvPicPr>
        <p:blipFill>
          <a:blip r:embed="rId5" cstate="print"/>
          <a:srcRect/>
          <a:stretch>
            <a:fillRect/>
          </a:stretch>
        </p:blipFill>
        <p:spPr bwMode="auto">
          <a:xfrm>
            <a:off x="6892826" y="3887192"/>
            <a:ext cx="1050925" cy="2057400"/>
          </a:xfrm>
          <a:prstGeom prst="rect">
            <a:avLst/>
          </a:prstGeom>
          <a:noFill/>
          <a:ln w="9525">
            <a:solidFill>
              <a:schemeClr val="hlink"/>
            </a:solidFill>
            <a:miter lim="800000"/>
            <a:headEnd/>
            <a:tailEnd/>
          </a:ln>
        </p:spPr>
      </p:pic>
      <p:sp>
        <p:nvSpPr>
          <p:cNvPr id="17" name="Line 10"/>
          <p:cNvSpPr>
            <a:spLocks noChangeShapeType="1"/>
          </p:cNvSpPr>
          <p:nvPr/>
        </p:nvSpPr>
        <p:spPr bwMode="auto">
          <a:xfrm>
            <a:off x="1812031" y="4509864"/>
            <a:ext cx="2755" cy="620689"/>
          </a:xfrm>
          <a:prstGeom prst="line">
            <a:avLst/>
          </a:prstGeom>
          <a:ln>
            <a:headEnd type="none" w="sm" len="sm"/>
            <a:tailEnd type="none" w="sm" len="sm"/>
          </a:ln>
        </p:spPr>
        <p:style>
          <a:lnRef idx="3">
            <a:schemeClr val="accent2"/>
          </a:lnRef>
          <a:fillRef idx="0">
            <a:schemeClr val="accent2"/>
          </a:fillRef>
          <a:effectRef idx="2">
            <a:schemeClr val="accent2"/>
          </a:effectRef>
          <a:fontRef idx="minor">
            <a:schemeClr val="tx1"/>
          </a:fontRef>
        </p:style>
        <p:txBody>
          <a:bodyPr/>
          <a:lstStyle/>
          <a:p>
            <a:endParaRPr lang="zh-CN" altLang="en-US"/>
          </a:p>
        </p:txBody>
      </p:sp>
      <p:sp>
        <p:nvSpPr>
          <p:cNvPr id="18" name="Line 11"/>
          <p:cNvSpPr>
            <a:spLocks noChangeShapeType="1"/>
          </p:cNvSpPr>
          <p:nvPr/>
        </p:nvSpPr>
        <p:spPr bwMode="auto">
          <a:xfrm>
            <a:off x="1814787" y="5130553"/>
            <a:ext cx="3276600" cy="0"/>
          </a:xfrm>
          <a:prstGeom prst="line">
            <a:avLst/>
          </a:prstGeom>
          <a:ln>
            <a:headEnd type="none" w="sm" len="sm"/>
            <a:tailEnd type="arrow" w="lg" len="lg"/>
          </a:ln>
        </p:spPr>
        <p:style>
          <a:lnRef idx="3">
            <a:schemeClr val="accent2"/>
          </a:lnRef>
          <a:fillRef idx="0">
            <a:schemeClr val="accent2"/>
          </a:fillRef>
          <a:effectRef idx="2">
            <a:schemeClr val="accent2"/>
          </a:effectRef>
          <a:fontRef idx="minor">
            <a:schemeClr val="tx1"/>
          </a:fontRef>
        </p:style>
        <p:txBody>
          <a:bodyPr/>
          <a:lstStyle/>
          <a:p>
            <a:endParaRPr lang="zh-CN" altLang="en-US"/>
          </a:p>
        </p:txBody>
      </p:sp>
      <p:sp>
        <p:nvSpPr>
          <p:cNvPr id="19" name="Rectangle 12"/>
          <p:cNvSpPr>
            <a:spLocks noChangeArrowheads="1"/>
          </p:cNvSpPr>
          <p:nvPr/>
        </p:nvSpPr>
        <p:spPr bwMode="auto">
          <a:xfrm>
            <a:off x="2751412" y="4673353"/>
            <a:ext cx="1403350" cy="457200"/>
          </a:xfrm>
          <a:prstGeom prst="rect">
            <a:avLst/>
          </a:prstGeom>
          <a:noFill/>
          <a:ln w="12700" cap="sq">
            <a:noFill/>
            <a:miter lim="800000"/>
            <a:headEnd type="none" w="sm" len="sm"/>
            <a:tailEnd type="none" w="sm" len="sm"/>
          </a:ln>
          <a:effectLst/>
        </p:spPr>
        <p:txBody>
          <a:bodyPr wrap="none">
            <a:spAutoFit/>
          </a:bodyPr>
          <a:lstStyle/>
          <a:p>
            <a:r>
              <a:rPr kumimoji="1" lang="zh-CN" altLang="en-US" sz="2400" dirty="0">
                <a:latin typeface="Times New Roman" pitchFamily="18" charset="0"/>
              </a:rPr>
              <a:t>甘油醇解</a:t>
            </a:r>
          </a:p>
        </p:txBody>
      </p:sp>
      <p:sp>
        <p:nvSpPr>
          <p:cNvPr id="20" name="Rectangle 13"/>
          <p:cNvSpPr>
            <a:spLocks noChangeArrowheads="1"/>
          </p:cNvSpPr>
          <p:nvPr/>
        </p:nvSpPr>
        <p:spPr bwMode="auto">
          <a:xfrm>
            <a:off x="6877835" y="6036442"/>
            <a:ext cx="1403350" cy="457200"/>
          </a:xfrm>
          <a:prstGeom prst="rect">
            <a:avLst/>
          </a:prstGeom>
          <a:noFill/>
          <a:ln w="12700" cap="sq">
            <a:noFill/>
            <a:miter lim="800000"/>
            <a:headEnd type="none" w="sm" len="sm"/>
            <a:tailEnd type="none" w="sm" len="sm"/>
          </a:ln>
          <a:effectLst/>
        </p:spPr>
        <p:txBody>
          <a:bodyPr wrap="none">
            <a:spAutoFit/>
          </a:bodyPr>
          <a:lstStyle/>
          <a:p>
            <a:r>
              <a:rPr kumimoji="1" lang="zh-CN" altLang="en-US" sz="2400" dirty="0">
                <a:latin typeface="Times New Roman" pitchFamily="18" charset="0"/>
              </a:rPr>
              <a:t>单甘油酯</a:t>
            </a:r>
          </a:p>
        </p:txBody>
      </p:sp>
      <p:sp>
        <p:nvSpPr>
          <p:cNvPr id="21" name="Rectangle 15"/>
          <p:cNvSpPr>
            <a:spLocks noChangeArrowheads="1"/>
          </p:cNvSpPr>
          <p:nvPr/>
        </p:nvSpPr>
        <p:spPr bwMode="auto">
          <a:xfrm>
            <a:off x="5088632" y="6044953"/>
            <a:ext cx="1403350" cy="457200"/>
          </a:xfrm>
          <a:prstGeom prst="rect">
            <a:avLst/>
          </a:prstGeom>
          <a:noFill/>
          <a:ln w="12700" cap="sq">
            <a:noFill/>
            <a:miter lim="800000"/>
            <a:headEnd type="none" w="sm" len="sm"/>
            <a:tailEnd type="none" w="sm" len="sm"/>
          </a:ln>
          <a:effectLst/>
        </p:spPr>
        <p:txBody>
          <a:bodyPr wrap="none">
            <a:spAutoFit/>
          </a:bodyPr>
          <a:lstStyle/>
          <a:p>
            <a:r>
              <a:rPr kumimoji="1" lang="zh-CN" altLang="en-US" sz="2400" dirty="0">
                <a:latin typeface="Times New Roman" pitchFamily="18" charset="0"/>
              </a:rPr>
              <a:t>双甘油酯</a:t>
            </a:r>
          </a:p>
        </p:txBody>
      </p:sp>
      <p:pic>
        <p:nvPicPr>
          <p:cNvPr id="2" name="图片 1">
            <a:extLst>
              <a:ext uri="{FF2B5EF4-FFF2-40B4-BE49-F238E27FC236}">
                <a16:creationId xmlns:a16="http://schemas.microsoft.com/office/drawing/2014/main" id="{F6F9B019-694F-4D0F-8C6F-2E0AA03DDC55}"/>
              </a:ext>
            </a:extLst>
          </p:cNvPr>
          <p:cNvPicPr>
            <a:picLocks noChangeAspect="1"/>
          </p:cNvPicPr>
          <p:nvPr/>
        </p:nvPicPr>
        <p:blipFill>
          <a:blip r:embed="rId6"/>
          <a:stretch>
            <a:fillRect/>
          </a:stretch>
        </p:blipFill>
        <p:spPr>
          <a:xfrm>
            <a:off x="394879" y="617816"/>
            <a:ext cx="5395428" cy="1255885"/>
          </a:xfrm>
          <a:prstGeom prst="rect">
            <a:avLst/>
          </a:prstGeom>
        </p:spPr>
      </p:pic>
    </p:spTree>
    <p:extLst>
      <p:ext uri="{BB962C8B-B14F-4D97-AF65-F5344CB8AC3E}">
        <p14:creationId xmlns:p14="http://schemas.microsoft.com/office/powerpoint/2010/main" val="29444942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199833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生物柴油</a:t>
            </a:r>
          </a:p>
        </p:txBody>
      </p:sp>
      <p:pic>
        <p:nvPicPr>
          <p:cNvPr id="26626" name="图片 7" descr="untitl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132" y="1068865"/>
            <a:ext cx="7417733" cy="1512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539552" y="2862439"/>
            <a:ext cx="5929828" cy="523220"/>
          </a:xfrm>
          <a:prstGeom prst="rect">
            <a:avLst/>
          </a:prstGeom>
        </p:spPr>
        <p:txBody>
          <a:bodyPr wrap="none">
            <a:spAutoFit/>
          </a:bodyPr>
          <a:lstStyle/>
          <a:p>
            <a:r>
              <a:rPr lang="zh-CN" altLang="zh-CN" sz="2800" kern="100" dirty="0">
                <a:latin typeface="楷体" panose="02010609060101010101" pitchFamily="49" charset="-122"/>
                <a:ea typeface="楷体" panose="02010609060101010101" pitchFamily="49" charset="-122"/>
                <a:cs typeface="Times New Roman" panose="02020603050405020304" pitchFamily="18" charset="0"/>
              </a:rPr>
              <a:t>当植物油与甲醇发生酯交换反应时：</a:t>
            </a:r>
            <a:endParaRPr lang="zh-CN" altLang="en-US" sz="2800" dirty="0">
              <a:latin typeface="楷体" panose="02010609060101010101" pitchFamily="49" charset="-122"/>
              <a:ea typeface="楷体" panose="02010609060101010101" pitchFamily="49"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603351005"/>
              </p:ext>
            </p:extLst>
          </p:nvPr>
        </p:nvGraphicFramePr>
        <p:xfrm>
          <a:off x="683113" y="3802291"/>
          <a:ext cx="7499536" cy="1512168"/>
        </p:xfrm>
        <a:graphic>
          <a:graphicData uri="http://schemas.openxmlformats.org/presentationml/2006/ole">
            <mc:AlternateContent xmlns:mc="http://schemas.openxmlformats.org/markup-compatibility/2006">
              <mc:Choice xmlns:v="urn:schemas-microsoft-com:vml" Requires="v">
                <p:oleObj spid="_x0000_s26795" name="CS ChemDraw Drawing" r:id="rId4" imgW="3497536" imgH="704993" progId="ChemDraw.Document.6.0">
                  <p:embed/>
                </p:oleObj>
              </mc:Choice>
              <mc:Fallback>
                <p:oleObj name="CS ChemDraw Drawing" r:id="rId4" imgW="3497536" imgH="704993" progId="ChemDraw.Document.6.0">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113" y="3802291"/>
                        <a:ext cx="7499536" cy="1512168"/>
                      </a:xfrm>
                      <a:prstGeom prst="rect">
                        <a:avLst/>
                      </a:prstGeom>
                      <a:noFill/>
                    </p:spPr>
                  </p:pic>
                </p:oleObj>
              </mc:Fallback>
            </mc:AlternateContent>
          </a:graphicData>
        </a:graphic>
      </p:graphicFrame>
      <p:sp>
        <p:nvSpPr>
          <p:cNvPr id="5" name="矩形 4"/>
          <p:cNvSpPr/>
          <p:nvPr/>
        </p:nvSpPr>
        <p:spPr>
          <a:xfrm>
            <a:off x="683113" y="5877272"/>
            <a:ext cx="7777773" cy="523220"/>
          </a:xfrm>
          <a:prstGeom prst="rect">
            <a:avLst/>
          </a:prstGeom>
        </p:spPr>
        <p:txBody>
          <a:bodyPr wrap="square">
            <a:spAutoFit/>
          </a:bodyPr>
          <a:lstStyle/>
          <a:p>
            <a:r>
              <a:rPr lang="zh-CN" altLang="zh-CN" sz="28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生成的产物除去甘油后，即为生物柴油。</a:t>
            </a:r>
            <a:endParaRPr lang="zh-CN" altLang="en-US" sz="2800"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579196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4091" r="29210"/>
          <a:stretch/>
        </p:blipFill>
        <p:spPr>
          <a:xfrm>
            <a:off x="971600" y="260871"/>
            <a:ext cx="5472608" cy="6273800"/>
          </a:xfrm>
          <a:prstGeom prst="rect">
            <a:avLst/>
          </a:prstGeom>
        </p:spPr>
      </p:pic>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199833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生物柴油</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21651" t="6058" r="21650"/>
          <a:stretch/>
        </p:blipFill>
        <p:spPr>
          <a:xfrm>
            <a:off x="6516216" y="620688"/>
            <a:ext cx="2160240" cy="4772248"/>
          </a:xfrm>
          <a:prstGeom prst="rect">
            <a:avLst/>
          </a:prstGeom>
        </p:spPr>
      </p:pic>
    </p:spTree>
    <p:extLst>
      <p:ext uri="{BB962C8B-B14F-4D97-AF65-F5344CB8AC3E}">
        <p14:creationId xmlns:p14="http://schemas.microsoft.com/office/powerpoint/2010/main" val="30730549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1998330"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生物柴油</a:t>
            </a: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21862"/>
          <a:stretch/>
        </p:blipFill>
        <p:spPr>
          <a:xfrm>
            <a:off x="620576" y="1124744"/>
            <a:ext cx="8048189" cy="4716548"/>
          </a:xfrm>
          <a:prstGeom prst="rect">
            <a:avLst/>
          </a:prstGeom>
        </p:spPr>
      </p:pic>
      <p:graphicFrame>
        <p:nvGraphicFramePr>
          <p:cNvPr id="10" name="对象 9"/>
          <p:cNvGraphicFramePr>
            <a:graphicFrameLocks noChangeAspect="1"/>
          </p:cNvGraphicFramePr>
          <p:nvPr>
            <p:extLst>
              <p:ext uri="{D42A27DB-BD31-4B8C-83A1-F6EECF244321}">
                <p14:modId xmlns:p14="http://schemas.microsoft.com/office/powerpoint/2010/main" val="3600484410"/>
              </p:ext>
            </p:extLst>
          </p:nvPr>
        </p:nvGraphicFramePr>
        <p:xfrm>
          <a:off x="2830102" y="1124744"/>
          <a:ext cx="5693322" cy="1147972"/>
        </p:xfrm>
        <a:graphic>
          <a:graphicData uri="http://schemas.openxmlformats.org/presentationml/2006/ole">
            <mc:AlternateContent xmlns:mc="http://schemas.openxmlformats.org/markup-compatibility/2006">
              <mc:Choice xmlns:v="urn:schemas-microsoft-com:vml" Requires="v">
                <p:oleObj spid="_x0000_s27792" name="CS ChemDraw Drawing" r:id="rId4" imgW="3497536" imgH="704993" progId="ChemDraw.Document.6.0">
                  <p:embed/>
                </p:oleObj>
              </mc:Choice>
              <mc:Fallback>
                <p:oleObj name="CS ChemDraw Drawing" r:id="rId4" imgW="3497536" imgH="704993" progId="ChemDraw.Document.6.0">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0102" y="1124744"/>
                        <a:ext cx="5693322" cy="1147972"/>
                      </a:xfrm>
                      <a:prstGeom prst="rect">
                        <a:avLst/>
                      </a:prstGeom>
                      <a:noFill/>
                    </p:spPr>
                  </p:pic>
                </p:oleObj>
              </mc:Fallback>
            </mc:AlternateContent>
          </a:graphicData>
        </a:graphic>
      </p:graphicFrame>
    </p:spTree>
    <p:extLst>
      <p:ext uri="{BB962C8B-B14F-4D97-AF65-F5344CB8AC3E}">
        <p14:creationId xmlns:p14="http://schemas.microsoft.com/office/powerpoint/2010/main" val="24470318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19983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3.</a:t>
            </a:r>
            <a:r>
              <a:rPr lang="zh-CN" altLang="en-US" sz="2800" dirty="0">
                <a:latin typeface="楷体" panose="02010609060101010101" pitchFamily="49" charset="-122"/>
                <a:ea typeface="楷体" panose="02010609060101010101" pitchFamily="49" charset="-122"/>
                <a:cs typeface="Arial" panose="020B0604020202020204" pitchFamily="34" charset="0"/>
              </a:rPr>
              <a:t>扩链剂</a:t>
            </a:r>
          </a:p>
        </p:txBody>
      </p:sp>
      <p:sp>
        <p:nvSpPr>
          <p:cNvPr id="3" name="矩形 2">
            <a:extLst>
              <a:ext uri="{FF2B5EF4-FFF2-40B4-BE49-F238E27FC236}">
                <a16:creationId xmlns:a16="http://schemas.microsoft.com/office/drawing/2014/main" id="{07C1E787-976F-4FD7-9FBA-6B448E9CB327}"/>
              </a:ext>
            </a:extLst>
          </p:cNvPr>
          <p:cNvSpPr/>
          <p:nvPr/>
        </p:nvSpPr>
        <p:spPr>
          <a:xfrm>
            <a:off x="323528" y="908720"/>
            <a:ext cx="8424936" cy="5078313"/>
          </a:xfrm>
          <a:prstGeom prst="rect">
            <a:avLst/>
          </a:prstGeom>
        </p:spPr>
        <p:txBody>
          <a:bodyPr wrap="square">
            <a:spAutoFit/>
          </a:bodyPr>
          <a:lstStyle/>
          <a:p>
            <a:pPr marL="457200" indent="-457200">
              <a:lnSpc>
                <a:spcPct val="150000"/>
              </a:lnSpc>
              <a:spcBef>
                <a:spcPts val="1800"/>
              </a:spcBef>
              <a:buClr>
                <a:srgbClr val="002060"/>
              </a:buClr>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是聚氨酯生产中仅次于聚氨酯和聚多元醇的重要原料之一。</a:t>
            </a:r>
            <a:endParaRPr lang="en-US" altLang="zh-CN" sz="2800" dirty="0">
              <a:latin typeface="楷体" panose="02010609060101010101" pitchFamily="49" charset="-122"/>
              <a:ea typeface="楷体" panose="02010609060101010101" pitchFamily="49" charset="-122"/>
            </a:endParaRPr>
          </a:p>
          <a:p>
            <a:pPr marL="457200" indent="-457200">
              <a:lnSpc>
                <a:spcPct val="150000"/>
              </a:lnSpc>
              <a:spcBef>
                <a:spcPts val="1800"/>
              </a:spcBef>
              <a:buClr>
                <a:srgbClr val="002060"/>
              </a:buClr>
              <a:buFont typeface="Wingdings" panose="05000000000000000000" pitchFamily="2" charset="2"/>
              <a:buChar char="u"/>
            </a:pPr>
            <a:r>
              <a:rPr lang="zh-CN" altLang="en-US" sz="2800" dirty="0">
                <a:solidFill>
                  <a:srgbClr val="FF0000"/>
                </a:solidFill>
                <a:latin typeface="楷体" panose="02010609060101010101" pitchFamily="49" charset="-122"/>
                <a:ea typeface="楷体" panose="02010609060101010101" pitchFamily="49" charset="-122"/>
              </a:rPr>
              <a:t>与预聚体反应</a:t>
            </a:r>
            <a:r>
              <a:rPr lang="zh-CN" altLang="en-US" sz="2800" dirty="0">
                <a:latin typeface="楷体" panose="02010609060101010101" pitchFamily="49" charset="-122"/>
                <a:ea typeface="楷体" panose="02010609060101010101" pitchFamily="49" charset="-122"/>
              </a:rPr>
              <a:t>，致使分子链扩展延长，并成为硬段。</a:t>
            </a:r>
            <a:endParaRPr lang="en-US" altLang="zh-CN" sz="2800" dirty="0">
              <a:latin typeface="楷体" panose="02010609060101010101" pitchFamily="49" charset="-122"/>
              <a:ea typeface="楷体" panose="02010609060101010101" pitchFamily="49" charset="-122"/>
            </a:endParaRPr>
          </a:p>
          <a:p>
            <a:pPr marL="457200" indent="-457200">
              <a:lnSpc>
                <a:spcPct val="150000"/>
              </a:lnSpc>
              <a:spcBef>
                <a:spcPts val="1800"/>
              </a:spcBef>
              <a:buClr>
                <a:srgbClr val="002060"/>
              </a:buClr>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本质上是</a:t>
            </a:r>
            <a:r>
              <a:rPr lang="zh-CN" altLang="en-US" sz="2800" dirty="0">
                <a:solidFill>
                  <a:srgbClr val="FF0000"/>
                </a:solidFill>
                <a:latin typeface="楷体" panose="02010609060101010101" pitchFamily="49" charset="-122"/>
                <a:ea typeface="楷体" panose="02010609060101010101" pitchFamily="49" charset="-122"/>
              </a:rPr>
              <a:t>增加聚合物的分子量</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把短链分子变成长链大分子。其力学性能、耐温、耐磨性能均会提高。</a:t>
            </a:r>
            <a:endParaRPr lang="en-US" altLang="zh-CN" sz="2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2867977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19983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3200" dirty="0">
                <a:latin typeface="楷体" panose="02010609060101010101" pitchFamily="49" charset="-122"/>
                <a:ea typeface="楷体" panose="02010609060101010101" pitchFamily="49" charset="-122"/>
                <a:cs typeface="Arial" panose="020B0604020202020204" pitchFamily="34" charset="0"/>
              </a:rPr>
              <a:t>3.</a:t>
            </a:r>
            <a:r>
              <a:rPr lang="zh-CN" altLang="en-US" sz="3200" dirty="0">
                <a:latin typeface="楷体" panose="02010609060101010101" pitchFamily="49" charset="-122"/>
                <a:ea typeface="楷体" panose="02010609060101010101" pitchFamily="49" charset="-122"/>
                <a:cs typeface="Arial" panose="020B0604020202020204" pitchFamily="34" charset="0"/>
              </a:rPr>
              <a:t>扩链剂</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常见的扩链剂为</a:t>
            </a:r>
            <a:r>
              <a:rPr lang="zh-CN" altLang="en-US" sz="2800" dirty="0">
                <a:solidFill>
                  <a:srgbClr val="FF0000"/>
                </a:solidFill>
                <a:latin typeface="楷体" panose="02010609060101010101" pitchFamily="49" charset="-122"/>
                <a:ea typeface="楷体" panose="02010609060101010101" pitchFamily="49" charset="-122"/>
              </a:rPr>
              <a:t>含有活泼氢</a:t>
            </a:r>
            <a:r>
              <a:rPr lang="zh-CN" altLang="en-US" sz="2800" dirty="0">
                <a:solidFill>
                  <a:schemeClr val="tx1"/>
                </a:solidFill>
                <a:latin typeface="楷体" panose="02010609060101010101" pitchFamily="49" charset="-122"/>
                <a:ea typeface="楷体" panose="02010609060101010101" pitchFamily="49" charset="-122"/>
              </a:rPr>
              <a:t>的醇类和胺类</a:t>
            </a:r>
            <a:endParaRPr lang="en-US" altLang="zh-CN" sz="2800" dirty="0">
              <a:solidFill>
                <a:schemeClr val="tx1"/>
              </a:solidFill>
              <a:latin typeface="楷体" panose="02010609060101010101" pitchFamily="49" charset="-122"/>
              <a:ea typeface="楷体" panose="02010609060101010101" pitchFamily="49" charset="-122"/>
            </a:endParaRPr>
          </a:p>
          <a:p>
            <a:pPr>
              <a:lnSpc>
                <a:spcPct val="150000"/>
              </a:lnSpc>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乙二醇、丁二醇、三羟甲基丙烷</a:t>
            </a:r>
          </a:p>
        </p:txBody>
      </p:sp>
      <p:graphicFrame>
        <p:nvGraphicFramePr>
          <p:cNvPr id="3" name="对象 2"/>
          <p:cNvGraphicFramePr>
            <a:graphicFrameLocks noChangeAspect="1"/>
          </p:cNvGraphicFramePr>
          <p:nvPr>
            <p:extLst>
              <p:ext uri="{D42A27DB-BD31-4B8C-83A1-F6EECF244321}">
                <p14:modId xmlns:p14="http://schemas.microsoft.com/office/powerpoint/2010/main" val="3783885935"/>
              </p:ext>
            </p:extLst>
          </p:nvPr>
        </p:nvGraphicFramePr>
        <p:xfrm>
          <a:off x="879822" y="2852936"/>
          <a:ext cx="7672388" cy="2989262"/>
        </p:xfrm>
        <a:graphic>
          <a:graphicData uri="http://schemas.openxmlformats.org/presentationml/2006/ole">
            <mc:AlternateContent xmlns:mc="http://schemas.openxmlformats.org/markup-compatibility/2006">
              <mc:Choice xmlns:v="urn:schemas-microsoft-com:vml" Requires="v">
                <p:oleObj spid="_x0000_s10583" name="CS ChemDraw Drawing" r:id="rId3" imgW="7672799" imgH="2989784" progId="ChemDraw.Document.6.0">
                  <p:embed/>
                </p:oleObj>
              </mc:Choice>
              <mc:Fallback>
                <p:oleObj name="CS ChemDraw Drawing" r:id="rId3" imgW="7672799" imgH="2989784" progId="ChemDraw.Document.6.0">
                  <p:embed/>
                  <p:pic>
                    <p:nvPicPr>
                      <p:cNvPr id="0" name=""/>
                      <p:cNvPicPr/>
                      <p:nvPr/>
                    </p:nvPicPr>
                    <p:blipFill>
                      <a:blip r:embed="rId4"/>
                      <a:stretch>
                        <a:fillRect/>
                      </a:stretch>
                    </p:blipFill>
                    <p:spPr>
                      <a:xfrm>
                        <a:off x="879822" y="2852936"/>
                        <a:ext cx="7672388" cy="2989262"/>
                      </a:xfrm>
                      <a:prstGeom prst="rect">
                        <a:avLst/>
                      </a:prstGeom>
                    </p:spPr>
                  </p:pic>
                </p:oleObj>
              </mc:Fallback>
            </mc:AlternateContent>
          </a:graphicData>
        </a:graphic>
      </p:graphicFrame>
    </p:spTree>
    <p:extLst>
      <p:ext uri="{BB962C8B-B14F-4D97-AF65-F5344CB8AC3E}">
        <p14:creationId xmlns:p14="http://schemas.microsoft.com/office/powerpoint/2010/main" val="1415615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27384"/>
            <a:ext cx="408656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r>
              <a:rPr kumimoji="1" lang="zh-CN" altLang="en-US" sz="2800" b="1" dirty="0">
                <a:solidFill>
                  <a:srgbClr val="FF0000"/>
                </a:solidFill>
                <a:latin typeface="Times New Roman" pitchFamily="18" charset="0"/>
              </a:rPr>
              <a:t>几种逐步加成聚合反应</a:t>
            </a:r>
          </a:p>
        </p:txBody>
      </p:sp>
      <p:sp>
        <p:nvSpPr>
          <p:cNvPr id="3" name="矩形 2">
            <a:extLst>
              <a:ext uri="{FF2B5EF4-FFF2-40B4-BE49-F238E27FC236}">
                <a16:creationId xmlns:a16="http://schemas.microsoft.com/office/drawing/2014/main" id="{D50A6496-5BF7-4204-B518-CEC3F42A9468}"/>
              </a:ext>
            </a:extLst>
          </p:cNvPr>
          <p:cNvSpPr/>
          <p:nvPr/>
        </p:nvSpPr>
        <p:spPr>
          <a:xfrm>
            <a:off x="467544" y="1052736"/>
            <a:ext cx="6624736" cy="1154162"/>
          </a:xfrm>
          <a:prstGeom prst="rect">
            <a:avLst/>
          </a:prstGeom>
        </p:spPr>
        <p:txBody>
          <a:bodyPr wrap="square">
            <a:spAutoFit/>
          </a:bodyPr>
          <a:lstStyle/>
          <a:p>
            <a:pPr marL="457200" indent="-457200">
              <a:spcBef>
                <a:spcPts val="600"/>
              </a:spcBef>
              <a:buClr>
                <a:srgbClr val="002060"/>
              </a:buClr>
              <a:buFont typeface="Wingdings" panose="05000000000000000000" pitchFamily="2" charset="2"/>
              <a:buChar char="u"/>
            </a:pPr>
            <a:r>
              <a:rPr kumimoji="1" lang="zh-CN" altLang="en-US" sz="3200" b="1" dirty="0">
                <a:solidFill>
                  <a:srgbClr val="FF0000"/>
                </a:solidFill>
                <a:latin typeface="楷体" panose="02010609060101010101" pitchFamily="49" charset="-122"/>
                <a:ea typeface="楷体" panose="02010609060101010101" pitchFamily="49" charset="-122"/>
              </a:rPr>
              <a:t>聚脲</a:t>
            </a:r>
            <a:r>
              <a:rPr kumimoji="1" lang="zh-CN" altLang="en-US" sz="3200" dirty="0">
                <a:latin typeface="楷体" panose="02010609060101010101" pitchFamily="49" charset="-122"/>
                <a:ea typeface="楷体" panose="02010609060101010101" pitchFamily="49" charset="-122"/>
              </a:rPr>
              <a:t>反应通式</a:t>
            </a:r>
            <a:endParaRPr kumimoji="1" lang="en-US" altLang="zh-CN" sz="3200" dirty="0">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endParaRPr kumimoji="1" lang="en-US" altLang="zh-CN" sz="3200" dirty="0">
              <a:latin typeface="楷体" panose="02010609060101010101" pitchFamily="49" charset="-122"/>
              <a:ea typeface="楷体" panose="02010609060101010101" pitchFamily="49" charset="-122"/>
            </a:endParaRPr>
          </a:p>
        </p:txBody>
      </p:sp>
      <p:sp>
        <p:nvSpPr>
          <p:cNvPr id="4" name="矩形 3">
            <a:extLst>
              <a:ext uri="{FF2B5EF4-FFF2-40B4-BE49-F238E27FC236}">
                <a16:creationId xmlns:a16="http://schemas.microsoft.com/office/drawing/2014/main" id="{0D3B7A93-9D5A-4203-AA98-700E01DA3789}"/>
              </a:ext>
            </a:extLst>
          </p:cNvPr>
          <p:cNvSpPr/>
          <p:nvPr/>
        </p:nvSpPr>
        <p:spPr>
          <a:xfrm>
            <a:off x="899592" y="4797152"/>
            <a:ext cx="6984776" cy="1454244"/>
          </a:xfrm>
          <a:prstGeom prst="rect">
            <a:avLst/>
          </a:prstGeom>
        </p:spPr>
        <p:txBody>
          <a:bodyPr wrap="square">
            <a:spAutoFit/>
          </a:bodyPr>
          <a:lstStyle/>
          <a:p>
            <a:pPr>
              <a:lnSpc>
                <a:spcPct val="150000"/>
              </a:lnSpc>
              <a:spcBef>
                <a:spcPts val="600"/>
              </a:spcBef>
              <a:buClr>
                <a:srgbClr val="002060"/>
              </a:buClr>
            </a:pPr>
            <a:r>
              <a:rPr kumimoji="1" lang="zh-CN" altLang="en-US" sz="3200" dirty="0">
                <a:latin typeface="楷体" panose="02010609060101010101" pitchFamily="49" charset="-122"/>
                <a:ea typeface="楷体" panose="02010609060101010101" pitchFamily="49" charset="-122"/>
              </a:rPr>
              <a:t>线型聚脲由于熔融温度高且热稳定性差，没有广泛使用</a:t>
            </a:r>
            <a:endParaRPr kumimoji="1" lang="en-US" altLang="zh-CN" sz="3200" dirty="0">
              <a:latin typeface="楷体" panose="02010609060101010101" pitchFamily="49" charset="-122"/>
              <a:ea typeface="楷体" panose="02010609060101010101" pitchFamily="49" charset="-122"/>
            </a:endParaRPr>
          </a:p>
        </p:txBody>
      </p:sp>
      <p:graphicFrame>
        <p:nvGraphicFramePr>
          <p:cNvPr id="13" name="对象 12">
            <a:extLst>
              <a:ext uri="{FF2B5EF4-FFF2-40B4-BE49-F238E27FC236}">
                <a16:creationId xmlns:a16="http://schemas.microsoft.com/office/drawing/2014/main" id="{E437A738-805A-462D-BF87-FD17C2E48E08}"/>
              </a:ext>
            </a:extLst>
          </p:cNvPr>
          <p:cNvGraphicFramePr>
            <a:graphicFrameLocks noChangeAspect="1"/>
          </p:cNvGraphicFramePr>
          <p:nvPr>
            <p:extLst>
              <p:ext uri="{D42A27DB-BD31-4B8C-83A1-F6EECF244321}">
                <p14:modId xmlns:p14="http://schemas.microsoft.com/office/powerpoint/2010/main" val="2523052199"/>
              </p:ext>
            </p:extLst>
          </p:nvPr>
        </p:nvGraphicFramePr>
        <p:xfrm>
          <a:off x="1187624" y="2382112"/>
          <a:ext cx="6939372" cy="2093776"/>
        </p:xfrm>
        <a:graphic>
          <a:graphicData uri="http://schemas.openxmlformats.org/presentationml/2006/ole">
            <mc:AlternateContent xmlns:mc="http://schemas.openxmlformats.org/markup-compatibility/2006">
              <mc:Choice xmlns:v="urn:schemas-microsoft-com:vml" Requires="v">
                <p:oleObj spid="_x0000_s32805" name="CS ChemDraw Drawing" r:id="rId3" imgW="6516133" imgH="1967119" progId="ChemDraw.Document.6.0">
                  <p:embed/>
                </p:oleObj>
              </mc:Choice>
              <mc:Fallback>
                <p:oleObj name="CS ChemDraw Drawing" r:id="rId3" imgW="6516133" imgH="1967119" progId="ChemDraw.Document.6.0">
                  <p:embed/>
                  <p:pic>
                    <p:nvPicPr>
                      <p:cNvPr id="4" name="对象 3">
                        <a:extLst>
                          <a:ext uri="{FF2B5EF4-FFF2-40B4-BE49-F238E27FC236}">
                            <a16:creationId xmlns:a16="http://schemas.microsoft.com/office/drawing/2014/main" id="{6DB26F94-C6D9-416F-A314-D7C53696EE23}"/>
                          </a:ext>
                        </a:extLst>
                      </p:cNvPr>
                      <p:cNvPicPr/>
                      <p:nvPr/>
                    </p:nvPicPr>
                    <p:blipFill>
                      <a:blip r:embed="rId4"/>
                      <a:stretch>
                        <a:fillRect/>
                      </a:stretch>
                    </p:blipFill>
                    <p:spPr>
                      <a:xfrm>
                        <a:off x="1187624" y="2382112"/>
                        <a:ext cx="6939372" cy="2093776"/>
                      </a:xfrm>
                      <a:prstGeom prst="rect">
                        <a:avLst/>
                      </a:prstGeom>
                    </p:spPr>
                  </p:pic>
                </p:oleObj>
              </mc:Fallback>
            </mc:AlternateContent>
          </a:graphicData>
        </a:graphic>
      </p:graphicFrame>
    </p:spTree>
    <p:extLst>
      <p:ext uri="{BB962C8B-B14F-4D97-AF65-F5344CB8AC3E}">
        <p14:creationId xmlns:p14="http://schemas.microsoft.com/office/powerpoint/2010/main" val="29683731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p:cNvGraphicFramePr>
            <a:graphicFrameLocks noChangeAspect="1"/>
          </p:cNvGraphicFramePr>
          <p:nvPr>
            <p:extLst>
              <p:ext uri="{D42A27DB-BD31-4B8C-83A1-F6EECF244321}">
                <p14:modId xmlns:p14="http://schemas.microsoft.com/office/powerpoint/2010/main" val="3190693894"/>
              </p:ext>
            </p:extLst>
          </p:nvPr>
        </p:nvGraphicFramePr>
        <p:xfrm>
          <a:off x="1147732" y="116632"/>
          <a:ext cx="7136568" cy="2304256"/>
        </p:xfrm>
        <a:graphic>
          <a:graphicData uri="http://schemas.openxmlformats.org/presentationml/2006/ole">
            <mc:AlternateContent xmlns:mc="http://schemas.openxmlformats.org/markup-compatibility/2006">
              <mc:Choice xmlns:v="urn:schemas-microsoft-com:vml" Requires="v">
                <p:oleObj spid="_x0000_s36933" name="CS ChemDraw Drawing" r:id="rId3" imgW="7694995" imgH="2484151" progId="ChemDraw.Document.6.0">
                  <p:embed/>
                </p:oleObj>
              </mc:Choice>
              <mc:Fallback>
                <p:oleObj name="CS ChemDraw Drawing" r:id="rId3" imgW="7694995" imgH="2484151" progId="ChemDraw.Document.6.0">
                  <p:embed/>
                  <p:pic>
                    <p:nvPicPr>
                      <p:cNvPr id="0" name=""/>
                      <p:cNvPicPr/>
                      <p:nvPr/>
                    </p:nvPicPr>
                    <p:blipFill>
                      <a:blip r:embed="rId4"/>
                      <a:stretch>
                        <a:fillRect/>
                      </a:stretch>
                    </p:blipFill>
                    <p:spPr>
                      <a:xfrm>
                        <a:off x="1147732" y="116632"/>
                        <a:ext cx="7136568" cy="2304256"/>
                      </a:xfrm>
                      <a:prstGeom prst="rect">
                        <a:avLst/>
                      </a:prstGeom>
                    </p:spPr>
                  </p:pic>
                </p:oleObj>
              </mc:Fallback>
            </mc:AlternateContent>
          </a:graphicData>
        </a:graphic>
      </p:graphicFrame>
      <p:cxnSp>
        <p:nvCxnSpPr>
          <p:cNvPr id="9" name="直接箭头连接符 8"/>
          <p:cNvCxnSpPr/>
          <p:nvPr/>
        </p:nvCxnSpPr>
        <p:spPr>
          <a:xfrm>
            <a:off x="4716016" y="2492896"/>
            <a:ext cx="0" cy="100811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aphicFrame>
        <p:nvGraphicFramePr>
          <p:cNvPr id="10" name="对象 9"/>
          <p:cNvGraphicFramePr>
            <a:graphicFrameLocks noChangeAspect="1"/>
          </p:cNvGraphicFramePr>
          <p:nvPr>
            <p:extLst>
              <p:ext uri="{D42A27DB-BD31-4B8C-83A1-F6EECF244321}">
                <p14:modId xmlns:p14="http://schemas.microsoft.com/office/powerpoint/2010/main" val="3822135805"/>
              </p:ext>
            </p:extLst>
          </p:nvPr>
        </p:nvGraphicFramePr>
        <p:xfrm>
          <a:off x="5004048" y="2803277"/>
          <a:ext cx="1428750" cy="387350"/>
        </p:xfrm>
        <a:graphic>
          <a:graphicData uri="http://schemas.openxmlformats.org/presentationml/2006/ole">
            <mc:AlternateContent xmlns:mc="http://schemas.openxmlformats.org/markup-compatibility/2006">
              <mc:Choice xmlns:v="urn:schemas-microsoft-com:vml" Requires="v">
                <p:oleObj spid="_x0000_s36934" name="CS ChemDraw Drawing" r:id="rId5" imgW="1429441" imgH="387300" progId="ChemDraw.Document.6.0">
                  <p:embed/>
                </p:oleObj>
              </mc:Choice>
              <mc:Fallback>
                <p:oleObj name="CS ChemDraw Drawing" r:id="rId5" imgW="1429441" imgH="387300" progId="ChemDraw.Document.6.0">
                  <p:embed/>
                  <p:pic>
                    <p:nvPicPr>
                      <p:cNvPr id="0" name=""/>
                      <p:cNvPicPr/>
                      <p:nvPr/>
                    </p:nvPicPr>
                    <p:blipFill>
                      <a:blip r:embed="rId6"/>
                      <a:stretch>
                        <a:fillRect/>
                      </a:stretch>
                    </p:blipFill>
                    <p:spPr>
                      <a:xfrm>
                        <a:off x="5004048" y="2803277"/>
                        <a:ext cx="1428750" cy="38735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974516714"/>
              </p:ext>
            </p:extLst>
          </p:nvPr>
        </p:nvGraphicFramePr>
        <p:xfrm>
          <a:off x="1187450" y="3644900"/>
          <a:ext cx="6750050" cy="3119438"/>
        </p:xfrm>
        <a:graphic>
          <a:graphicData uri="http://schemas.openxmlformats.org/presentationml/2006/ole">
            <mc:AlternateContent xmlns:mc="http://schemas.openxmlformats.org/markup-compatibility/2006">
              <mc:Choice xmlns:v="urn:schemas-microsoft-com:vml" Requires="v">
                <p:oleObj spid="_x0000_s36935" name="CS ChemDraw Drawing" r:id="rId7" imgW="7551668" imgH="3491641" progId="ChemDraw.Document.6.0">
                  <p:embed/>
                </p:oleObj>
              </mc:Choice>
              <mc:Fallback>
                <p:oleObj name="CS ChemDraw Drawing" r:id="rId7" imgW="7551668" imgH="3491641" progId="ChemDraw.Document.6.0">
                  <p:embed/>
                  <p:pic>
                    <p:nvPicPr>
                      <p:cNvPr id="0" name=""/>
                      <p:cNvPicPr/>
                      <p:nvPr/>
                    </p:nvPicPr>
                    <p:blipFill>
                      <a:blip r:embed="rId8"/>
                      <a:stretch>
                        <a:fillRect/>
                      </a:stretch>
                    </p:blipFill>
                    <p:spPr>
                      <a:xfrm>
                        <a:off x="1187450" y="3644900"/>
                        <a:ext cx="6750050" cy="3119438"/>
                      </a:xfrm>
                      <a:prstGeom prst="rect">
                        <a:avLst/>
                      </a:prstGeom>
                    </p:spPr>
                  </p:pic>
                </p:oleObj>
              </mc:Fallback>
            </mc:AlternateContent>
          </a:graphicData>
        </a:graphic>
      </p:graphicFrame>
    </p:spTree>
    <p:extLst>
      <p:ext uri="{BB962C8B-B14F-4D97-AF65-F5344CB8AC3E}">
        <p14:creationId xmlns:p14="http://schemas.microsoft.com/office/powerpoint/2010/main" val="689195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19983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4.</a:t>
            </a:r>
            <a:r>
              <a:rPr lang="zh-CN" altLang="en-US" sz="2800" dirty="0">
                <a:latin typeface="楷体" panose="02010609060101010101" pitchFamily="49" charset="-122"/>
                <a:ea typeface="楷体" panose="02010609060101010101" pitchFamily="49" charset="-122"/>
                <a:cs typeface="Arial" panose="020B0604020202020204" pitchFamily="34" charset="0"/>
              </a:rPr>
              <a:t>催化剂</a:t>
            </a:r>
          </a:p>
        </p:txBody>
      </p:sp>
      <p:pic>
        <p:nvPicPr>
          <p:cNvPr id="10" name="Picture 5" descr="1"/>
          <p:cNvPicPr>
            <a:picLocks noChangeAspect="1" noChangeArrowheads="1"/>
          </p:cNvPicPr>
          <p:nvPr/>
        </p:nvPicPr>
        <p:blipFill>
          <a:blip r:embed="rId2" cstate="print"/>
          <a:srcRect/>
          <a:stretch>
            <a:fillRect/>
          </a:stretch>
        </p:blipFill>
        <p:spPr bwMode="auto">
          <a:xfrm>
            <a:off x="1600200" y="2154369"/>
            <a:ext cx="5943600" cy="2541587"/>
          </a:xfrm>
          <a:prstGeom prst="rect">
            <a:avLst/>
          </a:prstGeom>
          <a:noFill/>
          <a:ln w="9525">
            <a:solidFill>
              <a:schemeClr val="hlink"/>
            </a:solidFill>
            <a:miter lim="800000"/>
            <a:headEnd/>
            <a:tailEnd/>
          </a:ln>
        </p:spPr>
      </p:pic>
      <p:sp>
        <p:nvSpPr>
          <p:cNvPr id="11" name="Oval 6"/>
          <p:cNvSpPr>
            <a:spLocks noChangeArrowheads="1"/>
          </p:cNvSpPr>
          <p:nvPr/>
        </p:nvSpPr>
        <p:spPr bwMode="auto">
          <a:xfrm>
            <a:off x="4824264" y="1904256"/>
            <a:ext cx="2286000" cy="1295400"/>
          </a:xfrm>
          <a:prstGeom prst="ellipse">
            <a:avLst/>
          </a:prstGeom>
          <a:noFill/>
          <a:ln w="12700" cap="sq">
            <a:solidFill>
              <a:srgbClr val="FF0000"/>
            </a:solidFill>
            <a:round/>
            <a:headEnd type="none" w="sm" len="sm"/>
            <a:tailEnd type="none" w="sm" len="sm"/>
          </a:ln>
          <a:effectLst/>
        </p:spPr>
        <p:txBody>
          <a:bodyPr wrap="none" anchor="ctr"/>
          <a:lstStyle/>
          <a:p>
            <a:endParaRPr lang="zh-CN" altLang="en-US"/>
          </a:p>
        </p:txBody>
      </p:sp>
      <p:sp>
        <p:nvSpPr>
          <p:cNvPr id="2" name="矩形 1">
            <a:extLst>
              <a:ext uri="{FF2B5EF4-FFF2-40B4-BE49-F238E27FC236}">
                <a16:creationId xmlns:a16="http://schemas.microsoft.com/office/drawing/2014/main" id="{B52C25BD-49C0-4DEF-9122-A7C713735632}"/>
              </a:ext>
            </a:extLst>
          </p:cNvPr>
          <p:cNvSpPr/>
          <p:nvPr/>
        </p:nvSpPr>
        <p:spPr>
          <a:xfrm>
            <a:off x="899592" y="545164"/>
            <a:ext cx="7060786" cy="1303177"/>
          </a:xfrm>
          <a:prstGeom prst="rect">
            <a:avLst/>
          </a:prstGeom>
        </p:spPr>
        <p:txBody>
          <a:bodyPr wrap="square">
            <a:spAutoFit/>
          </a:bodyPr>
          <a:lstStyle/>
          <a:p>
            <a:pPr>
              <a:lnSpc>
                <a:spcPct val="150000"/>
              </a:lnSpc>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叔胺类：三乙胺、三乙醇胺、三亚乙基二胺、</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N,N-</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二甲基苯胺等。</a:t>
            </a:r>
          </a:p>
        </p:txBody>
      </p:sp>
      <p:sp>
        <p:nvSpPr>
          <p:cNvPr id="3" name="矩形 2">
            <a:extLst>
              <a:ext uri="{FF2B5EF4-FFF2-40B4-BE49-F238E27FC236}">
                <a16:creationId xmlns:a16="http://schemas.microsoft.com/office/drawing/2014/main" id="{10C44336-C0C5-402F-9274-3A9E9C1E8164}"/>
              </a:ext>
            </a:extLst>
          </p:cNvPr>
          <p:cNvSpPr/>
          <p:nvPr/>
        </p:nvSpPr>
        <p:spPr>
          <a:xfrm>
            <a:off x="683568" y="5012890"/>
            <a:ext cx="8064895" cy="1754326"/>
          </a:xfrm>
          <a:prstGeom prst="rect">
            <a:avLst/>
          </a:prstGeom>
        </p:spPr>
        <p:txBody>
          <a:bodyPr wrap="square">
            <a:spAutoFit/>
          </a:bodyPr>
          <a:lstStyle/>
          <a:p>
            <a:pPr>
              <a:lnSpc>
                <a:spcPct val="150000"/>
              </a:lnSpc>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催化机理：发生亲核反应，叔胺与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R’NCO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生成</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过渡状态络合物</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，在其它醇分子进攻下生成聚氨酯并释出催化剂叔胺分子。</a:t>
            </a:r>
          </a:p>
        </p:txBody>
      </p:sp>
    </p:spTree>
    <p:extLst>
      <p:ext uri="{BB962C8B-B14F-4D97-AF65-F5344CB8AC3E}">
        <p14:creationId xmlns:p14="http://schemas.microsoft.com/office/powerpoint/2010/main" val="36187970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21435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a:latin typeface="楷体" panose="02010609060101010101" pitchFamily="49" charset="-122"/>
                <a:ea typeface="楷体" panose="02010609060101010101" pitchFamily="49" charset="-122"/>
                <a:cs typeface="Arial" panose="020B0604020202020204" pitchFamily="34" charset="0"/>
              </a:rPr>
              <a:t>4.</a:t>
            </a:r>
            <a:r>
              <a:rPr lang="zh-CN" altLang="en-US" sz="2800">
                <a:latin typeface="楷体" panose="02010609060101010101" pitchFamily="49" charset="-122"/>
                <a:ea typeface="楷体" panose="02010609060101010101" pitchFamily="49" charset="-122"/>
                <a:cs typeface="Arial" panose="020B0604020202020204" pitchFamily="34" charset="0"/>
              </a:rPr>
              <a:t>催化剂</a:t>
            </a:r>
            <a:endParaRPr lang="zh-CN" altLang="en-US" sz="2800" dirty="0">
              <a:latin typeface="楷体" panose="02010609060101010101" pitchFamily="49" charset="-122"/>
              <a:ea typeface="楷体" panose="02010609060101010101" pitchFamily="49" charset="-122"/>
              <a:cs typeface="Arial" panose="020B0604020202020204" pitchFamily="34" charset="0"/>
            </a:endParaRPr>
          </a:p>
        </p:txBody>
      </p:sp>
      <p:pic>
        <p:nvPicPr>
          <p:cNvPr id="10" name="Picture 8" descr="未标题-1"/>
          <p:cNvPicPr>
            <a:picLocks noChangeAspect="1" noChangeArrowheads="1"/>
          </p:cNvPicPr>
          <p:nvPr/>
        </p:nvPicPr>
        <p:blipFill>
          <a:blip r:embed="rId2" cstate="print"/>
          <a:srcRect/>
          <a:stretch>
            <a:fillRect/>
          </a:stretch>
        </p:blipFill>
        <p:spPr bwMode="auto">
          <a:xfrm>
            <a:off x="1183402" y="1457584"/>
            <a:ext cx="6777191" cy="3005296"/>
          </a:xfrm>
          <a:prstGeom prst="rect">
            <a:avLst/>
          </a:prstGeom>
          <a:noFill/>
          <a:ln w="9525">
            <a:solidFill>
              <a:schemeClr val="hlink"/>
            </a:solidFill>
            <a:miter lim="800000"/>
            <a:headEnd/>
            <a:tailEnd/>
          </a:ln>
        </p:spPr>
      </p:pic>
      <p:sp>
        <p:nvSpPr>
          <p:cNvPr id="2" name="矩形 1">
            <a:extLst>
              <a:ext uri="{FF2B5EF4-FFF2-40B4-BE49-F238E27FC236}">
                <a16:creationId xmlns:a16="http://schemas.microsoft.com/office/drawing/2014/main" id="{84966B2B-78D3-40FB-A661-78B552BDACC8}"/>
              </a:ext>
            </a:extLst>
          </p:cNvPr>
          <p:cNvSpPr/>
          <p:nvPr/>
        </p:nvSpPr>
        <p:spPr>
          <a:xfrm>
            <a:off x="313617" y="692696"/>
            <a:ext cx="8516763" cy="576248"/>
          </a:xfrm>
          <a:prstGeom prst="rect">
            <a:avLst/>
          </a:prstGeom>
        </p:spPr>
        <p:txBody>
          <a:bodyPr wrap="square">
            <a:spAutoFit/>
          </a:bodyPr>
          <a:lstStyle/>
          <a:p>
            <a:pPr marL="457200" indent="-457200">
              <a:lnSpc>
                <a:spcPct val="150000"/>
              </a:lnSpc>
              <a:spcBef>
                <a:spcPts val="600"/>
              </a:spcBef>
              <a:buClr>
                <a:srgbClr val="002060"/>
              </a:buClr>
              <a:buFont typeface="Wingdings" panose="05000000000000000000" pitchFamily="2" charset="2"/>
              <a:buChar char="u"/>
            </a:pPr>
            <a:r>
              <a:rPr kumimoji="1"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有机锡类化合物</a:t>
            </a:r>
            <a:r>
              <a:rPr kumimoji="1"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二丁基锡二月桂酸酯、辛酸亚锡等</a:t>
            </a:r>
            <a:endPar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A784ECB1-0EEF-4769-A8A8-AB146BB06C71}"/>
              </a:ext>
            </a:extLst>
          </p:cNvPr>
          <p:cNvPicPr>
            <a:picLocks noChangeAspect="1"/>
          </p:cNvPicPr>
          <p:nvPr/>
        </p:nvPicPr>
        <p:blipFill>
          <a:blip r:embed="rId3"/>
          <a:stretch>
            <a:fillRect/>
          </a:stretch>
        </p:blipFill>
        <p:spPr>
          <a:xfrm>
            <a:off x="139428" y="4653136"/>
            <a:ext cx="9004572" cy="1914310"/>
          </a:xfrm>
          <a:prstGeom prst="rect">
            <a:avLst/>
          </a:prstGeom>
        </p:spPr>
      </p:pic>
    </p:spTree>
    <p:extLst>
      <p:ext uri="{BB962C8B-B14F-4D97-AF65-F5344CB8AC3E}">
        <p14:creationId xmlns:p14="http://schemas.microsoft.com/office/powerpoint/2010/main" val="7390161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8.3</a:t>
            </a:r>
            <a:r>
              <a:rPr lang="zh-CN" altLang="en-US" sz="2800" dirty="0">
                <a:latin typeface="楷体" panose="02010609060101010101" pitchFamily="49" charset="-122"/>
                <a:ea typeface="楷体" panose="02010609060101010101" pitchFamily="49" charset="-122"/>
                <a:cs typeface="Arial" panose="020B0604020202020204" pitchFamily="34" charset="0"/>
              </a:rPr>
              <a:t>聚氨酯合成原理</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聚氨酯全称为</a:t>
            </a:r>
            <a:r>
              <a:rPr lang="zh-CN" altLang="en-US" sz="2800" dirty="0">
                <a:solidFill>
                  <a:srgbClr val="FF0000"/>
                </a:solidFill>
                <a:latin typeface="楷体" panose="02010609060101010101" pitchFamily="49" charset="-122"/>
                <a:ea typeface="楷体" panose="02010609060101010101" pitchFamily="49" charset="-122"/>
              </a:rPr>
              <a:t>聚氨基甲酸酯</a:t>
            </a:r>
            <a:r>
              <a:rPr lang="zh-CN" altLang="en-US" sz="2800" dirty="0">
                <a:latin typeface="楷体" panose="02010609060101010101" pitchFamily="49" charset="-122"/>
                <a:ea typeface="楷体" panose="02010609060101010101" pitchFamily="49" charset="-122"/>
              </a:rPr>
              <a:t> ，是主链上含有重复</a:t>
            </a:r>
            <a:r>
              <a:rPr lang="zh-CN" altLang="en-US" sz="2800" dirty="0">
                <a:solidFill>
                  <a:srgbClr val="FF0000"/>
                </a:solidFill>
                <a:latin typeface="楷体" panose="02010609060101010101" pitchFamily="49" charset="-122"/>
                <a:ea typeface="楷体" panose="02010609060101010101" pitchFamily="49" charset="-122"/>
              </a:rPr>
              <a:t>氨基甲酸酯</a:t>
            </a:r>
            <a:r>
              <a:rPr lang="zh-CN" altLang="en-US" sz="2800" dirty="0">
                <a:latin typeface="楷体" panose="02010609060101010101" pitchFamily="49" charset="-122"/>
                <a:ea typeface="楷体" panose="02010609060101010101" pitchFamily="49" charset="-122"/>
              </a:rPr>
              <a:t>基团的大分子化合物的统称</a:t>
            </a:r>
            <a:endParaRPr lang="en-US" altLang="zh-CN" sz="2800" dirty="0">
              <a:latin typeface="楷体" panose="02010609060101010101" pitchFamily="49" charset="-122"/>
              <a:ea typeface="楷体" panose="02010609060101010101" pitchFamily="49" charset="-122"/>
            </a:endParaRPr>
          </a:p>
        </p:txBody>
      </p:sp>
      <p:pic>
        <p:nvPicPr>
          <p:cNvPr id="10" name="Picture 2" descr="1"/>
          <p:cNvPicPr>
            <a:picLocks noChangeAspect="1" noChangeArrowheads="1"/>
          </p:cNvPicPr>
          <p:nvPr/>
        </p:nvPicPr>
        <p:blipFill>
          <a:blip r:embed="rId2" cstate="print"/>
          <a:srcRect/>
          <a:stretch>
            <a:fillRect/>
          </a:stretch>
        </p:blipFill>
        <p:spPr bwMode="auto">
          <a:xfrm>
            <a:off x="800100" y="3182988"/>
            <a:ext cx="7543800" cy="1370013"/>
          </a:xfrm>
          <a:prstGeom prst="rect">
            <a:avLst/>
          </a:prstGeom>
          <a:noFill/>
          <a:ln w="9525">
            <a:solidFill>
              <a:schemeClr val="hlink"/>
            </a:solidFill>
            <a:miter lim="800000"/>
            <a:headEnd/>
            <a:tailEnd/>
          </a:ln>
        </p:spPr>
      </p:pic>
      <p:grpSp>
        <p:nvGrpSpPr>
          <p:cNvPr id="11" name="Group 9"/>
          <p:cNvGrpSpPr>
            <a:grpSpLocks/>
          </p:cNvGrpSpPr>
          <p:nvPr/>
        </p:nvGrpSpPr>
        <p:grpSpPr bwMode="auto">
          <a:xfrm>
            <a:off x="4614613" y="3182988"/>
            <a:ext cx="4133851" cy="2276476"/>
            <a:chOff x="2880" y="1200"/>
            <a:chExt cx="2604" cy="1434"/>
          </a:xfrm>
        </p:grpSpPr>
        <p:sp>
          <p:nvSpPr>
            <p:cNvPr id="12" name="Oval 10"/>
            <p:cNvSpPr>
              <a:spLocks noChangeArrowheads="1"/>
            </p:cNvSpPr>
            <p:nvPr/>
          </p:nvSpPr>
          <p:spPr bwMode="auto">
            <a:xfrm>
              <a:off x="3600" y="1200"/>
              <a:ext cx="768" cy="816"/>
            </a:xfrm>
            <a:prstGeom prst="ellipse">
              <a:avLst/>
            </a:prstGeom>
            <a:noFill/>
            <a:ln w="12700" cap="sq">
              <a:solidFill>
                <a:srgbClr val="FF0000"/>
              </a:solidFill>
              <a:round/>
              <a:headEnd type="none" w="sm" len="sm"/>
              <a:tailEnd type="none" w="sm" len="sm"/>
            </a:ln>
            <a:effectLst/>
          </p:spPr>
          <p:txBody>
            <a:bodyPr wrap="none" anchor="ctr"/>
            <a:lstStyle/>
            <a:p>
              <a:endParaRPr lang="zh-CN" altLang="en-US" sz="2000">
                <a:latin typeface="楷体" panose="02010609060101010101" pitchFamily="49" charset="-122"/>
                <a:ea typeface="楷体" panose="02010609060101010101" pitchFamily="49" charset="-122"/>
              </a:endParaRPr>
            </a:p>
          </p:txBody>
        </p:sp>
        <p:sp>
          <p:nvSpPr>
            <p:cNvPr id="13" name="Rectangle 11"/>
            <p:cNvSpPr>
              <a:spLocks noChangeArrowheads="1"/>
            </p:cNvSpPr>
            <p:nvPr/>
          </p:nvSpPr>
          <p:spPr bwMode="auto">
            <a:xfrm>
              <a:off x="2880" y="2304"/>
              <a:ext cx="2604" cy="330"/>
            </a:xfrm>
            <a:prstGeom prst="rect">
              <a:avLst/>
            </a:prstGeom>
            <a:noFill/>
            <a:ln w="12700" cap="sq">
              <a:solidFill>
                <a:srgbClr val="FF0000"/>
              </a:solidFill>
              <a:miter lim="800000"/>
              <a:headEnd type="none" w="sm" len="sm"/>
              <a:tailEnd type="none" w="sm" len="sm"/>
            </a:ln>
            <a:effectLst/>
          </p:spPr>
          <p:txBody>
            <a:bodyPr wrap="none">
              <a:spAutoFit/>
            </a:bodyPr>
            <a:lstStyle/>
            <a:p>
              <a:r>
                <a:rPr kumimoji="1" lang="zh-CN" altLang="en-US" sz="2800" dirty="0">
                  <a:latin typeface="楷体" panose="02010609060101010101" pitchFamily="49" charset="-122"/>
                  <a:ea typeface="楷体" panose="02010609060101010101" pitchFamily="49" charset="-122"/>
                </a:rPr>
                <a:t>氨基甲酸酯基团</a:t>
              </a:r>
              <a:r>
                <a:rPr kumimoji="1" lang="en-US" altLang="zh-CN" sz="2800" dirty="0">
                  <a:latin typeface="楷体" panose="02010609060101010101" pitchFamily="49" charset="-122"/>
                  <a:ea typeface="楷体" panose="02010609060101010101" pitchFamily="49" charset="-122"/>
                </a:rPr>
                <a:t>(</a:t>
              </a:r>
              <a:r>
                <a:rPr kumimoji="1" lang="zh-CN" altLang="en-US" sz="2800" dirty="0">
                  <a:latin typeface="楷体" panose="02010609060101010101" pitchFamily="49" charset="-122"/>
                  <a:ea typeface="楷体" panose="02010609060101010101" pitchFamily="49" charset="-122"/>
                </a:rPr>
                <a:t>氨酯键</a:t>
              </a:r>
              <a:r>
                <a:rPr kumimoji="1" lang="en-US" altLang="zh-CN" sz="2800" dirty="0">
                  <a:latin typeface="楷体" panose="02010609060101010101" pitchFamily="49" charset="-122"/>
                  <a:ea typeface="楷体" panose="02010609060101010101" pitchFamily="49" charset="-122"/>
                </a:rPr>
                <a:t>)</a:t>
              </a:r>
            </a:p>
          </p:txBody>
        </p:sp>
        <p:sp>
          <p:nvSpPr>
            <p:cNvPr id="14" name="Line 12"/>
            <p:cNvSpPr>
              <a:spLocks noChangeShapeType="1"/>
            </p:cNvSpPr>
            <p:nvPr/>
          </p:nvSpPr>
          <p:spPr bwMode="auto">
            <a:xfrm>
              <a:off x="3984" y="2016"/>
              <a:ext cx="0" cy="288"/>
            </a:xfrm>
            <a:prstGeom prst="line">
              <a:avLst/>
            </a:prstGeom>
            <a:noFill/>
            <a:ln w="12700" cap="sq">
              <a:solidFill>
                <a:srgbClr val="FF0000"/>
              </a:solidFill>
              <a:round/>
              <a:headEnd type="none" w="sm" len="sm"/>
              <a:tailEnd type="none" w="sm" len="sm"/>
            </a:ln>
            <a:effectLst/>
          </p:spPr>
          <p:txBody>
            <a:bodyPr/>
            <a:lstStyle/>
            <a:p>
              <a:endParaRPr lang="zh-CN" altLang="en-US" sz="2000">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310282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5671"/>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8.3</a:t>
            </a:r>
            <a:r>
              <a:rPr lang="zh-CN" altLang="en-US" sz="2800" dirty="0">
                <a:latin typeface="楷体" panose="02010609060101010101" pitchFamily="49" charset="-122"/>
                <a:ea typeface="楷体" panose="02010609060101010101" pitchFamily="49" charset="-122"/>
                <a:cs typeface="Arial" panose="020B0604020202020204" pitchFamily="34" charset="0"/>
              </a:rPr>
              <a:t>聚氨酯合成原理</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是由</a:t>
            </a:r>
            <a:r>
              <a:rPr lang="zh-CN" altLang="en-US" sz="3200" dirty="0">
                <a:solidFill>
                  <a:srgbClr val="FF0000"/>
                </a:solidFill>
                <a:latin typeface="楷体" panose="02010609060101010101" pitchFamily="49" charset="-122"/>
                <a:ea typeface="楷体" panose="02010609060101010101" pitchFamily="49" charset="-122"/>
              </a:rPr>
              <a:t>多异氰酸酯</a:t>
            </a:r>
            <a:r>
              <a:rPr lang="zh-CN" altLang="en-US" sz="3200" dirty="0">
                <a:solidFill>
                  <a:schemeClr val="tx1"/>
                </a:solidFill>
                <a:latin typeface="楷体" panose="02010609060101010101" pitchFamily="49" charset="-122"/>
                <a:ea typeface="楷体" panose="02010609060101010101" pitchFamily="49" charset="-122"/>
              </a:rPr>
              <a:t>与</a:t>
            </a:r>
            <a:r>
              <a:rPr lang="zh-CN" altLang="en-US" sz="3200" dirty="0">
                <a:solidFill>
                  <a:srgbClr val="FF0000"/>
                </a:solidFill>
                <a:latin typeface="楷体" panose="02010609060101010101" pitchFamily="49" charset="-122"/>
                <a:ea typeface="楷体" panose="02010609060101010101" pitchFamily="49" charset="-122"/>
              </a:rPr>
              <a:t>多羟基化合物</a:t>
            </a:r>
            <a:r>
              <a:rPr lang="zh-CN" altLang="en-US" sz="3200" dirty="0">
                <a:solidFill>
                  <a:schemeClr val="tx1"/>
                </a:solidFill>
                <a:latin typeface="楷体" panose="02010609060101010101" pitchFamily="49" charset="-122"/>
                <a:ea typeface="楷体" panose="02010609060101010101" pitchFamily="49" charset="-122"/>
              </a:rPr>
              <a:t>通过逐步加聚合成的</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有</a:t>
            </a:r>
            <a:r>
              <a:rPr lang="zh-CN" altLang="en-US" sz="3200" dirty="0">
                <a:solidFill>
                  <a:srgbClr val="FF0000"/>
                </a:solidFill>
                <a:latin typeface="楷体" panose="02010609060101010101" pitchFamily="49" charset="-122"/>
                <a:ea typeface="楷体" panose="02010609060101010101" pitchFamily="49" charset="-122"/>
              </a:rPr>
              <a:t>线型、支型、体型</a:t>
            </a:r>
            <a:r>
              <a:rPr lang="zh-CN" altLang="en-US" sz="3200" dirty="0">
                <a:solidFill>
                  <a:schemeClr val="tx1"/>
                </a:solidFill>
                <a:latin typeface="楷体" panose="02010609060101010101" pitchFamily="49" charset="-122"/>
                <a:ea typeface="楷体" panose="02010609060101010101" pitchFamily="49" charset="-122"/>
              </a:rPr>
              <a:t>之分</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体型因</a:t>
            </a:r>
            <a:r>
              <a:rPr lang="zh-CN" altLang="en-US" sz="3200" dirty="0">
                <a:solidFill>
                  <a:srgbClr val="FF0000"/>
                </a:solidFill>
                <a:latin typeface="楷体" panose="02010609060101010101" pitchFamily="49" charset="-122"/>
                <a:ea typeface="楷体" panose="02010609060101010101" pitchFamily="49" charset="-122"/>
              </a:rPr>
              <a:t>交联密度</a:t>
            </a:r>
            <a:r>
              <a:rPr lang="zh-CN" altLang="en-US" sz="3200" dirty="0">
                <a:solidFill>
                  <a:schemeClr val="tx1"/>
                </a:solidFill>
                <a:latin typeface="楷体" panose="02010609060101010101" pitchFamily="49" charset="-122"/>
                <a:ea typeface="楷体" panose="02010609060101010101" pitchFamily="49" charset="-122"/>
              </a:rPr>
              <a:t>不同，有</a:t>
            </a:r>
            <a:r>
              <a:rPr lang="zh-CN" altLang="en-US" sz="3200" dirty="0">
                <a:solidFill>
                  <a:srgbClr val="FF0000"/>
                </a:solidFill>
                <a:latin typeface="楷体" panose="02010609060101010101" pitchFamily="49" charset="-122"/>
                <a:ea typeface="楷体" panose="02010609060101010101" pitchFamily="49" charset="-122"/>
              </a:rPr>
              <a:t>软质、半硬质、硬质</a:t>
            </a:r>
            <a:r>
              <a:rPr lang="zh-CN" altLang="en-US" sz="3200" dirty="0">
                <a:solidFill>
                  <a:schemeClr val="tx1"/>
                </a:solidFill>
                <a:latin typeface="楷体" panose="02010609060101010101" pitchFamily="49" charset="-122"/>
                <a:ea typeface="楷体" panose="02010609060101010101" pitchFamily="49" charset="-122"/>
              </a:rPr>
              <a:t>之分</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合成方法有</a:t>
            </a:r>
            <a:r>
              <a:rPr lang="zh-CN" altLang="en-US" sz="3200" dirty="0">
                <a:solidFill>
                  <a:srgbClr val="FF0000"/>
                </a:solidFill>
                <a:latin typeface="楷体" panose="02010609060101010101" pitchFamily="49" charset="-122"/>
                <a:ea typeface="楷体" panose="02010609060101010101" pitchFamily="49" charset="-122"/>
              </a:rPr>
              <a:t>一步法、二步法</a:t>
            </a:r>
            <a:r>
              <a:rPr lang="zh-CN" altLang="en-US" sz="3200" dirty="0">
                <a:solidFill>
                  <a:schemeClr val="tx1"/>
                </a:solidFill>
                <a:latin typeface="楷体" panose="02010609060101010101" pitchFamily="49" charset="-122"/>
                <a:ea typeface="楷体" panose="02010609060101010101" pitchFamily="49" charset="-122"/>
              </a:rPr>
              <a:t>（预聚体法）</a:t>
            </a:r>
          </a:p>
        </p:txBody>
      </p:sp>
    </p:spTree>
    <p:extLst>
      <p:ext uri="{BB962C8B-B14F-4D97-AF65-F5344CB8AC3E}">
        <p14:creationId xmlns:p14="http://schemas.microsoft.com/office/powerpoint/2010/main" val="30311231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199833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1.</a:t>
            </a:r>
            <a:r>
              <a:rPr lang="zh-CN" altLang="en-US" sz="2800" dirty="0">
                <a:latin typeface="楷体" panose="02010609060101010101" pitchFamily="49" charset="-122"/>
                <a:ea typeface="楷体" panose="02010609060101010101" pitchFamily="49" charset="-122"/>
                <a:cs typeface="Arial" panose="020B0604020202020204" pitchFamily="34" charset="0"/>
              </a:rPr>
              <a:t>一步法</a:t>
            </a:r>
          </a:p>
        </p:txBody>
      </p:sp>
      <p:pic>
        <p:nvPicPr>
          <p:cNvPr id="10" name="Picture 4" descr="1"/>
          <p:cNvPicPr>
            <a:picLocks noChangeAspect="1" noChangeArrowheads="1"/>
          </p:cNvPicPr>
          <p:nvPr/>
        </p:nvPicPr>
        <p:blipFill>
          <a:blip r:embed="rId2" cstate="print"/>
          <a:srcRect/>
          <a:stretch>
            <a:fillRect/>
          </a:stretch>
        </p:blipFill>
        <p:spPr bwMode="auto">
          <a:xfrm>
            <a:off x="96974" y="1376417"/>
            <a:ext cx="8950049" cy="788075"/>
          </a:xfrm>
          <a:prstGeom prst="rect">
            <a:avLst/>
          </a:prstGeom>
          <a:noFill/>
          <a:ln w="9525">
            <a:solidFill>
              <a:schemeClr val="hlink"/>
            </a:solidFill>
            <a:miter lim="800000"/>
            <a:headEnd/>
            <a:tailEnd/>
          </a:ln>
        </p:spPr>
      </p:pic>
      <p:pic>
        <p:nvPicPr>
          <p:cNvPr id="12" name="Picture 7" descr="1"/>
          <p:cNvPicPr>
            <a:picLocks noChangeAspect="1" noChangeArrowheads="1"/>
          </p:cNvPicPr>
          <p:nvPr/>
        </p:nvPicPr>
        <p:blipFill>
          <a:blip r:embed="rId3" cstate="print"/>
          <a:srcRect/>
          <a:stretch>
            <a:fillRect/>
          </a:stretch>
        </p:blipFill>
        <p:spPr bwMode="auto">
          <a:xfrm>
            <a:off x="639562" y="4365104"/>
            <a:ext cx="7836848" cy="1863568"/>
          </a:xfrm>
          <a:prstGeom prst="rect">
            <a:avLst/>
          </a:prstGeom>
          <a:noFill/>
          <a:ln w="9525">
            <a:solidFill>
              <a:schemeClr val="hlink"/>
            </a:solidFill>
            <a:miter lim="800000"/>
            <a:headEnd/>
            <a:tailEnd/>
          </a:ln>
        </p:spPr>
      </p:pic>
      <p:sp>
        <p:nvSpPr>
          <p:cNvPr id="13" name="Text Box 8"/>
          <p:cNvSpPr txBox="1">
            <a:spLocks noChangeArrowheads="1"/>
          </p:cNvSpPr>
          <p:nvPr/>
        </p:nvSpPr>
        <p:spPr bwMode="auto">
          <a:xfrm>
            <a:off x="4557986" y="4510304"/>
            <a:ext cx="1261884" cy="523220"/>
          </a:xfrm>
          <a:prstGeom prst="rect">
            <a:avLst/>
          </a:prstGeom>
          <a:noFill/>
          <a:ln w="12700" cap="sq">
            <a:noFill/>
            <a:miter lim="800000"/>
            <a:headEnd type="none" w="sm" len="sm"/>
            <a:tailEnd type="none" w="sm" len="sm"/>
          </a:ln>
          <a:effectLst/>
        </p:spPr>
        <p:txBody>
          <a:bodyPr wrap="none">
            <a:spAutoFit/>
          </a:bodyPr>
          <a:lstStyle/>
          <a:p>
            <a:r>
              <a:rPr kumimoji="1" lang="zh-CN" altLang="en-US" sz="2800" dirty="0">
                <a:solidFill>
                  <a:schemeClr val="hlink"/>
                </a:solidFill>
                <a:latin typeface="Times New Roman" pitchFamily="18" charset="0"/>
              </a:rPr>
              <a:t>粘合剂</a:t>
            </a:r>
          </a:p>
        </p:txBody>
      </p:sp>
      <p:sp>
        <p:nvSpPr>
          <p:cNvPr id="2" name="矩形 1">
            <a:extLst>
              <a:ext uri="{FF2B5EF4-FFF2-40B4-BE49-F238E27FC236}">
                <a16:creationId xmlns:a16="http://schemas.microsoft.com/office/drawing/2014/main" id="{3FAE4F1F-727C-4092-A337-DD78A1547BFA}"/>
              </a:ext>
            </a:extLst>
          </p:cNvPr>
          <p:cNvSpPr/>
          <p:nvPr/>
        </p:nvSpPr>
        <p:spPr>
          <a:xfrm>
            <a:off x="323527" y="2754387"/>
            <a:ext cx="8496944" cy="1284006"/>
          </a:xfrm>
          <a:prstGeom prst="rect">
            <a:avLst/>
          </a:prstGeom>
        </p:spPr>
        <p:txBody>
          <a:bodyPr wrap="square">
            <a:spAutoFit/>
          </a:bodyPr>
          <a:lstStyle/>
          <a:p>
            <a:pPr marL="457200" indent="-457200">
              <a:lnSpc>
                <a:spcPct val="150000"/>
              </a:lnSpc>
              <a:spcBef>
                <a:spcPts val="600"/>
              </a:spcBef>
              <a:buClr>
                <a:srgbClr val="002060"/>
              </a:buClr>
              <a:buFont typeface="Wingdings" panose="05000000000000000000" pitchFamily="2" charset="2"/>
              <a:buChar char="u"/>
            </a:pPr>
            <a:r>
              <a:rPr kumimoji="1" lang="zh-CN" altLang="en-US" sz="2800" dirty="0">
                <a:latin typeface="楷体" panose="02010609060101010101" pitchFamily="49" charset="-122"/>
                <a:ea typeface="楷体" panose="02010609060101010101" pitchFamily="49" charset="-122"/>
              </a:rPr>
              <a:t>由</a:t>
            </a:r>
            <a:r>
              <a:rPr kumimoji="1" lang="en-US" altLang="zh-CN" sz="2800" dirty="0">
                <a:latin typeface="楷体" panose="02010609060101010101" pitchFamily="49" charset="-122"/>
                <a:ea typeface="楷体" panose="02010609060101010101" pitchFamily="49" charset="-122"/>
              </a:rPr>
              <a:t>2,4—</a:t>
            </a:r>
            <a:r>
              <a:rPr kumimoji="1" lang="zh-CN" altLang="en-US" sz="2800" dirty="0">
                <a:latin typeface="楷体" panose="02010609060101010101" pitchFamily="49" charset="-122"/>
                <a:ea typeface="楷体" panose="02010609060101010101" pitchFamily="49" charset="-122"/>
              </a:rPr>
              <a:t>甲苯二异氰酸酯和带有三个端经基的支化型聚酯可合成得交联型聚氨酯树脂</a:t>
            </a:r>
            <a:endParaRPr lang="en-US" altLang="zh-CN" sz="2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2806632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5806"/>
            <a:ext cx="192632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两步法</a:t>
            </a:r>
          </a:p>
        </p:txBody>
      </p:sp>
      <p:pic>
        <p:nvPicPr>
          <p:cNvPr id="10" name="Picture 4" descr="1"/>
          <p:cNvPicPr>
            <a:picLocks noChangeAspect="1" noChangeArrowheads="1"/>
          </p:cNvPicPr>
          <p:nvPr/>
        </p:nvPicPr>
        <p:blipFill>
          <a:blip r:embed="rId2" cstate="print"/>
          <a:srcRect/>
          <a:stretch>
            <a:fillRect/>
          </a:stretch>
        </p:blipFill>
        <p:spPr bwMode="auto">
          <a:xfrm>
            <a:off x="824706" y="1398424"/>
            <a:ext cx="7494588" cy="776287"/>
          </a:xfrm>
          <a:prstGeom prst="rect">
            <a:avLst/>
          </a:prstGeom>
          <a:noFill/>
          <a:ln w="9525">
            <a:solidFill>
              <a:schemeClr val="hlink"/>
            </a:solidFill>
            <a:miter lim="800000"/>
            <a:headEnd/>
            <a:tailEnd/>
          </a:ln>
        </p:spPr>
      </p:pic>
      <p:pic>
        <p:nvPicPr>
          <p:cNvPr id="11" name="Picture 7" descr="1"/>
          <p:cNvPicPr>
            <a:picLocks noChangeAspect="1" noChangeArrowheads="1"/>
          </p:cNvPicPr>
          <p:nvPr/>
        </p:nvPicPr>
        <p:blipFill>
          <a:blip r:embed="rId3" cstate="print"/>
          <a:srcRect/>
          <a:stretch>
            <a:fillRect/>
          </a:stretch>
        </p:blipFill>
        <p:spPr bwMode="auto">
          <a:xfrm>
            <a:off x="1475656" y="4581128"/>
            <a:ext cx="7010400" cy="790575"/>
          </a:xfrm>
          <a:prstGeom prst="rect">
            <a:avLst/>
          </a:prstGeom>
          <a:noFill/>
          <a:ln w="9525">
            <a:solidFill>
              <a:schemeClr val="hlink"/>
            </a:solidFill>
            <a:miter lim="800000"/>
            <a:headEnd/>
            <a:tailEnd/>
          </a:ln>
        </p:spPr>
      </p:pic>
      <p:pic>
        <p:nvPicPr>
          <p:cNvPr id="12" name="Picture 8" descr="1"/>
          <p:cNvPicPr>
            <a:picLocks noChangeAspect="1" noChangeArrowheads="1"/>
          </p:cNvPicPr>
          <p:nvPr/>
        </p:nvPicPr>
        <p:blipFill>
          <a:blip r:embed="rId4" cstate="print"/>
          <a:srcRect/>
          <a:stretch>
            <a:fillRect/>
          </a:stretch>
        </p:blipFill>
        <p:spPr bwMode="auto">
          <a:xfrm>
            <a:off x="1475656" y="5371703"/>
            <a:ext cx="7010400" cy="788988"/>
          </a:xfrm>
          <a:prstGeom prst="rect">
            <a:avLst/>
          </a:prstGeom>
          <a:noFill/>
          <a:ln w="9525">
            <a:solidFill>
              <a:schemeClr val="hlink"/>
            </a:solidFill>
            <a:miter lim="800000"/>
            <a:headEnd/>
            <a:tailEnd/>
          </a:ln>
        </p:spPr>
      </p:pic>
      <p:sp>
        <p:nvSpPr>
          <p:cNvPr id="13" name="Rectangle 9"/>
          <p:cNvSpPr>
            <a:spLocks noChangeArrowheads="1"/>
          </p:cNvSpPr>
          <p:nvPr/>
        </p:nvSpPr>
        <p:spPr bwMode="auto">
          <a:xfrm>
            <a:off x="452910" y="4913369"/>
            <a:ext cx="950913" cy="396875"/>
          </a:xfrm>
          <a:prstGeom prst="rect">
            <a:avLst/>
          </a:prstGeom>
          <a:noFill/>
          <a:ln w="12700" cap="sq">
            <a:noFill/>
            <a:miter lim="800000"/>
            <a:headEnd type="none" w="sm" len="sm"/>
            <a:tailEnd type="none" w="sm" len="sm"/>
          </a:ln>
          <a:effectLst/>
        </p:spPr>
        <p:txBody>
          <a:bodyPr wrap="none">
            <a:spAutoFit/>
          </a:bodyPr>
          <a:lstStyle/>
          <a:p>
            <a:r>
              <a:rPr kumimoji="1" lang="zh-CN" altLang="en-US" sz="2000" b="1" dirty="0">
                <a:solidFill>
                  <a:srgbClr val="FF0000"/>
                </a:solidFill>
                <a:latin typeface="Times New Roman" pitchFamily="18" charset="0"/>
              </a:rPr>
              <a:t>二元醇</a:t>
            </a:r>
          </a:p>
        </p:txBody>
      </p:sp>
      <p:sp>
        <p:nvSpPr>
          <p:cNvPr id="14" name="Rectangle 10"/>
          <p:cNvSpPr>
            <a:spLocks noChangeArrowheads="1"/>
          </p:cNvSpPr>
          <p:nvPr/>
        </p:nvSpPr>
        <p:spPr bwMode="auto">
          <a:xfrm>
            <a:off x="421160" y="5651557"/>
            <a:ext cx="950913" cy="396875"/>
          </a:xfrm>
          <a:prstGeom prst="rect">
            <a:avLst/>
          </a:prstGeom>
          <a:noFill/>
          <a:ln w="12700" cap="sq">
            <a:noFill/>
            <a:miter lim="800000"/>
            <a:headEnd type="none" w="sm" len="sm"/>
            <a:tailEnd type="none" w="sm" len="sm"/>
          </a:ln>
          <a:effectLst/>
        </p:spPr>
        <p:txBody>
          <a:bodyPr wrap="none">
            <a:spAutoFit/>
          </a:bodyPr>
          <a:lstStyle/>
          <a:p>
            <a:r>
              <a:rPr kumimoji="1" lang="zh-CN" altLang="en-US" sz="2000" b="1">
                <a:solidFill>
                  <a:srgbClr val="FF0000"/>
                </a:solidFill>
                <a:latin typeface="Times New Roman" pitchFamily="18" charset="0"/>
              </a:rPr>
              <a:t>二元胺</a:t>
            </a:r>
          </a:p>
        </p:txBody>
      </p:sp>
      <p:sp>
        <p:nvSpPr>
          <p:cNvPr id="2" name="矩形 1">
            <a:extLst>
              <a:ext uri="{FF2B5EF4-FFF2-40B4-BE49-F238E27FC236}">
                <a16:creationId xmlns:a16="http://schemas.microsoft.com/office/drawing/2014/main" id="{E52A171C-6854-4F9F-BD0B-3C5E801404BA}"/>
              </a:ext>
            </a:extLst>
          </p:cNvPr>
          <p:cNvSpPr/>
          <p:nvPr/>
        </p:nvSpPr>
        <p:spPr>
          <a:xfrm>
            <a:off x="251520" y="643352"/>
            <a:ext cx="8640960" cy="646331"/>
          </a:xfrm>
          <a:prstGeom prst="rect">
            <a:avLst/>
          </a:prstGeom>
        </p:spPr>
        <p:txBody>
          <a:bodyPr wrap="square">
            <a:spAutoFit/>
          </a:bodyPr>
          <a:lstStyle/>
          <a:p>
            <a:pPr marL="457200" indent="-457200">
              <a:lnSpc>
                <a:spcPct val="150000"/>
              </a:lnSpc>
              <a:spcBef>
                <a:spcPts val="600"/>
              </a:spcBef>
              <a:buClr>
                <a:srgbClr val="002060"/>
              </a:buClr>
              <a:buFont typeface="Wingdings" panose="05000000000000000000" pitchFamily="2" charset="2"/>
              <a:buChar char="u"/>
            </a:pPr>
            <a:r>
              <a:rPr kumimoji="1" lang="zh-CN" altLang="en-US" sz="2400" b="1" dirty="0">
                <a:solidFill>
                  <a:srgbClr val="FF0000"/>
                </a:solidFill>
                <a:latin typeface="楷体" panose="02010609060101010101" pitchFamily="49" charset="-122"/>
                <a:ea typeface="楷体" panose="02010609060101010101" pitchFamily="49" charset="-122"/>
              </a:rPr>
              <a:t>第一步</a:t>
            </a:r>
            <a:r>
              <a:rPr kumimoji="1" lang="zh-CN" altLang="en-US" sz="2400" dirty="0">
                <a:latin typeface="楷体" panose="02010609060101010101" pitchFamily="49" charset="-122"/>
                <a:ea typeface="楷体" panose="02010609060101010101" pitchFamily="49" charset="-122"/>
              </a:rPr>
              <a:t>：醇与</a:t>
            </a:r>
            <a:r>
              <a:rPr kumimoji="1" lang="zh-CN" altLang="en-US" sz="2400" b="1" dirty="0">
                <a:solidFill>
                  <a:srgbClr val="FF0000"/>
                </a:solidFill>
                <a:latin typeface="楷体" panose="02010609060101010101" pitchFamily="49" charset="-122"/>
                <a:ea typeface="楷体" panose="02010609060101010101" pitchFamily="49" charset="-122"/>
              </a:rPr>
              <a:t>过量</a:t>
            </a:r>
            <a:r>
              <a:rPr kumimoji="1" lang="zh-CN" altLang="en-US" sz="2400" dirty="0">
                <a:latin typeface="楷体" panose="02010609060101010101" pitchFamily="49" charset="-122"/>
                <a:ea typeface="楷体" panose="02010609060101010101" pitchFamily="49" charset="-122"/>
              </a:rPr>
              <a:t>异氰酸酯制备端基为</a:t>
            </a:r>
            <a:r>
              <a:rPr kumimoji="1" lang="en-US" altLang="zh-CN" sz="2400" dirty="0">
                <a:latin typeface="楷体" panose="02010609060101010101" pitchFamily="49" charset="-122"/>
                <a:ea typeface="楷体" panose="02010609060101010101" pitchFamily="49" charset="-122"/>
              </a:rPr>
              <a:t>NCO</a:t>
            </a:r>
            <a:r>
              <a:rPr kumimoji="1" lang="zh-CN" altLang="en-US" sz="2400" dirty="0">
                <a:latin typeface="楷体" panose="02010609060101010101" pitchFamily="49" charset="-122"/>
                <a:ea typeface="楷体" panose="02010609060101010101" pitchFamily="49" charset="-122"/>
              </a:rPr>
              <a:t>基团的预聚物</a:t>
            </a:r>
            <a:endParaRPr kumimoji="1" lang="en-US" altLang="zh-CN" sz="2400" dirty="0">
              <a:latin typeface="楷体" panose="02010609060101010101" pitchFamily="49" charset="-122"/>
              <a:ea typeface="楷体" panose="02010609060101010101" pitchFamily="49" charset="-122"/>
            </a:endParaRPr>
          </a:p>
        </p:txBody>
      </p:sp>
      <p:sp>
        <p:nvSpPr>
          <p:cNvPr id="3" name="矩形 2">
            <a:extLst>
              <a:ext uri="{FF2B5EF4-FFF2-40B4-BE49-F238E27FC236}">
                <a16:creationId xmlns:a16="http://schemas.microsoft.com/office/drawing/2014/main" id="{B9DF1F68-B52C-4373-930F-7C6ED47F461F}"/>
              </a:ext>
            </a:extLst>
          </p:cNvPr>
          <p:cNvSpPr/>
          <p:nvPr/>
        </p:nvSpPr>
        <p:spPr>
          <a:xfrm>
            <a:off x="256973" y="2441133"/>
            <a:ext cx="8640960" cy="1744708"/>
          </a:xfrm>
          <a:prstGeom prst="rect">
            <a:avLst/>
          </a:prstGeom>
        </p:spPr>
        <p:txBody>
          <a:bodyPr wrap="square">
            <a:spAutoFit/>
          </a:bodyPr>
          <a:lstStyle/>
          <a:p>
            <a:pPr marL="457200" indent="-457200">
              <a:lnSpc>
                <a:spcPct val="150000"/>
              </a:lnSpc>
              <a:spcBef>
                <a:spcPts val="600"/>
              </a:spcBef>
              <a:buClr>
                <a:srgbClr val="002060"/>
              </a:buClr>
              <a:buFont typeface="Wingdings" panose="05000000000000000000" pitchFamily="2" charset="2"/>
              <a:buChar char="u"/>
            </a:pPr>
            <a:r>
              <a:rPr kumimoji="1" lang="zh-CN" altLang="en-US" sz="2400" b="1" dirty="0">
                <a:solidFill>
                  <a:srgbClr val="FF0000"/>
                </a:solidFill>
                <a:latin typeface="楷体" panose="02010609060101010101" pitchFamily="49" charset="-122"/>
                <a:ea typeface="楷体" panose="02010609060101010101" pitchFamily="49" charset="-122"/>
              </a:rPr>
              <a:t>第二步</a:t>
            </a:r>
            <a:r>
              <a:rPr kumimoji="1" lang="zh-CN" altLang="en-US" sz="2400" dirty="0">
                <a:latin typeface="楷体" panose="02010609060101010101" pitchFamily="49" charset="-122"/>
                <a:ea typeface="楷体" panose="02010609060101010101" pitchFamily="49" charset="-122"/>
              </a:rPr>
              <a:t>：预聚体进行扩链或交联</a:t>
            </a:r>
            <a:endParaRPr kumimoji="1" lang="en-US" altLang="zh-CN" sz="2400" dirty="0">
              <a:latin typeface="楷体" panose="02010609060101010101" pitchFamily="49" charset="-122"/>
              <a:ea typeface="楷体" panose="02010609060101010101" pitchFamily="49" charset="-122"/>
            </a:endParaRPr>
          </a:p>
          <a:p>
            <a:pPr>
              <a:lnSpc>
                <a:spcPct val="150000"/>
              </a:lnSpc>
              <a:spcBef>
                <a:spcPts val="600"/>
              </a:spcBef>
              <a:buClr>
                <a:srgbClr val="002060"/>
              </a:buClr>
            </a:pPr>
            <a:r>
              <a:rPr kumimoji="1" lang="zh-CN" altLang="en-US" sz="2400" b="1" dirty="0">
                <a:solidFill>
                  <a:srgbClr val="FF0000"/>
                </a:solidFill>
                <a:latin typeface="楷体" panose="02010609060101010101" pitchFamily="49" charset="-122"/>
                <a:ea typeface="楷体" panose="02010609060101010101" pitchFamily="49" charset="-122"/>
              </a:rPr>
              <a:t>扩链反应</a:t>
            </a:r>
            <a:r>
              <a:rPr kumimoji="1" lang="zh-CN" altLang="en-US" sz="2400" b="1" dirty="0">
                <a:solidFill>
                  <a:srgbClr val="FF9933"/>
                </a:solidFill>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预聚物通过末端活性基因的反应使分子相互连结而增大分子量的过程。</a:t>
            </a:r>
            <a:r>
              <a:rPr kumimoji="1" lang="en-US" altLang="zh-CN" sz="2400" dirty="0">
                <a:latin typeface="楷体" panose="02010609060101010101" pitchFamily="49" charset="-122"/>
                <a:ea typeface="楷体" panose="02010609060101010101" pitchFamily="49" charset="-122"/>
              </a:rPr>
              <a:t>PU</a:t>
            </a:r>
            <a:r>
              <a:rPr kumimoji="1" lang="zh-CN" altLang="en-US" sz="2400" dirty="0">
                <a:latin typeface="楷体" panose="02010609060101010101" pitchFamily="49" charset="-122"/>
                <a:ea typeface="楷体" panose="02010609060101010101" pitchFamily="49" charset="-122"/>
              </a:rPr>
              <a:t>树脂扩链剂主要为水、二元醇或二元胺</a:t>
            </a:r>
            <a:endParaRPr lang="zh-CN" alt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464113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5226" y="0"/>
            <a:ext cx="192632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a:latin typeface="楷体" panose="02010609060101010101" pitchFamily="49" charset="-122"/>
                <a:ea typeface="楷体" panose="02010609060101010101" pitchFamily="49" charset="-122"/>
                <a:cs typeface="Arial" panose="020B0604020202020204" pitchFamily="34" charset="0"/>
              </a:rPr>
              <a:t>2.</a:t>
            </a:r>
            <a:r>
              <a:rPr lang="zh-CN" altLang="en-US" sz="2800">
                <a:latin typeface="楷体" panose="02010609060101010101" pitchFamily="49" charset="-122"/>
                <a:ea typeface="楷体" panose="02010609060101010101" pitchFamily="49" charset="-122"/>
                <a:cs typeface="Arial" panose="020B0604020202020204" pitchFamily="34" charset="0"/>
              </a:rPr>
              <a:t>两步法</a:t>
            </a:r>
            <a:endParaRPr lang="zh-CN" altLang="en-US" sz="2800" dirty="0">
              <a:latin typeface="楷体" panose="02010609060101010101" pitchFamily="49" charset="-122"/>
              <a:ea typeface="楷体" panose="02010609060101010101" pitchFamily="49"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9" name="对角圆角矩形 8"/>
              <p:cNvSpPr/>
              <p:nvPr/>
            </p:nvSpPr>
            <p:spPr>
              <a:xfrm>
                <a:off x="539552" y="764704"/>
                <a:ext cx="8064896" cy="5832648"/>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kumimoji="1" lang="zh-CN" altLang="en-US" sz="2800" b="1" dirty="0">
                    <a:solidFill>
                      <a:srgbClr val="FF0000"/>
                    </a:solidFill>
                    <a:latin typeface="Times New Roman" pitchFamily="18" charset="0"/>
                  </a:rPr>
                  <a:t>异氰酸酯指数（</a:t>
                </a:r>
                <a:r>
                  <a:rPr kumimoji="1" lang="en-US" altLang="zh-CN" sz="2800" b="1" dirty="0">
                    <a:solidFill>
                      <a:srgbClr val="FF0000"/>
                    </a:solidFill>
                    <a:latin typeface="Times New Roman" pitchFamily="18" charset="0"/>
                  </a:rPr>
                  <a:t>R</a:t>
                </a:r>
                <a:r>
                  <a:rPr kumimoji="1" lang="zh-CN" altLang="en-US" sz="2800" b="1" dirty="0">
                    <a:solidFill>
                      <a:srgbClr val="FF0000"/>
                    </a:solidFill>
                    <a:latin typeface="Times New Roman" pitchFamily="18" charset="0"/>
                  </a:rPr>
                  <a:t>）</a:t>
                </a:r>
              </a:p>
              <a:p>
                <a:pPr>
                  <a:spcBef>
                    <a:spcPts val="600"/>
                  </a:spcBef>
                  <a:buClr>
                    <a:srgbClr val="002060"/>
                  </a:buClr>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ea typeface="楷体" panose="02010609060101010101" pitchFamily="49" charset="-122"/>
                        </a:rPr>
                        <m:t>𝑅</m:t>
                      </m:r>
                      <m:r>
                        <a:rPr lang="en-US" altLang="zh-CN" sz="2800" b="0" i="1" smtClean="0">
                          <a:solidFill>
                            <a:schemeClr val="tx1"/>
                          </a:solidFill>
                          <a:latin typeface="Cambria Math" panose="02040503050406030204" pitchFamily="18" charset="0"/>
                          <a:ea typeface="楷体" panose="02010609060101010101" pitchFamily="49" charset="-122"/>
                        </a:rPr>
                        <m:t>=</m:t>
                      </m:r>
                      <m:f>
                        <m:fPr>
                          <m:ctrlPr>
                            <a:rPr lang="en-US" altLang="zh-CN" sz="2800" b="0" i="1" smtClean="0">
                              <a:solidFill>
                                <a:schemeClr val="tx1"/>
                              </a:solidFill>
                              <a:latin typeface="Cambria Math" panose="02040503050406030204" pitchFamily="18" charset="0"/>
                              <a:ea typeface="楷体" panose="02010609060101010101" pitchFamily="49" charset="-122"/>
                            </a:rPr>
                          </m:ctrlPr>
                        </m:fPr>
                        <m:num>
                          <m:r>
                            <a:rPr lang="en-US" altLang="zh-CN" sz="2800" b="0" i="1" smtClean="0">
                              <a:solidFill>
                                <a:schemeClr val="tx1"/>
                              </a:solidFill>
                              <a:latin typeface="Cambria Math" panose="02040503050406030204" pitchFamily="18" charset="0"/>
                              <a:ea typeface="楷体" panose="02010609060101010101" pitchFamily="49" charset="-122"/>
                            </a:rPr>
                            <m:t>−</m:t>
                          </m:r>
                          <m:r>
                            <a:rPr lang="en-US" altLang="zh-CN" sz="2800" b="0" i="1" smtClean="0">
                              <a:solidFill>
                                <a:schemeClr val="tx1"/>
                              </a:solidFill>
                              <a:latin typeface="Cambria Math" panose="02040503050406030204" pitchFamily="18" charset="0"/>
                              <a:ea typeface="楷体" panose="02010609060101010101" pitchFamily="49" charset="-122"/>
                            </a:rPr>
                            <m:t>𝑁𝐶𝑂</m:t>
                          </m:r>
                          <m:r>
                            <a:rPr lang="zh-CN" altLang="en-US" sz="2800" i="1">
                              <a:solidFill>
                                <a:schemeClr val="tx1"/>
                              </a:solidFill>
                              <a:latin typeface="Cambria Math" panose="02040503050406030204" pitchFamily="18" charset="0"/>
                              <a:ea typeface="楷体" panose="02010609060101010101" pitchFamily="49" charset="-122"/>
                            </a:rPr>
                            <m:t>摩尔数</m:t>
                          </m:r>
                        </m:num>
                        <m:den>
                          <m:r>
                            <a:rPr lang="en-US" altLang="zh-CN" sz="2800" b="0" i="1" smtClean="0">
                              <a:solidFill>
                                <a:schemeClr val="tx1"/>
                              </a:solidFill>
                              <a:latin typeface="Cambria Math" panose="02040503050406030204" pitchFamily="18" charset="0"/>
                              <a:ea typeface="楷体" panose="02010609060101010101" pitchFamily="49" charset="-122"/>
                            </a:rPr>
                            <m:t>−</m:t>
                          </m:r>
                          <m:r>
                            <a:rPr lang="en-US" altLang="zh-CN" sz="2800" b="0" i="1" smtClean="0">
                              <a:solidFill>
                                <a:schemeClr val="tx1"/>
                              </a:solidFill>
                              <a:latin typeface="Cambria Math" panose="02040503050406030204" pitchFamily="18" charset="0"/>
                              <a:ea typeface="楷体" panose="02010609060101010101" pitchFamily="49" charset="-122"/>
                            </a:rPr>
                            <m:t>𝑂𝐻</m:t>
                          </m:r>
                          <m:r>
                            <a:rPr lang="zh-CN" altLang="en-US" sz="2800" i="1">
                              <a:solidFill>
                                <a:schemeClr val="tx1"/>
                              </a:solidFill>
                              <a:latin typeface="Cambria Math" panose="02040503050406030204" pitchFamily="18" charset="0"/>
                              <a:ea typeface="楷体" panose="02010609060101010101" pitchFamily="49" charset="-122"/>
                            </a:rPr>
                            <m:t>摩尔数</m:t>
                          </m:r>
                        </m:den>
                      </m:f>
                    </m:oMath>
                  </m:oMathPara>
                </a14:m>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ct val="50000"/>
                  </a:spcBef>
                  <a:buClr>
                    <a:srgbClr val="0000FF"/>
                  </a:buClr>
                  <a:buFont typeface="Arial" panose="020B0604020202020204" pitchFamily="34" charset="0"/>
                  <a:buChar char="♣"/>
                </a:pPr>
                <a:r>
                  <a:rPr kumimoji="1" lang="en-US" altLang="zh-CN" sz="2800" dirty="0">
                    <a:latin typeface="Times New Roman" pitchFamily="18" charset="0"/>
                  </a:rPr>
                  <a:t>0</a:t>
                </a:r>
                <a:r>
                  <a:rPr kumimoji="1" lang="zh-CN" altLang="en-US" sz="2800" dirty="0">
                    <a:latin typeface="Times New Roman" pitchFamily="18" charset="0"/>
                  </a:rPr>
                  <a:t>＜</a:t>
                </a:r>
                <a:r>
                  <a:rPr kumimoji="1" lang="en-US" altLang="zh-CN" sz="2800" dirty="0">
                    <a:latin typeface="Times New Roman" pitchFamily="18" charset="0"/>
                  </a:rPr>
                  <a:t>R</a:t>
                </a:r>
                <a:r>
                  <a:rPr kumimoji="1" lang="zh-CN" altLang="en-US" sz="2800" dirty="0">
                    <a:latin typeface="Times New Roman" pitchFamily="18" charset="0"/>
                  </a:rPr>
                  <a:t>＜</a:t>
                </a:r>
                <a:r>
                  <a:rPr kumimoji="1" lang="en-US" altLang="zh-CN" sz="2800" dirty="0">
                    <a:latin typeface="Times New Roman" pitchFamily="18" charset="0"/>
                  </a:rPr>
                  <a:t>1</a:t>
                </a:r>
                <a:r>
                  <a:rPr kumimoji="1" lang="zh-CN" altLang="en-US" sz="2800" dirty="0">
                    <a:latin typeface="Times New Roman" pitchFamily="18" charset="0"/>
                  </a:rPr>
                  <a:t>，分子扩链，端基为</a:t>
                </a:r>
                <a:r>
                  <a:rPr kumimoji="1" lang="en-US" altLang="zh-CN" sz="2800" dirty="0">
                    <a:latin typeface="Times New Roman" pitchFamily="18" charset="0"/>
                  </a:rPr>
                  <a:t>-OH</a:t>
                </a:r>
              </a:p>
              <a:p>
                <a:pPr marL="457200" indent="-457200">
                  <a:spcBef>
                    <a:spcPct val="50000"/>
                  </a:spcBef>
                  <a:buClr>
                    <a:srgbClr val="0000FF"/>
                  </a:buClr>
                  <a:buFont typeface="Arial" panose="020B0604020202020204" pitchFamily="34" charset="0"/>
                  <a:buChar char="♣"/>
                </a:pPr>
                <a:r>
                  <a:rPr kumimoji="1" lang="en-US" altLang="zh-CN" sz="2800" dirty="0">
                    <a:latin typeface="Times New Roman" pitchFamily="18" charset="0"/>
                  </a:rPr>
                  <a:t>R</a:t>
                </a:r>
                <a:r>
                  <a:rPr kumimoji="1" lang="zh-CN" altLang="en-US" sz="2800" dirty="0">
                    <a:latin typeface="Times New Roman" pitchFamily="18" charset="0"/>
                  </a:rPr>
                  <a:t>＝</a:t>
                </a:r>
                <a:r>
                  <a:rPr kumimoji="1" lang="en-US" altLang="zh-CN" sz="2800" dirty="0">
                    <a:latin typeface="Times New Roman" pitchFamily="18" charset="0"/>
                  </a:rPr>
                  <a:t>1</a:t>
                </a:r>
                <a:r>
                  <a:rPr kumimoji="1" lang="zh-CN" altLang="en-US" sz="2800" dirty="0">
                    <a:latin typeface="Times New Roman" pitchFamily="18" charset="0"/>
                  </a:rPr>
                  <a:t>，分子无限扩链，端基为</a:t>
                </a:r>
                <a:r>
                  <a:rPr kumimoji="1" lang="en-US" altLang="zh-CN" sz="2800" dirty="0">
                    <a:latin typeface="Times New Roman" pitchFamily="18" charset="0"/>
                  </a:rPr>
                  <a:t>-NCO</a:t>
                </a:r>
                <a:r>
                  <a:rPr kumimoji="1" lang="zh-CN" altLang="en-US" sz="2800" dirty="0">
                    <a:latin typeface="Times New Roman" pitchFamily="18" charset="0"/>
                  </a:rPr>
                  <a:t>及</a:t>
                </a:r>
                <a:r>
                  <a:rPr kumimoji="1" lang="en-US" altLang="zh-CN" sz="2800" dirty="0">
                    <a:latin typeface="Times New Roman" pitchFamily="18" charset="0"/>
                  </a:rPr>
                  <a:t>-OH</a:t>
                </a:r>
              </a:p>
              <a:p>
                <a:pPr marL="457200" indent="-457200">
                  <a:spcBef>
                    <a:spcPct val="50000"/>
                  </a:spcBef>
                  <a:buClr>
                    <a:srgbClr val="0000FF"/>
                  </a:buClr>
                  <a:buFont typeface="Arial" panose="020B0604020202020204" pitchFamily="34" charset="0"/>
                  <a:buChar char="♣"/>
                </a:pPr>
                <a:r>
                  <a:rPr kumimoji="1" lang="en-US" altLang="zh-CN" sz="2800" dirty="0">
                    <a:latin typeface="Times New Roman" pitchFamily="18" charset="0"/>
                  </a:rPr>
                  <a:t>1</a:t>
                </a:r>
                <a:r>
                  <a:rPr kumimoji="1" lang="zh-CN" altLang="en-US" sz="2800" dirty="0">
                    <a:latin typeface="Times New Roman" pitchFamily="18" charset="0"/>
                  </a:rPr>
                  <a:t>＜</a:t>
                </a:r>
                <a:r>
                  <a:rPr kumimoji="1" lang="en-US" altLang="zh-CN" sz="2800" dirty="0">
                    <a:latin typeface="Times New Roman" pitchFamily="18" charset="0"/>
                  </a:rPr>
                  <a:t>R</a:t>
                </a:r>
                <a:r>
                  <a:rPr kumimoji="1" lang="zh-CN" altLang="en-US" sz="2800" dirty="0">
                    <a:latin typeface="Times New Roman" pitchFamily="18" charset="0"/>
                  </a:rPr>
                  <a:t>＜</a:t>
                </a:r>
                <a:r>
                  <a:rPr kumimoji="1" lang="en-US" altLang="zh-CN" sz="2800" dirty="0">
                    <a:latin typeface="Times New Roman" pitchFamily="18" charset="0"/>
                  </a:rPr>
                  <a:t>2</a:t>
                </a:r>
                <a:r>
                  <a:rPr kumimoji="1" lang="zh-CN" altLang="en-US" sz="2800" dirty="0">
                    <a:latin typeface="Times New Roman" pitchFamily="18" charset="0"/>
                  </a:rPr>
                  <a:t>，分子扩链，端基为</a:t>
                </a:r>
                <a:r>
                  <a:rPr kumimoji="1" lang="en-US" altLang="zh-CN" sz="2800" dirty="0">
                    <a:latin typeface="Times New Roman" pitchFamily="18" charset="0"/>
                  </a:rPr>
                  <a:t>-NCO</a:t>
                </a:r>
              </a:p>
              <a:p>
                <a:pPr marL="457200" indent="-457200">
                  <a:spcBef>
                    <a:spcPct val="50000"/>
                  </a:spcBef>
                  <a:buClr>
                    <a:srgbClr val="0000FF"/>
                  </a:buClr>
                  <a:buFont typeface="Arial" panose="020B0604020202020204" pitchFamily="34" charset="0"/>
                  <a:buChar char="♣"/>
                </a:pPr>
                <a:r>
                  <a:rPr kumimoji="1" lang="en-US" altLang="zh-CN" sz="2800" dirty="0">
                    <a:latin typeface="Times New Roman" pitchFamily="18" charset="0"/>
                  </a:rPr>
                  <a:t>R</a:t>
                </a:r>
                <a:r>
                  <a:rPr kumimoji="1" lang="zh-CN" altLang="en-US" sz="2800" dirty="0">
                    <a:latin typeface="Times New Roman" pitchFamily="18" charset="0"/>
                  </a:rPr>
                  <a:t>＝</a:t>
                </a:r>
                <a:r>
                  <a:rPr kumimoji="1" lang="en-US" altLang="zh-CN" sz="2800" dirty="0">
                    <a:latin typeface="Times New Roman" pitchFamily="18" charset="0"/>
                  </a:rPr>
                  <a:t>2</a:t>
                </a:r>
                <a:r>
                  <a:rPr kumimoji="1" lang="zh-CN" altLang="en-US" sz="2800" dirty="0">
                    <a:latin typeface="Times New Roman" pitchFamily="18" charset="0"/>
                  </a:rPr>
                  <a:t>，分子不扩链，端基为</a:t>
                </a:r>
                <a:r>
                  <a:rPr kumimoji="1" lang="en-US" altLang="zh-CN" sz="2800" dirty="0">
                    <a:latin typeface="Times New Roman" pitchFamily="18" charset="0"/>
                  </a:rPr>
                  <a:t>-NCO</a:t>
                </a:r>
              </a:p>
              <a:p>
                <a:pPr marL="457200" indent="-457200">
                  <a:spcBef>
                    <a:spcPct val="50000"/>
                  </a:spcBef>
                  <a:buClr>
                    <a:srgbClr val="0000FF"/>
                  </a:buClr>
                  <a:buFont typeface="Arial" panose="020B0604020202020204" pitchFamily="34" charset="0"/>
                  <a:buChar char="♣"/>
                </a:pPr>
                <a:r>
                  <a:rPr kumimoji="1" lang="en-US" altLang="zh-CN" sz="2800" dirty="0">
                    <a:latin typeface="Times New Roman" pitchFamily="18" charset="0"/>
                  </a:rPr>
                  <a:t>R</a:t>
                </a:r>
                <a:r>
                  <a:rPr kumimoji="1" lang="zh-CN" altLang="en-US" sz="2800" dirty="0">
                    <a:latin typeface="Times New Roman" pitchFamily="18" charset="0"/>
                  </a:rPr>
                  <a:t>＞</a:t>
                </a:r>
                <a:r>
                  <a:rPr kumimoji="1" lang="en-US" altLang="zh-CN" sz="2800" dirty="0">
                    <a:latin typeface="Times New Roman" pitchFamily="18" charset="0"/>
                  </a:rPr>
                  <a:t>2</a:t>
                </a:r>
                <a:r>
                  <a:rPr kumimoji="1" lang="zh-CN" altLang="en-US" sz="2800" dirty="0">
                    <a:latin typeface="Times New Roman" pitchFamily="18" charset="0"/>
                  </a:rPr>
                  <a:t>，分子不扩链，端基为</a:t>
                </a:r>
                <a:r>
                  <a:rPr kumimoji="1" lang="en-US" altLang="zh-CN" sz="2800" dirty="0">
                    <a:latin typeface="Times New Roman" pitchFamily="18" charset="0"/>
                  </a:rPr>
                  <a:t>-NCO </a:t>
                </a:r>
                <a:r>
                  <a:rPr kumimoji="1" lang="zh-CN" altLang="en-US" sz="2800" dirty="0">
                    <a:latin typeface="Times New Roman" pitchFamily="18" charset="0"/>
                  </a:rPr>
                  <a:t>，含未反应异氰酸酯</a:t>
                </a:r>
                <a:endParaRPr lang="zh-CN" altLang="en-US" sz="2800" dirty="0">
                  <a:solidFill>
                    <a:schemeClr val="tx1"/>
                  </a:solidFill>
                  <a:latin typeface="楷体" panose="02010609060101010101" pitchFamily="49" charset="-122"/>
                  <a:ea typeface="楷体" panose="02010609060101010101" pitchFamily="49" charset="-122"/>
                </a:endParaRPr>
              </a:p>
            </p:txBody>
          </p:sp>
        </mc:Choice>
        <mc:Fallback xmlns="">
          <p:sp>
            <p:nvSpPr>
              <p:cNvPr id="9" name="对角圆角矩形 8"/>
              <p:cNvSpPr>
                <a:spLocks noRot="1" noChangeAspect="1" noMove="1" noResize="1" noEditPoints="1" noAdjustHandles="1" noChangeArrowheads="1" noChangeShapeType="1" noTextEdit="1"/>
              </p:cNvSpPr>
              <p:nvPr/>
            </p:nvSpPr>
            <p:spPr>
              <a:xfrm>
                <a:off x="539552" y="764704"/>
                <a:ext cx="8064896" cy="5832648"/>
              </a:xfrm>
              <a:prstGeom prst="round2Diag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76425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8620"/>
            <a:ext cx="192632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a:latin typeface="楷体" panose="02010609060101010101" pitchFamily="49" charset="-122"/>
                <a:ea typeface="楷体" panose="02010609060101010101" pitchFamily="49" charset="-122"/>
                <a:cs typeface="Arial" panose="020B0604020202020204" pitchFamily="34" charset="0"/>
              </a:rPr>
              <a:t>2.</a:t>
            </a:r>
            <a:r>
              <a:rPr lang="zh-CN" altLang="en-US" sz="2800">
                <a:latin typeface="楷体" panose="02010609060101010101" pitchFamily="49" charset="-122"/>
                <a:ea typeface="楷体" panose="02010609060101010101" pitchFamily="49" charset="-122"/>
                <a:cs typeface="Arial" panose="020B0604020202020204" pitchFamily="34" charset="0"/>
              </a:rPr>
              <a:t>两步法</a:t>
            </a:r>
            <a:endParaRPr lang="zh-CN" altLang="en-US" sz="2800" dirty="0">
              <a:latin typeface="楷体" panose="02010609060101010101" pitchFamily="49" charset="-122"/>
              <a:ea typeface="楷体" panose="02010609060101010101" pitchFamily="49" charset="-122"/>
              <a:cs typeface="Arial" panose="020B0604020202020204" pitchFamily="34" charset="0"/>
            </a:endParaRPr>
          </a:p>
        </p:txBody>
      </p:sp>
      <p:pic>
        <p:nvPicPr>
          <p:cNvPr id="10" name="Picture 4" descr="1"/>
          <p:cNvPicPr>
            <a:picLocks noChangeAspect="1" noChangeArrowheads="1"/>
          </p:cNvPicPr>
          <p:nvPr/>
        </p:nvPicPr>
        <p:blipFill rotWithShape="1">
          <a:blip r:embed="rId2" cstate="print"/>
          <a:srcRect b="12501"/>
          <a:stretch/>
        </p:blipFill>
        <p:spPr bwMode="auto">
          <a:xfrm>
            <a:off x="1804814" y="1744259"/>
            <a:ext cx="5534372" cy="1277887"/>
          </a:xfrm>
          <a:prstGeom prst="rect">
            <a:avLst/>
          </a:prstGeom>
          <a:noFill/>
          <a:ln w="9525">
            <a:solidFill>
              <a:schemeClr val="hlink"/>
            </a:solidFill>
            <a:miter lim="800000"/>
            <a:headEnd/>
            <a:tailEnd/>
          </a:ln>
        </p:spPr>
      </p:pic>
      <p:pic>
        <p:nvPicPr>
          <p:cNvPr id="11" name="Picture 6" descr="1"/>
          <p:cNvPicPr>
            <a:picLocks noChangeAspect="1" noChangeArrowheads="1"/>
          </p:cNvPicPr>
          <p:nvPr/>
        </p:nvPicPr>
        <p:blipFill>
          <a:blip r:embed="rId3" cstate="print"/>
          <a:srcRect t="1591" b="33179"/>
          <a:stretch>
            <a:fillRect/>
          </a:stretch>
        </p:blipFill>
        <p:spPr bwMode="auto">
          <a:xfrm>
            <a:off x="2340150" y="4077072"/>
            <a:ext cx="5254771" cy="2376264"/>
          </a:xfrm>
          <a:prstGeom prst="rect">
            <a:avLst/>
          </a:prstGeom>
          <a:noFill/>
          <a:ln w="9525">
            <a:solidFill>
              <a:schemeClr val="hlink"/>
            </a:solidFill>
            <a:miter lim="800000"/>
            <a:headEnd/>
            <a:tailEnd/>
          </a:ln>
        </p:spPr>
      </p:pic>
      <p:sp>
        <p:nvSpPr>
          <p:cNvPr id="2" name="矩形 1">
            <a:extLst>
              <a:ext uri="{FF2B5EF4-FFF2-40B4-BE49-F238E27FC236}">
                <a16:creationId xmlns:a16="http://schemas.microsoft.com/office/drawing/2014/main" id="{7ED7164A-B8BC-4375-A207-83B5D6A68133}"/>
              </a:ext>
            </a:extLst>
          </p:cNvPr>
          <p:cNvSpPr/>
          <p:nvPr/>
        </p:nvSpPr>
        <p:spPr>
          <a:xfrm>
            <a:off x="395536" y="614780"/>
            <a:ext cx="4572000" cy="1031051"/>
          </a:xfrm>
          <a:prstGeom prst="rect">
            <a:avLst/>
          </a:prstGeom>
        </p:spPr>
        <p:txBody>
          <a:bodyPr>
            <a:spAutoFit/>
          </a:bodyPr>
          <a:lstStyle/>
          <a:p>
            <a:pPr marL="457200" indent="-457200">
              <a:spcBef>
                <a:spcPts val="600"/>
              </a:spcBef>
              <a:buClr>
                <a:srgbClr val="002060"/>
              </a:buClr>
              <a:buFont typeface="Wingdings" panose="05000000000000000000" pitchFamily="2" charset="2"/>
              <a:buChar char="u"/>
            </a:pPr>
            <a:r>
              <a:rPr kumimoji="1" lang="zh-CN" altLang="en-US" sz="2800" b="1" dirty="0">
                <a:solidFill>
                  <a:srgbClr val="FF0000"/>
                </a:solidFill>
                <a:latin typeface="楷体" panose="02010609060101010101" pitchFamily="49" charset="-122"/>
                <a:ea typeface="楷体" panose="02010609060101010101" pitchFamily="49" charset="-122"/>
              </a:rPr>
              <a:t>交联反应</a:t>
            </a:r>
          </a:p>
          <a:p>
            <a:pPr marL="514350" indent="-514350">
              <a:spcBef>
                <a:spcPts val="600"/>
              </a:spcBef>
              <a:buClr>
                <a:srgbClr val="002060"/>
              </a:buClr>
              <a:buAutoNum type="alphaLcPeriod"/>
            </a:pPr>
            <a:r>
              <a:rPr kumimoji="1" lang="zh-CN" altLang="en-US" sz="2800" dirty="0">
                <a:latin typeface="楷体" panose="02010609060101010101" pitchFamily="49" charset="-122"/>
                <a:ea typeface="楷体" panose="02010609060101010101" pitchFamily="49" charset="-122"/>
              </a:rPr>
              <a:t>用多元醇类作交联剂</a:t>
            </a:r>
            <a:endParaRPr kumimoji="1" lang="en-US" altLang="zh-CN" sz="2800" dirty="0">
              <a:latin typeface="楷体" panose="02010609060101010101" pitchFamily="49" charset="-122"/>
              <a:ea typeface="楷体" panose="02010609060101010101" pitchFamily="49" charset="-122"/>
            </a:endParaRPr>
          </a:p>
        </p:txBody>
      </p:sp>
      <p:sp>
        <p:nvSpPr>
          <p:cNvPr id="3" name="矩形 2">
            <a:extLst>
              <a:ext uri="{FF2B5EF4-FFF2-40B4-BE49-F238E27FC236}">
                <a16:creationId xmlns:a16="http://schemas.microsoft.com/office/drawing/2014/main" id="{407D6AAA-0F10-4EC7-AAD2-02C27701ED86}"/>
              </a:ext>
            </a:extLst>
          </p:cNvPr>
          <p:cNvSpPr/>
          <p:nvPr/>
        </p:nvSpPr>
        <p:spPr>
          <a:xfrm>
            <a:off x="397759" y="3084710"/>
            <a:ext cx="8208912" cy="1284006"/>
          </a:xfrm>
          <a:prstGeom prst="rect">
            <a:avLst/>
          </a:prstGeom>
        </p:spPr>
        <p:txBody>
          <a:bodyPr wrap="square">
            <a:spAutoFit/>
          </a:bodyPr>
          <a:lstStyle/>
          <a:p>
            <a:pPr>
              <a:lnSpc>
                <a:spcPct val="150000"/>
              </a:lnSpc>
              <a:spcBef>
                <a:spcPts val="600"/>
              </a:spcBef>
              <a:buClr>
                <a:srgbClr val="002060"/>
              </a:buClr>
            </a:pPr>
            <a:r>
              <a:rPr kumimoji="1" lang="en-US" altLang="zh-CN" sz="2800" dirty="0">
                <a:latin typeface="楷体" panose="02010609060101010101" pitchFamily="49" charset="-122"/>
                <a:ea typeface="楷体" panose="02010609060101010101" pitchFamily="49" charset="-122"/>
              </a:rPr>
              <a:t>b. </a:t>
            </a:r>
            <a:r>
              <a:rPr kumimoji="1" lang="zh-CN" altLang="en-US" sz="2800" dirty="0">
                <a:latin typeface="楷体" panose="02010609060101010101" pitchFamily="49" charset="-122"/>
                <a:ea typeface="楷体" panose="02010609060101010101" pitchFamily="49" charset="-122"/>
              </a:rPr>
              <a:t>用过量二异氰酸酯 </a:t>
            </a:r>
            <a:r>
              <a:rPr kumimoji="1" lang="en-US" altLang="zh-CN" sz="2800" dirty="0">
                <a:latin typeface="楷体" panose="02010609060101010101" pitchFamily="49" charset="-122"/>
                <a:ea typeface="楷体" panose="02010609060101010101" pitchFamily="49" charset="-122"/>
              </a:rPr>
              <a:t>(</a:t>
            </a:r>
            <a:r>
              <a:rPr kumimoji="1" lang="zh-CN" altLang="en-US" sz="2800" dirty="0">
                <a:latin typeface="楷体" panose="02010609060101010101" pitchFamily="49" charset="-122"/>
                <a:ea typeface="楷体" panose="02010609060101010101" pitchFamily="49" charset="-122"/>
              </a:rPr>
              <a:t>加热交联法</a:t>
            </a:r>
            <a:r>
              <a:rPr kumimoji="1" lang="en-US" altLang="zh-CN" sz="2800" dirty="0">
                <a:latin typeface="楷体" panose="02010609060101010101" pitchFamily="49" charset="-122"/>
                <a:ea typeface="楷体" panose="02010609060101010101" pitchFamily="49" charset="-122"/>
              </a:rPr>
              <a:t>)</a:t>
            </a:r>
            <a:r>
              <a:rPr kumimoji="1" lang="zh-CN" altLang="en-US" sz="2800" dirty="0">
                <a:latin typeface="楷体" panose="02010609060101010101" pitchFamily="49" charset="-122"/>
                <a:ea typeface="楷体" panose="02010609060101010101" pitchFamily="49" charset="-122"/>
              </a:rPr>
              <a:t>：必须加热才能进行</a:t>
            </a:r>
            <a:endParaRPr lang="zh-CN" altLang="en-US" sz="2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7446973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192632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a:latin typeface="楷体" panose="02010609060101010101" pitchFamily="49" charset="-122"/>
                <a:ea typeface="楷体" panose="02010609060101010101" pitchFamily="49" charset="-122"/>
                <a:cs typeface="Arial" panose="020B0604020202020204" pitchFamily="34" charset="0"/>
              </a:rPr>
              <a:t>2.</a:t>
            </a:r>
            <a:r>
              <a:rPr lang="zh-CN" altLang="en-US" sz="2800">
                <a:latin typeface="楷体" panose="02010609060101010101" pitchFamily="49" charset="-122"/>
                <a:ea typeface="楷体" panose="02010609060101010101" pitchFamily="49" charset="-122"/>
                <a:cs typeface="Arial" panose="020B0604020202020204" pitchFamily="34" charset="0"/>
              </a:rPr>
              <a:t>两步法</a:t>
            </a:r>
            <a:endParaRPr lang="zh-CN" altLang="en-US" sz="2800" dirty="0">
              <a:latin typeface="楷体" panose="02010609060101010101" pitchFamily="49" charset="-122"/>
              <a:ea typeface="楷体" panose="02010609060101010101" pitchFamily="49" charset="-122"/>
              <a:cs typeface="Arial" panose="020B0604020202020204" pitchFamily="34" charset="0"/>
            </a:endParaRPr>
          </a:p>
        </p:txBody>
      </p:sp>
      <p:pic>
        <p:nvPicPr>
          <p:cNvPr id="12" name="Picture 4" descr="1"/>
          <p:cNvPicPr>
            <a:picLocks noChangeAspect="1" noChangeArrowheads="1"/>
          </p:cNvPicPr>
          <p:nvPr/>
        </p:nvPicPr>
        <p:blipFill>
          <a:blip r:embed="rId2" cstate="print"/>
          <a:srcRect l="2777" t="1234" r="1389" b="41153"/>
          <a:stretch>
            <a:fillRect/>
          </a:stretch>
        </p:blipFill>
        <p:spPr bwMode="auto">
          <a:xfrm>
            <a:off x="3635896" y="908720"/>
            <a:ext cx="4876800" cy="2473325"/>
          </a:xfrm>
          <a:prstGeom prst="rect">
            <a:avLst/>
          </a:prstGeom>
          <a:noFill/>
          <a:ln w="9525">
            <a:solidFill>
              <a:schemeClr val="hlink"/>
            </a:solidFill>
            <a:miter lim="800000"/>
            <a:headEnd/>
            <a:tailEnd/>
          </a:ln>
        </p:spPr>
      </p:pic>
      <p:sp>
        <p:nvSpPr>
          <p:cNvPr id="13" name="Rectangle 3"/>
          <p:cNvSpPr>
            <a:spLocks noChangeArrowheads="1"/>
          </p:cNvSpPr>
          <p:nvPr/>
        </p:nvSpPr>
        <p:spPr bwMode="auto">
          <a:xfrm>
            <a:off x="411933" y="1302223"/>
            <a:ext cx="2684512" cy="2221762"/>
          </a:xfrm>
          <a:prstGeom prst="rect">
            <a:avLst/>
          </a:prstGeom>
          <a:noFill/>
          <a:ln w="12700" cap="sq">
            <a:noFill/>
            <a:miter lim="800000"/>
            <a:headEnd type="none" w="sm" len="sm"/>
            <a:tailEnd type="none" w="sm" len="sm"/>
          </a:ln>
          <a:effectLst/>
        </p:spPr>
        <p:txBody>
          <a:bodyPr wrap="square">
            <a:spAutoFit/>
          </a:bodyPr>
          <a:lstStyle/>
          <a:p>
            <a:pPr>
              <a:lnSpc>
                <a:spcPct val="150000"/>
              </a:lnSpc>
            </a:pPr>
            <a:r>
              <a:rPr kumimoji="1" lang="en-US" altLang="zh-CN" sz="2400" dirty="0">
                <a:latin typeface="楷体" panose="02010609060101010101" pitchFamily="49" charset="-122"/>
                <a:ea typeface="楷体" panose="02010609060101010101" pitchFamily="49" charset="-122"/>
              </a:rPr>
              <a:t>PU</a:t>
            </a:r>
            <a:r>
              <a:rPr kumimoji="1" lang="zh-CN" altLang="en-US" sz="2400" dirty="0">
                <a:latin typeface="楷体" panose="02010609060101010101" pitchFamily="49" charset="-122"/>
                <a:ea typeface="楷体" panose="02010609060101010101" pitchFamily="49" charset="-122"/>
              </a:rPr>
              <a:t>主链中含有许多种能起反应的活性点，故可采用其他交联剂。</a:t>
            </a:r>
          </a:p>
        </p:txBody>
      </p:sp>
      <p:pic>
        <p:nvPicPr>
          <p:cNvPr id="14" name="Picture 7" descr="1"/>
          <p:cNvPicPr>
            <a:picLocks noChangeAspect="1" noChangeArrowheads="1"/>
          </p:cNvPicPr>
          <p:nvPr/>
        </p:nvPicPr>
        <p:blipFill>
          <a:blip r:embed="rId3" cstate="print"/>
          <a:srcRect/>
          <a:stretch>
            <a:fillRect/>
          </a:stretch>
        </p:blipFill>
        <p:spPr bwMode="auto">
          <a:xfrm>
            <a:off x="3635896" y="3928394"/>
            <a:ext cx="4800600" cy="2327275"/>
          </a:xfrm>
          <a:prstGeom prst="rect">
            <a:avLst/>
          </a:prstGeom>
          <a:noFill/>
          <a:ln w="9525">
            <a:solidFill>
              <a:schemeClr val="hlink"/>
            </a:solidFill>
            <a:miter lim="800000"/>
            <a:headEnd/>
            <a:tailEnd/>
          </a:ln>
        </p:spPr>
      </p:pic>
      <p:sp>
        <p:nvSpPr>
          <p:cNvPr id="15" name="Rectangle 6"/>
          <p:cNvSpPr>
            <a:spLocks noChangeArrowheads="1"/>
          </p:cNvSpPr>
          <p:nvPr/>
        </p:nvSpPr>
        <p:spPr bwMode="auto">
          <a:xfrm>
            <a:off x="411933" y="4374211"/>
            <a:ext cx="2894856" cy="1684244"/>
          </a:xfrm>
          <a:prstGeom prst="rect">
            <a:avLst/>
          </a:prstGeom>
          <a:noFill/>
          <a:ln w="12700" cap="sq">
            <a:noFill/>
            <a:miter lim="800000"/>
            <a:headEnd type="none" w="sm" len="sm"/>
            <a:tailEnd type="none" w="sm" len="sm"/>
          </a:ln>
          <a:effectLst/>
        </p:spPr>
        <p:txBody>
          <a:bodyPr wrap="square">
            <a:spAutoFit/>
          </a:bodyPr>
          <a:lstStyle/>
          <a:p>
            <a:pPr>
              <a:lnSpc>
                <a:spcPct val="150000"/>
              </a:lnSpc>
            </a:pPr>
            <a:r>
              <a:rPr kumimoji="1" lang="en-US" altLang="zh-CN" sz="2400" dirty="0">
                <a:latin typeface="楷体" panose="02010609060101010101" pitchFamily="49" charset="-122"/>
                <a:ea typeface="楷体" panose="02010609060101010101" pitchFamily="49" charset="-122"/>
              </a:rPr>
              <a:t>PU</a:t>
            </a:r>
            <a:r>
              <a:rPr kumimoji="1" lang="zh-CN" altLang="en-US" sz="2400" dirty="0">
                <a:latin typeface="楷体" panose="02010609060101010101" pitchFamily="49" charset="-122"/>
                <a:ea typeface="楷体" panose="02010609060101010101" pitchFamily="49" charset="-122"/>
              </a:rPr>
              <a:t>中含有多种内聚能很大的极性基团，易形成氢键。</a:t>
            </a:r>
          </a:p>
        </p:txBody>
      </p:sp>
      <p:sp>
        <p:nvSpPr>
          <p:cNvPr id="2" name="矩形 1">
            <a:extLst>
              <a:ext uri="{FF2B5EF4-FFF2-40B4-BE49-F238E27FC236}">
                <a16:creationId xmlns:a16="http://schemas.microsoft.com/office/drawing/2014/main" id="{C213AEF9-B085-49B6-98C2-DE122EA3C023}"/>
              </a:ext>
            </a:extLst>
          </p:cNvPr>
          <p:cNvSpPr/>
          <p:nvPr/>
        </p:nvSpPr>
        <p:spPr>
          <a:xfrm>
            <a:off x="411933" y="897814"/>
            <a:ext cx="2185214" cy="461665"/>
          </a:xfrm>
          <a:prstGeom prst="rect">
            <a:avLst/>
          </a:prstGeom>
        </p:spPr>
        <p:txBody>
          <a:bodyPr wrap="none">
            <a:spAutoFit/>
          </a:bodyPr>
          <a:lstStyle/>
          <a:p>
            <a:r>
              <a:rPr kumimoji="1" lang="en-US" altLang="zh-CN" sz="2400" dirty="0">
                <a:solidFill>
                  <a:srgbClr val="FF0000"/>
                </a:solidFill>
                <a:latin typeface="楷体" panose="02010609060101010101" pitchFamily="49" charset="-122"/>
                <a:ea typeface="楷体" panose="02010609060101010101" pitchFamily="49" charset="-122"/>
              </a:rPr>
              <a:t>c. </a:t>
            </a:r>
            <a:r>
              <a:rPr kumimoji="1" lang="zh-CN" altLang="en-US" sz="2400" dirty="0">
                <a:solidFill>
                  <a:srgbClr val="FF0000"/>
                </a:solidFill>
                <a:latin typeface="楷体" panose="02010609060101010101" pitchFamily="49" charset="-122"/>
                <a:ea typeface="楷体" panose="02010609060101010101" pitchFamily="49" charset="-122"/>
              </a:rPr>
              <a:t>其它交联剂</a:t>
            </a:r>
            <a:endParaRPr kumimoji="1" lang="en-US" altLang="zh-CN" sz="2400" dirty="0">
              <a:solidFill>
                <a:srgbClr val="FF0000"/>
              </a:solidFill>
              <a:latin typeface="楷体" panose="02010609060101010101" pitchFamily="49" charset="-122"/>
              <a:ea typeface="楷体" panose="02010609060101010101" pitchFamily="49" charset="-122"/>
            </a:endParaRPr>
          </a:p>
        </p:txBody>
      </p:sp>
      <p:sp>
        <p:nvSpPr>
          <p:cNvPr id="3" name="矩形 2">
            <a:extLst>
              <a:ext uri="{FF2B5EF4-FFF2-40B4-BE49-F238E27FC236}">
                <a16:creationId xmlns:a16="http://schemas.microsoft.com/office/drawing/2014/main" id="{AAB2F48C-9C01-4056-890E-C691B4CCD497}"/>
              </a:ext>
            </a:extLst>
          </p:cNvPr>
          <p:cNvSpPr/>
          <p:nvPr/>
        </p:nvSpPr>
        <p:spPr>
          <a:xfrm>
            <a:off x="411933" y="3912546"/>
            <a:ext cx="2800767" cy="461665"/>
          </a:xfrm>
          <a:prstGeom prst="rect">
            <a:avLst/>
          </a:prstGeom>
        </p:spPr>
        <p:txBody>
          <a:bodyPr wrap="none">
            <a:spAutoFit/>
          </a:bodyPr>
          <a:lstStyle/>
          <a:p>
            <a:r>
              <a:rPr kumimoji="1" lang="en-US" altLang="zh-CN" sz="2400" dirty="0">
                <a:solidFill>
                  <a:srgbClr val="FF0000"/>
                </a:solidFill>
                <a:latin typeface="楷体" panose="02010609060101010101" pitchFamily="49" charset="-122"/>
                <a:ea typeface="楷体" panose="02010609060101010101" pitchFamily="49" charset="-122"/>
              </a:rPr>
              <a:t>d. “</a:t>
            </a:r>
            <a:r>
              <a:rPr kumimoji="1" lang="zh-CN" altLang="en-US" sz="2400" dirty="0">
                <a:solidFill>
                  <a:srgbClr val="FF0000"/>
                </a:solidFill>
                <a:latin typeface="楷体" panose="02010609060101010101" pitchFamily="49" charset="-122"/>
                <a:ea typeface="楷体" panose="02010609060101010101" pitchFamily="49" charset="-122"/>
              </a:rPr>
              <a:t>氢键”型交联</a:t>
            </a:r>
          </a:p>
        </p:txBody>
      </p:sp>
    </p:spTree>
    <p:extLst>
      <p:ext uri="{BB962C8B-B14F-4D97-AF65-F5344CB8AC3E}">
        <p14:creationId xmlns:p14="http://schemas.microsoft.com/office/powerpoint/2010/main" val="163824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27384"/>
            <a:ext cx="408656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r>
              <a:rPr kumimoji="1" lang="zh-CN" altLang="en-US" sz="2800" b="1" dirty="0">
                <a:solidFill>
                  <a:srgbClr val="FF0000"/>
                </a:solidFill>
                <a:latin typeface="Times New Roman" pitchFamily="18" charset="0"/>
              </a:rPr>
              <a:t>几种逐步加成聚合反应</a:t>
            </a:r>
          </a:p>
        </p:txBody>
      </p:sp>
      <p:sp>
        <p:nvSpPr>
          <p:cNvPr id="10" name="Text Box 6"/>
          <p:cNvSpPr txBox="1">
            <a:spLocks noChangeArrowheads="1"/>
          </p:cNvSpPr>
          <p:nvPr/>
        </p:nvSpPr>
        <p:spPr bwMode="auto">
          <a:xfrm>
            <a:off x="971600" y="2882972"/>
            <a:ext cx="6436377" cy="461665"/>
          </a:xfrm>
          <a:prstGeom prst="rect">
            <a:avLst/>
          </a:prstGeom>
          <a:noFill/>
          <a:ln w="12700" cap="sq">
            <a:noFill/>
            <a:miter lim="800000"/>
            <a:headEnd type="none" w="sm" len="sm"/>
            <a:tailEnd type="none" w="sm" len="sm"/>
          </a:ln>
          <a:effectLst/>
        </p:spPr>
        <p:txBody>
          <a:bodyPr wrap="none">
            <a:spAutoFit/>
          </a:bodyPr>
          <a:lstStyle/>
          <a:p>
            <a:r>
              <a:rPr kumimoji="1" lang="en-US" altLang="zh-CN" sz="2400" dirty="0">
                <a:latin typeface="Times New Roman" pitchFamily="18" charset="0"/>
              </a:rPr>
              <a:t>n CH</a:t>
            </a:r>
            <a:r>
              <a:rPr kumimoji="1" lang="en-US" altLang="zh-CN" sz="2400" baseline="-25000" dirty="0">
                <a:latin typeface="Times New Roman" pitchFamily="18" charset="0"/>
              </a:rPr>
              <a:t>2 </a:t>
            </a:r>
            <a:r>
              <a:rPr kumimoji="1" lang="en-US" altLang="zh-CN" sz="2400" dirty="0">
                <a:latin typeface="Times New Roman" pitchFamily="18" charset="0"/>
              </a:rPr>
              <a:t>= CH—R—CH=CH</a:t>
            </a:r>
            <a:r>
              <a:rPr kumimoji="1" lang="en-US" altLang="zh-CN" sz="2400" baseline="-25000" dirty="0">
                <a:latin typeface="Times New Roman" pitchFamily="18" charset="0"/>
              </a:rPr>
              <a:t>2</a:t>
            </a:r>
            <a:r>
              <a:rPr kumimoji="1" lang="en-US" altLang="zh-CN" sz="2400" dirty="0">
                <a:latin typeface="Times New Roman" pitchFamily="18" charset="0"/>
              </a:rPr>
              <a:t>  +  n HS—R’—SH </a:t>
            </a:r>
            <a:r>
              <a:rPr kumimoji="1" lang="zh-CN" altLang="en-US" sz="2400" dirty="0">
                <a:latin typeface="Times New Roman" pitchFamily="18" charset="0"/>
              </a:rPr>
              <a:t>→</a:t>
            </a:r>
            <a:endParaRPr kumimoji="1" lang="en-US" altLang="zh-CN" sz="2400" dirty="0">
              <a:latin typeface="Times New Roman" pitchFamily="18" charset="0"/>
            </a:endParaRPr>
          </a:p>
        </p:txBody>
      </p:sp>
      <p:sp>
        <p:nvSpPr>
          <p:cNvPr id="11" name="Rectangle 8"/>
          <p:cNvSpPr>
            <a:spLocks noChangeArrowheads="1"/>
          </p:cNvSpPr>
          <p:nvPr/>
        </p:nvSpPr>
        <p:spPr bwMode="auto">
          <a:xfrm>
            <a:off x="971600" y="3645024"/>
            <a:ext cx="5699125" cy="457200"/>
          </a:xfrm>
          <a:prstGeom prst="rect">
            <a:avLst/>
          </a:prstGeom>
          <a:noFill/>
          <a:ln w="12700" cap="sq">
            <a:noFill/>
            <a:miter lim="800000"/>
            <a:headEnd type="none" w="sm" len="sm"/>
            <a:tailEnd type="none" w="sm" len="sm"/>
          </a:ln>
          <a:effectLst/>
        </p:spPr>
        <p:txBody>
          <a:bodyPr wrap="none">
            <a:spAutoFit/>
          </a:bodyPr>
          <a:lstStyle/>
          <a:p>
            <a:r>
              <a:rPr kumimoji="1" lang="en-US" altLang="zh-CN" sz="2400" dirty="0">
                <a:latin typeface="Times New Roman" pitchFamily="18" charset="0"/>
              </a:rPr>
              <a:t>[CH</a:t>
            </a:r>
            <a:r>
              <a:rPr kumimoji="1" lang="en-US" altLang="zh-CN" sz="2400" baseline="-25000" dirty="0">
                <a:latin typeface="Times New Roman" pitchFamily="18" charset="0"/>
              </a:rPr>
              <a:t>2 </a:t>
            </a:r>
            <a:r>
              <a:rPr kumimoji="1" lang="en-US" altLang="zh-CN" sz="2400" dirty="0">
                <a:latin typeface="Times New Roman" pitchFamily="18" charset="0"/>
              </a:rPr>
              <a:t>— CH</a:t>
            </a:r>
            <a:r>
              <a:rPr kumimoji="1" lang="en-US" altLang="zh-CN" sz="2400" baseline="-25000" dirty="0">
                <a:latin typeface="Times New Roman" pitchFamily="18" charset="0"/>
              </a:rPr>
              <a:t>2</a:t>
            </a:r>
            <a:r>
              <a:rPr kumimoji="1" lang="en-US" altLang="zh-CN" sz="2400" dirty="0">
                <a:latin typeface="Times New Roman" pitchFamily="18" charset="0"/>
              </a:rPr>
              <a:t>—R—CH</a:t>
            </a:r>
            <a:r>
              <a:rPr kumimoji="1" lang="en-US" altLang="zh-CN" sz="2400" baseline="-25000" dirty="0">
                <a:latin typeface="Times New Roman" pitchFamily="18" charset="0"/>
              </a:rPr>
              <a:t>2</a:t>
            </a:r>
            <a:r>
              <a:rPr kumimoji="1" lang="en-US" altLang="zh-CN" sz="2400" dirty="0">
                <a:latin typeface="Times New Roman" pitchFamily="18" charset="0"/>
              </a:rPr>
              <a:t>—CH</a:t>
            </a:r>
            <a:r>
              <a:rPr kumimoji="1" lang="en-US" altLang="zh-CN" sz="2400" baseline="-25000" dirty="0">
                <a:latin typeface="Times New Roman" pitchFamily="18" charset="0"/>
              </a:rPr>
              <a:t>2</a:t>
            </a:r>
            <a:r>
              <a:rPr kumimoji="1" lang="en-US" altLang="zh-CN" sz="2400" dirty="0">
                <a:latin typeface="Times New Roman" pitchFamily="18" charset="0"/>
              </a:rPr>
              <a:t>—S—R’—S]</a:t>
            </a:r>
            <a:r>
              <a:rPr kumimoji="1" lang="en-US" altLang="zh-CN" sz="2400" baseline="-25000" dirty="0">
                <a:latin typeface="Times New Roman" pitchFamily="18" charset="0"/>
              </a:rPr>
              <a:t>n</a:t>
            </a:r>
          </a:p>
        </p:txBody>
      </p:sp>
      <p:sp>
        <p:nvSpPr>
          <p:cNvPr id="3" name="矩形 2">
            <a:extLst>
              <a:ext uri="{FF2B5EF4-FFF2-40B4-BE49-F238E27FC236}">
                <a16:creationId xmlns:a16="http://schemas.microsoft.com/office/drawing/2014/main" id="{8582D297-51C5-4D82-960B-41AA0630449D}"/>
              </a:ext>
            </a:extLst>
          </p:cNvPr>
          <p:cNvSpPr/>
          <p:nvPr/>
        </p:nvSpPr>
        <p:spPr>
          <a:xfrm>
            <a:off x="463425" y="865545"/>
            <a:ext cx="7632848" cy="1569660"/>
          </a:xfrm>
          <a:prstGeom prst="rect">
            <a:avLst/>
          </a:prstGeom>
        </p:spPr>
        <p:txBody>
          <a:bodyPr wrap="square">
            <a:spAutoFit/>
          </a:bodyPr>
          <a:lstStyle/>
          <a:p>
            <a:pPr marL="457200" indent="-457200">
              <a:lnSpc>
                <a:spcPct val="150000"/>
              </a:lnSpc>
              <a:spcBef>
                <a:spcPts val="600"/>
              </a:spcBef>
              <a:buClr>
                <a:srgbClr val="002060"/>
              </a:buClr>
              <a:buFont typeface="Wingdings" panose="05000000000000000000" pitchFamily="2" charset="2"/>
              <a:buChar char="u"/>
            </a:pPr>
            <a:r>
              <a:rPr kumimoji="1" lang="zh-CN" altLang="en-US" sz="3200" dirty="0">
                <a:latin typeface="楷体" panose="02010609060101010101" pitchFamily="49" charset="-122"/>
                <a:ea typeface="楷体" panose="02010609060101010101" pitchFamily="49" charset="-122"/>
              </a:rPr>
              <a:t>某些</a:t>
            </a:r>
            <a:r>
              <a:rPr kumimoji="1" lang="zh-CN" altLang="en-US" sz="3200" b="1" dirty="0">
                <a:solidFill>
                  <a:srgbClr val="FF0000"/>
                </a:solidFill>
                <a:latin typeface="楷体" panose="02010609060101010101" pitchFamily="49" charset="-122"/>
                <a:ea typeface="楷体" panose="02010609060101010101" pitchFamily="49" charset="-122"/>
              </a:rPr>
              <a:t>烯类化合物的逐步加成聚合</a:t>
            </a:r>
            <a:r>
              <a:rPr kumimoji="1" lang="zh-CN" altLang="en-US" sz="3200" dirty="0">
                <a:latin typeface="楷体" panose="02010609060101010101" pitchFamily="49" charset="-122"/>
                <a:ea typeface="楷体" panose="02010609060101010101" pitchFamily="49" charset="-122"/>
              </a:rPr>
              <a:t>反应，如双烯烃和二硫醇</a:t>
            </a:r>
            <a:endParaRPr kumimoji="1" lang="en-US" altLang="zh-CN" sz="3200" dirty="0">
              <a:latin typeface="楷体" panose="02010609060101010101" pitchFamily="49" charset="-122"/>
              <a:ea typeface="楷体" panose="02010609060101010101" pitchFamily="49" charset="-122"/>
            </a:endParaRPr>
          </a:p>
        </p:txBody>
      </p:sp>
      <p:sp>
        <p:nvSpPr>
          <p:cNvPr id="4" name="矩形 3">
            <a:extLst>
              <a:ext uri="{FF2B5EF4-FFF2-40B4-BE49-F238E27FC236}">
                <a16:creationId xmlns:a16="http://schemas.microsoft.com/office/drawing/2014/main" id="{5938EE3C-E1D0-41EA-A43B-09DC9A79F6EC}"/>
              </a:ext>
            </a:extLst>
          </p:cNvPr>
          <p:cNvSpPr/>
          <p:nvPr/>
        </p:nvSpPr>
        <p:spPr>
          <a:xfrm>
            <a:off x="829643" y="4653136"/>
            <a:ext cx="7484713" cy="1454244"/>
          </a:xfrm>
          <a:prstGeom prst="rect">
            <a:avLst/>
          </a:prstGeom>
        </p:spPr>
        <p:txBody>
          <a:bodyPr wrap="square">
            <a:spAutoFit/>
          </a:bodyPr>
          <a:lstStyle/>
          <a:p>
            <a:pPr>
              <a:lnSpc>
                <a:spcPct val="150000"/>
              </a:lnSpc>
              <a:spcBef>
                <a:spcPts val="600"/>
              </a:spcBef>
              <a:buClr>
                <a:srgbClr val="002060"/>
              </a:buClr>
            </a:pPr>
            <a:r>
              <a:rPr kumimoji="1" lang="zh-CN" altLang="en-US" sz="3200" dirty="0">
                <a:latin typeface="楷体" panose="02010609060101010101" pitchFamily="49" charset="-122"/>
                <a:ea typeface="楷体" panose="02010609060101010101" pitchFamily="49" charset="-122"/>
              </a:rPr>
              <a:t>产物为聚硫橡胶，它对有机物稳定，用于耐油套管和化工设备</a:t>
            </a:r>
          </a:p>
        </p:txBody>
      </p:sp>
    </p:spTree>
    <p:extLst>
      <p:ext uri="{BB962C8B-B14F-4D97-AF65-F5344CB8AC3E}">
        <p14:creationId xmlns:p14="http://schemas.microsoft.com/office/powerpoint/2010/main" val="25554204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430258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8.4 </a:t>
            </a:r>
            <a:r>
              <a:rPr lang="zh-CN" altLang="en-US" sz="2800" dirty="0">
                <a:latin typeface="楷体" panose="02010609060101010101" pitchFamily="49" charset="-122"/>
                <a:ea typeface="楷体" panose="02010609060101010101" pitchFamily="49" charset="-122"/>
                <a:cs typeface="Arial" panose="020B0604020202020204" pitchFamily="34" charset="0"/>
              </a:rPr>
              <a:t>聚氨酯的结构与性能</a:t>
            </a:r>
          </a:p>
        </p:txBody>
      </p:sp>
      <p:sp>
        <p:nvSpPr>
          <p:cNvPr id="7" name="流程图: 可选过程 6"/>
          <p:cNvSpPr/>
          <p:nvPr/>
        </p:nvSpPr>
        <p:spPr>
          <a:xfrm>
            <a:off x="4355976" y="0"/>
            <a:ext cx="1505572" cy="504056"/>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800" dirty="0"/>
              <a:t>1.</a:t>
            </a:r>
            <a:r>
              <a:rPr lang="zh-CN" altLang="en-US" sz="2800" dirty="0"/>
              <a:t>结构</a:t>
            </a:r>
          </a:p>
        </p:txBody>
      </p:sp>
      <p:graphicFrame>
        <p:nvGraphicFramePr>
          <p:cNvPr id="4" name="对象 3">
            <a:extLst>
              <a:ext uri="{FF2B5EF4-FFF2-40B4-BE49-F238E27FC236}">
                <a16:creationId xmlns:a16="http://schemas.microsoft.com/office/drawing/2014/main" id="{E9DA4E40-3266-402A-95D6-5DD92A239206}"/>
              </a:ext>
            </a:extLst>
          </p:cNvPr>
          <p:cNvGraphicFramePr>
            <a:graphicFrameLocks noChangeAspect="1"/>
          </p:cNvGraphicFramePr>
          <p:nvPr>
            <p:extLst>
              <p:ext uri="{D42A27DB-BD31-4B8C-83A1-F6EECF244321}">
                <p14:modId xmlns:p14="http://schemas.microsoft.com/office/powerpoint/2010/main" val="812474047"/>
              </p:ext>
            </p:extLst>
          </p:nvPr>
        </p:nvGraphicFramePr>
        <p:xfrm>
          <a:off x="683568" y="764704"/>
          <a:ext cx="7776864" cy="5967857"/>
        </p:xfrm>
        <a:graphic>
          <a:graphicData uri="http://schemas.openxmlformats.org/presentationml/2006/ole">
            <mc:AlternateContent xmlns:mc="http://schemas.openxmlformats.org/markup-compatibility/2006">
              <mc:Choice xmlns:v="urn:schemas-microsoft-com:vml" Requires="v">
                <p:oleObj spid="_x0000_s17728" name="CS ChemDraw Drawing" r:id="rId3" imgW="10059478" imgH="7720286" progId="ChemDraw.Document.6.0">
                  <p:embed/>
                </p:oleObj>
              </mc:Choice>
              <mc:Fallback>
                <p:oleObj name="CS ChemDraw Drawing" r:id="rId3" imgW="10059478" imgH="7720286" progId="ChemDraw.Document.6.0">
                  <p:embed/>
                  <p:pic>
                    <p:nvPicPr>
                      <p:cNvPr id="0" name=""/>
                      <p:cNvPicPr/>
                      <p:nvPr/>
                    </p:nvPicPr>
                    <p:blipFill>
                      <a:blip r:embed="rId4"/>
                      <a:stretch>
                        <a:fillRect/>
                      </a:stretch>
                    </p:blipFill>
                    <p:spPr>
                      <a:xfrm>
                        <a:off x="683568" y="764704"/>
                        <a:ext cx="7776864" cy="5967857"/>
                      </a:xfrm>
                      <a:prstGeom prst="rect">
                        <a:avLst/>
                      </a:prstGeom>
                    </p:spPr>
                  </p:pic>
                </p:oleObj>
              </mc:Fallback>
            </mc:AlternateContent>
          </a:graphicData>
        </a:graphic>
      </p:graphicFrame>
    </p:spTree>
    <p:extLst>
      <p:ext uri="{BB962C8B-B14F-4D97-AF65-F5344CB8AC3E}">
        <p14:creationId xmlns:p14="http://schemas.microsoft.com/office/powerpoint/2010/main" val="37999749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AF915A65-44CF-4BCD-A189-BCB2D13D0BCC}"/>
              </a:ext>
            </a:extLst>
          </p:cNvPr>
          <p:cNvGrpSpPr/>
          <p:nvPr/>
        </p:nvGrpSpPr>
        <p:grpSpPr>
          <a:xfrm>
            <a:off x="438373" y="1628800"/>
            <a:ext cx="8267254" cy="2952328"/>
            <a:chOff x="438373" y="1628800"/>
            <a:chExt cx="8267254" cy="2952328"/>
          </a:xfrm>
        </p:grpSpPr>
        <p:pic>
          <p:nvPicPr>
            <p:cNvPr id="5" name="图片 4">
              <a:extLst>
                <a:ext uri="{FF2B5EF4-FFF2-40B4-BE49-F238E27FC236}">
                  <a16:creationId xmlns:a16="http://schemas.microsoft.com/office/drawing/2014/main" id="{90D924FA-0AFE-49EB-9695-E0450110A806}"/>
                </a:ext>
              </a:extLst>
            </p:cNvPr>
            <p:cNvPicPr>
              <a:picLocks noChangeAspect="1"/>
            </p:cNvPicPr>
            <p:nvPr/>
          </p:nvPicPr>
          <p:blipFill rotWithShape="1">
            <a:blip r:embed="rId2">
              <a:extLst>
                <a:ext uri="{28A0092B-C50C-407E-A947-70E740481C1C}">
                  <a14:useLocalDpi xmlns:a14="http://schemas.microsoft.com/office/drawing/2010/main" val="0"/>
                </a:ext>
              </a:extLst>
            </a:blip>
            <a:srcRect b="16326"/>
            <a:stretch/>
          </p:blipFill>
          <p:spPr>
            <a:xfrm>
              <a:off x="438373" y="1628800"/>
              <a:ext cx="8267254" cy="2952328"/>
            </a:xfrm>
            <a:prstGeom prst="rect">
              <a:avLst/>
            </a:prstGeom>
          </p:spPr>
        </p:pic>
        <p:sp>
          <p:nvSpPr>
            <p:cNvPr id="6" name="矩形 5">
              <a:extLst>
                <a:ext uri="{FF2B5EF4-FFF2-40B4-BE49-F238E27FC236}">
                  <a16:creationId xmlns:a16="http://schemas.microsoft.com/office/drawing/2014/main" id="{4029A64B-4DD0-43AE-9F19-DF4FC55B3BD0}"/>
                </a:ext>
              </a:extLst>
            </p:cNvPr>
            <p:cNvSpPr/>
            <p:nvPr/>
          </p:nvSpPr>
          <p:spPr>
            <a:xfrm>
              <a:off x="3347864" y="1772816"/>
              <a:ext cx="1584176" cy="1008112"/>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ECF69D63-19DD-4C64-8D08-91734C1250FB}"/>
                </a:ext>
              </a:extLst>
            </p:cNvPr>
            <p:cNvSpPr/>
            <p:nvPr/>
          </p:nvSpPr>
          <p:spPr>
            <a:xfrm>
              <a:off x="5436096" y="1772816"/>
              <a:ext cx="1296144" cy="1008112"/>
            </a:xfrm>
            <a:prstGeom prst="rect">
              <a:avLst/>
            </a:prstGeom>
            <a:solidFill>
              <a:srgbClr val="EA718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9AA47BF-434F-402D-A10B-C1DB652CF702}"/>
                </a:ext>
              </a:extLst>
            </p:cNvPr>
            <p:cNvSpPr/>
            <p:nvPr/>
          </p:nvSpPr>
          <p:spPr>
            <a:xfrm>
              <a:off x="467544" y="3140968"/>
              <a:ext cx="3960440" cy="936105"/>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A7AD2816-2FC7-4B58-BBEA-91F0B1EA56DB}"/>
                </a:ext>
              </a:extLst>
            </p:cNvPr>
            <p:cNvSpPr/>
            <p:nvPr/>
          </p:nvSpPr>
          <p:spPr>
            <a:xfrm>
              <a:off x="4499992" y="3140968"/>
              <a:ext cx="3456384" cy="936104"/>
            </a:xfrm>
            <a:prstGeom prst="rect">
              <a:avLst/>
            </a:prstGeom>
            <a:solidFill>
              <a:srgbClr val="EA718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2197450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5226" y="-10893"/>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结构与性能的关系</a:t>
            </a:r>
          </a:p>
        </p:txBody>
      </p:sp>
      <p:sp>
        <p:nvSpPr>
          <p:cNvPr id="5" name="矩形 4">
            <a:extLst>
              <a:ext uri="{FF2B5EF4-FFF2-40B4-BE49-F238E27FC236}">
                <a16:creationId xmlns:a16="http://schemas.microsoft.com/office/drawing/2014/main" id="{A1DCF36C-84FF-40CC-A874-C4CEF984915B}"/>
              </a:ext>
            </a:extLst>
          </p:cNvPr>
          <p:cNvSpPr/>
          <p:nvPr/>
        </p:nvSpPr>
        <p:spPr>
          <a:xfrm>
            <a:off x="179512" y="642840"/>
            <a:ext cx="9036496" cy="1384995"/>
          </a:xfrm>
          <a:prstGeom prst="rect">
            <a:avLst/>
          </a:prstGeom>
        </p:spPr>
        <p:txBody>
          <a:bodyPr wrap="square">
            <a:spAutoFit/>
          </a:bodyPr>
          <a:lstStyle/>
          <a:p>
            <a:pPr>
              <a:lnSpc>
                <a:spcPct val="150000"/>
              </a:lnSpc>
            </a:pPr>
            <a:r>
              <a:rPr lang="zh-CN" altLang="en-US" sz="2800" dirty="0">
                <a:latin typeface="楷体" panose="02010609060101010101" pitchFamily="49" charset="-122"/>
                <a:ea typeface="楷体" panose="02010609060101010101" pitchFamily="49" charset="-122"/>
              </a:rPr>
              <a:t>内聚能：酯基的内聚能大于醚基，所以</a:t>
            </a:r>
            <a:r>
              <a:rPr lang="zh-CN" altLang="en-US" sz="2800" dirty="0">
                <a:solidFill>
                  <a:srgbClr val="FF0000"/>
                </a:solidFill>
                <a:latin typeface="楷体" panose="02010609060101010101" pitchFamily="49" charset="-122"/>
                <a:ea typeface="楷体" panose="02010609060101010101" pitchFamily="49" charset="-122"/>
              </a:rPr>
              <a:t>聚酯二元醇</a:t>
            </a:r>
            <a:r>
              <a:rPr lang="en-US" altLang="zh-CN" sz="2800" dirty="0">
                <a:solidFill>
                  <a:srgbClr val="FF0000"/>
                </a:solidFill>
                <a:latin typeface="楷体" panose="02010609060101010101" pitchFamily="49" charset="-122"/>
                <a:ea typeface="楷体" panose="02010609060101010101" pitchFamily="49" charset="-122"/>
              </a:rPr>
              <a:t>PU</a:t>
            </a:r>
            <a:r>
              <a:rPr lang="zh-CN" altLang="en-US" sz="2800" dirty="0">
                <a:solidFill>
                  <a:srgbClr val="FF0000"/>
                </a:solidFill>
                <a:latin typeface="楷体" panose="02010609060101010101" pitchFamily="49" charset="-122"/>
                <a:ea typeface="楷体" panose="02010609060101010101" pitchFamily="49" charset="-122"/>
              </a:rPr>
              <a:t>链间的作用力较大，耐热性、机械强度较高</a:t>
            </a:r>
            <a:r>
              <a:rPr lang="zh-CN" altLang="en-US" sz="2800" dirty="0">
                <a:latin typeface="楷体" panose="02010609060101010101" pitchFamily="49" charset="-122"/>
                <a:ea typeface="楷体" panose="02010609060101010101" pitchFamily="49" charset="-122"/>
              </a:rPr>
              <a:t>。</a:t>
            </a:r>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5" y="2132856"/>
            <a:ext cx="8263947"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32450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结构与性能的关系</a:t>
            </a:r>
          </a:p>
        </p:txBody>
      </p:sp>
      <p:graphicFrame>
        <p:nvGraphicFramePr>
          <p:cNvPr id="2" name="表格 1"/>
          <p:cNvGraphicFramePr>
            <a:graphicFrameLocks noGrp="1"/>
          </p:cNvGraphicFramePr>
          <p:nvPr>
            <p:extLst>
              <p:ext uri="{D42A27DB-BD31-4B8C-83A1-F6EECF244321}">
                <p14:modId xmlns:p14="http://schemas.microsoft.com/office/powerpoint/2010/main" val="2079912056"/>
              </p:ext>
            </p:extLst>
          </p:nvPr>
        </p:nvGraphicFramePr>
        <p:xfrm>
          <a:off x="251520" y="1242872"/>
          <a:ext cx="8640960" cy="5418036"/>
        </p:xfrm>
        <a:graphic>
          <a:graphicData uri="http://schemas.openxmlformats.org/drawingml/2006/table">
            <a:tbl>
              <a:tblPr firstRow="1" bandRow="1">
                <a:tableStyleId>{93296810-A885-4BE3-A3E7-6D5BEEA58F35}</a:tableStyleId>
              </a:tblPr>
              <a:tblGrid>
                <a:gridCol w="720080">
                  <a:extLst>
                    <a:ext uri="{9D8B030D-6E8A-4147-A177-3AD203B41FA5}">
                      <a16:colId xmlns:a16="http://schemas.microsoft.com/office/drawing/2014/main" val="2089587029"/>
                    </a:ext>
                  </a:extLst>
                </a:gridCol>
                <a:gridCol w="5040560">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tblGrid>
              <a:tr h="927442">
                <a:tc>
                  <a:txBody>
                    <a:bodyPr/>
                    <a:lstStyle/>
                    <a:p>
                      <a:pPr algn="ctr"/>
                      <a:endParaRPr lang="zh-CN" altLang="en-US" sz="2800" dirty="0">
                        <a:latin typeface="Arial" panose="020B0604020202020204" pitchFamily="34" charset="0"/>
                      </a:endParaRPr>
                    </a:p>
                  </a:txBody>
                  <a:tcPr anchor="ctr"/>
                </a:tc>
                <a:tc>
                  <a:txBody>
                    <a:bodyPr/>
                    <a:lstStyle/>
                    <a:p>
                      <a:pPr algn="ctr"/>
                      <a:r>
                        <a:rPr lang="zh-CN" altLang="en-US" sz="2800" dirty="0">
                          <a:latin typeface="Arial" panose="020B0604020202020204" pitchFamily="34" charset="0"/>
                        </a:rPr>
                        <a:t>二元醇</a:t>
                      </a:r>
                    </a:p>
                  </a:txBody>
                  <a:tcPr anchor="ctr"/>
                </a:tc>
                <a:tc>
                  <a:txBody>
                    <a:bodyPr/>
                    <a:lstStyle/>
                    <a:p>
                      <a:pPr algn="ctr"/>
                      <a:r>
                        <a:rPr lang="zh-CN" altLang="en-US" sz="2800" dirty="0">
                          <a:latin typeface="Arial" panose="020B0604020202020204" pitchFamily="34" charset="0"/>
                        </a:rPr>
                        <a:t>聚氨酯熔点</a:t>
                      </a:r>
                      <a:endParaRPr lang="en-US" altLang="zh-CN" sz="2800" dirty="0">
                        <a:latin typeface="Arial" panose="020B0604020202020204" pitchFamily="34" charset="0"/>
                      </a:endParaRPr>
                    </a:p>
                    <a:p>
                      <a:pPr algn="ctr"/>
                      <a:r>
                        <a:rPr lang="zh-CN" altLang="en-US" sz="2800" dirty="0">
                          <a:latin typeface="Arial" panose="020B0604020202020204" pitchFamily="34" charset="0"/>
                        </a:rPr>
                        <a:t>（与</a:t>
                      </a:r>
                      <a:r>
                        <a:rPr lang="en-US" altLang="zh-CN" sz="2800" dirty="0">
                          <a:latin typeface="Arial" panose="020B0604020202020204" pitchFamily="34" charset="0"/>
                        </a:rPr>
                        <a:t>HDI</a:t>
                      </a:r>
                      <a:r>
                        <a:rPr lang="zh-CN" altLang="en-US" sz="2800" dirty="0">
                          <a:latin typeface="Arial" panose="020B0604020202020204" pitchFamily="34" charset="0"/>
                        </a:rPr>
                        <a:t>反应）</a:t>
                      </a:r>
                    </a:p>
                  </a:txBody>
                  <a:tcPr anchor="ctr"/>
                </a:tc>
                <a:extLst>
                  <a:ext uri="{0D108BD9-81ED-4DB2-BD59-A6C34878D82A}">
                    <a16:rowId xmlns:a16="http://schemas.microsoft.com/office/drawing/2014/main" val="10000"/>
                  </a:ext>
                </a:extLst>
              </a:tr>
              <a:tr h="745526">
                <a:tc>
                  <a:txBody>
                    <a:bodyPr/>
                    <a:lstStyle/>
                    <a:p>
                      <a:pPr algn="ctr"/>
                      <a:r>
                        <a:rPr lang="en-US" altLang="zh-CN" sz="2800" dirty="0">
                          <a:latin typeface="Arial" panose="020B0604020202020204" pitchFamily="34" charset="0"/>
                        </a:rPr>
                        <a:t>1</a:t>
                      </a:r>
                      <a:endParaRPr lang="zh-CN" altLang="en-US" sz="2800" dirty="0">
                        <a:latin typeface="Arial" panose="020B0604020202020204" pitchFamily="34" charset="0"/>
                      </a:endParaRPr>
                    </a:p>
                  </a:txBody>
                  <a:tcPr anchor="ctr"/>
                </a:tc>
                <a:tc>
                  <a:txBody>
                    <a:bodyPr/>
                    <a:lstStyle/>
                    <a:p>
                      <a:pPr algn="ctr"/>
                      <a:r>
                        <a:rPr lang="en-US" altLang="zh-CN" sz="2800" dirty="0">
                          <a:latin typeface="Arial" panose="020B0604020202020204" pitchFamily="34" charset="0"/>
                        </a:rPr>
                        <a:t>HO</a:t>
                      </a:r>
                      <a:r>
                        <a:rPr lang="en-US" altLang="zh-CN" sz="2800" dirty="0">
                          <a:solidFill>
                            <a:srgbClr val="0000FF"/>
                          </a:solidFill>
                          <a:latin typeface="Arial" panose="020B0604020202020204" pitchFamily="34" charset="0"/>
                        </a:rPr>
                        <a:t>(CH</a:t>
                      </a:r>
                      <a:r>
                        <a:rPr lang="en-US" altLang="zh-CN" sz="2800" baseline="-25000" dirty="0">
                          <a:solidFill>
                            <a:srgbClr val="0000FF"/>
                          </a:solidFill>
                          <a:latin typeface="Arial" panose="020B0604020202020204" pitchFamily="34" charset="0"/>
                        </a:rPr>
                        <a:t>2</a:t>
                      </a:r>
                      <a:r>
                        <a:rPr lang="en-US" altLang="zh-CN" sz="2800" dirty="0">
                          <a:solidFill>
                            <a:srgbClr val="0000FF"/>
                          </a:solidFill>
                          <a:latin typeface="Arial" panose="020B0604020202020204" pitchFamily="34" charset="0"/>
                        </a:rPr>
                        <a:t>)</a:t>
                      </a:r>
                      <a:r>
                        <a:rPr lang="en-US" altLang="zh-CN" sz="2800" baseline="-25000" dirty="0">
                          <a:solidFill>
                            <a:srgbClr val="0000FF"/>
                          </a:solidFill>
                          <a:latin typeface="Arial" panose="020B0604020202020204" pitchFamily="34" charset="0"/>
                        </a:rPr>
                        <a:t>5</a:t>
                      </a:r>
                      <a:r>
                        <a:rPr lang="en-US" altLang="zh-CN" sz="2800" dirty="0">
                          <a:latin typeface="Arial" panose="020B0604020202020204" pitchFamily="34" charset="0"/>
                        </a:rPr>
                        <a:t>OH</a:t>
                      </a:r>
                      <a:endParaRPr lang="zh-CN" altLang="en-US" sz="2800" dirty="0">
                        <a:latin typeface="Arial" panose="020B0604020202020204" pitchFamily="34" charset="0"/>
                      </a:endParaRPr>
                    </a:p>
                  </a:txBody>
                  <a:tcPr anchor="ctr"/>
                </a:tc>
                <a:tc>
                  <a:txBody>
                    <a:bodyPr/>
                    <a:lstStyle/>
                    <a:p>
                      <a:pPr algn="ctr"/>
                      <a:r>
                        <a:rPr lang="en-US" altLang="zh-CN" sz="2800" dirty="0">
                          <a:latin typeface="Arial" panose="020B0604020202020204" pitchFamily="34" charset="0"/>
                        </a:rPr>
                        <a:t>151</a:t>
                      </a:r>
                      <a:endParaRPr lang="zh-CN" altLang="en-US" sz="2800" dirty="0">
                        <a:latin typeface="Arial" panose="020B0604020202020204" pitchFamily="34" charset="0"/>
                      </a:endParaRPr>
                    </a:p>
                  </a:txBody>
                  <a:tcPr anchor="ctr"/>
                </a:tc>
                <a:extLst>
                  <a:ext uri="{0D108BD9-81ED-4DB2-BD59-A6C34878D82A}">
                    <a16:rowId xmlns:a16="http://schemas.microsoft.com/office/drawing/2014/main" val="10001"/>
                  </a:ext>
                </a:extLst>
              </a:tr>
              <a:tr h="74552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dirty="0">
                          <a:latin typeface="Arial" panose="020B0604020202020204" pitchFamily="34" charset="0"/>
                        </a:rPr>
                        <a:t>2</a:t>
                      </a:r>
                      <a:endParaRPr lang="zh-CN" altLang="en-US" sz="2800" dirty="0">
                        <a:latin typeface="Arial" panose="020B060402020202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dirty="0">
                          <a:latin typeface="Arial" panose="020B0604020202020204" pitchFamily="34" charset="0"/>
                        </a:rPr>
                        <a:t>HO</a:t>
                      </a:r>
                      <a:r>
                        <a:rPr lang="en-US" altLang="zh-CN" sz="2800" dirty="0">
                          <a:solidFill>
                            <a:srgbClr val="0000FF"/>
                          </a:solidFill>
                          <a:latin typeface="Arial" panose="020B0604020202020204" pitchFamily="34" charset="0"/>
                        </a:rPr>
                        <a:t>(CH</a:t>
                      </a:r>
                      <a:r>
                        <a:rPr lang="en-US" altLang="zh-CN" sz="2800" baseline="-25000" dirty="0">
                          <a:solidFill>
                            <a:srgbClr val="0000FF"/>
                          </a:solidFill>
                          <a:latin typeface="Arial" panose="020B0604020202020204" pitchFamily="34" charset="0"/>
                        </a:rPr>
                        <a:t>2</a:t>
                      </a:r>
                      <a:r>
                        <a:rPr lang="en-US" altLang="zh-CN" sz="2800" dirty="0">
                          <a:solidFill>
                            <a:srgbClr val="0000FF"/>
                          </a:solidFill>
                          <a:latin typeface="Arial" panose="020B0604020202020204" pitchFamily="34" charset="0"/>
                        </a:rPr>
                        <a:t>)</a:t>
                      </a:r>
                      <a:r>
                        <a:rPr lang="en-US" altLang="zh-CN" sz="2800" baseline="-25000" dirty="0">
                          <a:solidFill>
                            <a:srgbClr val="0000FF"/>
                          </a:solidFill>
                          <a:latin typeface="Arial" panose="020B0604020202020204" pitchFamily="34" charset="0"/>
                        </a:rPr>
                        <a:t>2</a:t>
                      </a:r>
                      <a:r>
                        <a:rPr lang="en-US" altLang="zh-CN" sz="2800" dirty="0">
                          <a:solidFill>
                            <a:srgbClr val="FF0000"/>
                          </a:solidFill>
                          <a:latin typeface="Arial" panose="020B0604020202020204" pitchFamily="34" charset="0"/>
                        </a:rPr>
                        <a:t>O</a:t>
                      </a:r>
                      <a:r>
                        <a:rPr lang="en-US" altLang="zh-CN" sz="2800" dirty="0">
                          <a:solidFill>
                            <a:srgbClr val="0000FF"/>
                          </a:solidFill>
                          <a:latin typeface="Arial" panose="020B0604020202020204" pitchFamily="34" charset="0"/>
                        </a:rPr>
                        <a:t>(CH</a:t>
                      </a:r>
                      <a:r>
                        <a:rPr lang="en-US" altLang="zh-CN" sz="2800" baseline="-25000" dirty="0">
                          <a:solidFill>
                            <a:srgbClr val="0000FF"/>
                          </a:solidFill>
                          <a:latin typeface="Arial" panose="020B0604020202020204" pitchFamily="34" charset="0"/>
                        </a:rPr>
                        <a:t>2</a:t>
                      </a:r>
                      <a:r>
                        <a:rPr lang="en-US" altLang="zh-CN" sz="2800" dirty="0">
                          <a:solidFill>
                            <a:srgbClr val="0000FF"/>
                          </a:solidFill>
                          <a:latin typeface="Arial" panose="020B0604020202020204" pitchFamily="34" charset="0"/>
                        </a:rPr>
                        <a:t>)</a:t>
                      </a:r>
                      <a:r>
                        <a:rPr lang="en-US" altLang="zh-CN" sz="2800" baseline="-25000" dirty="0">
                          <a:solidFill>
                            <a:srgbClr val="0000FF"/>
                          </a:solidFill>
                          <a:latin typeface="Arial" panose="020B0604020202020204" pitchFamily="34" charset="0"/>
                        </a:rPr>
                        <a:t>2</a:t>
                      </a:r>
                      <a:r>
                        <a:rPr lang="en-US" altLang="zh-CN" sz="2800" baseline="0" dirty="0">
                          <a:latin typeface="Arial" panose="020B0604020202020204" pitchFamily="34" charset="0"/>
                        </a:rPr>
                        <a:t>OH</a:t>
                      </a:r>
                      <a:endParaRPr lang="zh-CN" altLang="en-US" sz="2800" dirty="0">
                        <a:latin typeface="Arial" panose="020B0604020202020204" pitchFamily="34" charset="0"/>
                      </a:endParaRPr>
                    </a:p>
                  </a:txBody>
                  <a:tcPr anchor="ctr"/>
                </a:tc>
                <a:tc>
                  <a:txBody>
                    <a:bodyPr/>
                    <a:lstStyle/>
                    <a:p>
                      <a:pPr algn="ctr"/>
                      <a:r>
                        <a:rPr lang="en-US" altLang="zh-CN" sz="2800" dirty="0">
                          <a:latin typeface="Arial" panose="020B0604020202020204" pitchFamily="34" charset="0"/>
                        </a:rPr>
                        <a:t>120</a:t>
                      </a:r>
                      <a:endParaRPr lang="zh-CN" altLang="en-US" sz="2800" dirty="0">
                        <a:latin typeface="Arial" panose="020B0604020202020204" pitchFamily="34" charset="0"/>
                      </a:endParaRPr>
                    </a:p>
                  </a:txBody>
                  <a:tcPr anchor="ctr"/>
                </a:tc>
                <a:extLst>
                  <a:ext uri="{0D108BD9-81ED-4DB2-BD59-A6C34878D82A}">
                    <a16:rowId xmlns:a16="http://schemas.microsoft.com/office/drawing/2014/main" val="10002"/>
                  </a:ext>
                </a:extLst>
              </a:tr>
              <a:tr h="74552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dirty="0">
                          <a:latin typeface="Arial" panose="020B0604020202020204" pitchFamily="34" charset="0"/>
                        </a:rPr>
                        <a:t>3</a:t>
                      </a:r>
                      <a:endParaRPr lang="zh-CN" altLang="en-US" sz="2800" dirty="0">
                        <a:latin typeface="Arial" panose="020B060402020202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dirty="0">
                          <a:latin typeface="Arial" panose="020B0604020202020204" pitchFamily="34" charset="0"/>
                        </a:rPr>
                        <a:t>HO</a:t>
                      </a:r>
                      <a:r>
                        <a:rPr lang="en-US" altLang="zh-CN" sz="2800" dirty="0">
                          <a:solidFill>
                            <a:srgbClr val="0000FF"/>
                          </a:solidFill>
                          <a:latin typeface="Arial" panose="020B0604020202020204" pitchFamily="34" charset="0"/>
                        </a:rPr>
                        <a:t>(CH</a:t>
                      </a:r>
                      <a:r>
                        <a:rPr lang="en-US" altLang="zh-CN" sz="2800" baseline="-25000" dirty="0">
                          <a:solidFill>
                            <a:srgbClr val="0000FF"/>
                          </a:solidFill>
                          <a:latin typeface="Arial" panose="020B0604020202020204" pitchFamily="34" charset="0"/>
                        </a:rPr>
                        <a:t>2</a:t>
                      </a:r>
                      <a:r>
                        <a:rPr lang="en-US" altLang="zh-CN" sz="2800" dirty="0">
                          <a:solidFill>
                            <a:srgbClr val="0000FF"/>
                          </a:solidFill>
                          <a:latin typeface="Arial" panose="020B0604020202020204" pitchFamily="34" charset="0"/>
                        </a:rPr>
                        <a:t>)</a:t>
                      </a:r>
                      <a:r>
                        <a:rPr lang="en-US" altLang="zh-CN" sz="2800" baseline="-25000" dirty="0">
                          <a:solidFill>
                            <a:srgbClr val="0000FF"/>
                          </a:solidFill>
                          <a:latin typeface="Arial" panose="020B0604020202020204" pitchFamily="34" charset="0"/>
                        </a:rPr>
                        <a:t>2</a:t>
                      </a:r>
                      <a:r>
                        <a:rPr lang="en-US" altLang="zh-CN" sz="2800" dirty="0">
                          <a:solidFill>
                            <a:srgbClr val="FF0000"/>
                          </a:solidFill>
                          <a:latin typeface="Arial" panose="020B0604020202020204" pitchFamily="34" charset="0"/>
                        </a:rPr>
                        <a:t>S</a:t>
                      </a:r>
                      <a:r>
                        <a:rPr lang="en-US" altLang="zh-CN" sz="2800" dirty="0">
                          <a:solidFill>
                            <a:srgbClr val="0000FF"/>
                          </a:solidFill>
                          <a:latin typeface="Arial" panose="020B0604020202020204" pitchFamily="34" charset="0"/>
                        </a:rPr>
                        <a:t>(CH</a:t>
                      </a:r>
                      <a:r>
                        <a:rPr lang="en-US" altLang="zh-CN" sz="2800" baseline="-25000" dirty="0">
                          <a:solidFill>
                            <a:srgbClr val="0000FF"/>
                          </a:solidFill>
                          <a:latin typeface="Arial" panose="020B0604020202020204" pitchFamily="34" charset="0"/>
                        </a:rPr>
                        <a:t>2</a:t>
                      </a:r>
                      <a:r>
                        <a:rPr lang="en-US" altLang="zh-CN" sz="2800" dirty="0">
                          <a:solidFill>
                            <a:srgbClr val="0000FF"/>
                          </a:solidFill>
                          <a:latin typeface="Arial" panose="020B0604020202020204" pitchFamily="34" charset="0"/>
                        </a:rPr>
                        <a:t>)</a:t>
                      </a:r>
                      <a:r>
                        <a:rPr lang="en-US" altLang="zh-CN" sz="2800" baseline="-25000" dirty="0">
                          <a:solidFill>
                            <a:srgbClr val="0000FF"/>
                          </a:solidFill>
                          <a:latin typeface="Arial" panose="020B0604020202020204" pitchFamily="34" charset="0"/>
                        </a:rPr>
                        <a:t>2</a:t>
                      </a:r>
                      <a:r>
                        <a:rPr lang="en-US" altLang="zh-CN" sz="2800" baseline="0" dirty="0">
                          <a:latin typeface="Arial" panose="020B0604020202020204" pitchFamily="34" charset="0"/>
                        </a:rPr>
                        <a:t>OH</a:t>
                      </a:r>
                      <a:endParaRPr lang="zh-CN" altLang="en-US" sz="2800" dirty="0">
                        <a:latin typeface="Arial" panose="020B0604020202020204" pitchFamily="34" charset="0"/>
                      </a:endParaRPr>
                    </a:p>
                  </a:txBody>
                  <a:tcPr anchor="ctr"/>
                </a:tc>
                <a:tc>
                  <a:txBody>
                    <a:bodyPr/>
                    <a:lstStyle/>
                    <a:p>
                      <a:pPr algn="ctr"/>
                      <a:r>
                        <a:rPr lang="en-US" altLang="zh-CN" sz="2800" dirty="0">
                          <a:latin typeface="Arial" panose="020B0604020202020204" pitchFamily="34" charset="0"/>
                        </a:rPr>
                        <a:t>129-134</a:t>
                      </a:r>
                      <a:endParaRPr lang="zh-CN" altLang="en-US" sz="2800" dirty="0">
                        <a:latin typeface="Arial" panose="020B0604020202020204" pitchFamily="34" charset="0"/>
                      </a:endParaRPr>
                    </a:p>
                  </a:txBody>
                  <a:tcPr anchor="ctr"/>
                </a:tc>
                <a:extLst>
                  <a:ext uri="{0D108BD9-81ED-4DB2-BD59-A6C34878D82A}">
                    <a16:rowId xmlns:a16="http://schemas.microsoft.com/office/drawing/2014/main" val="10003"/>
                  </a:ext>
                </a:extLst>
              </a:tr>
              <a:tr h="745526">
                <a:tc>
                  <a:txBody>
                    <a:bodyPr/>
                    <a:lstStyle/>
                    <a:p>
                      <a:pPr algn="ctr"/>
                      <a:r>
                        <a:rPr lang="en-US" altLang="zh-CN" sz="2800" dirty="0">
                          <a:latin typeface="Arial" panose="020B0604020202020204" pitchFamily="34" charset="0"/>
                        </a:rPr>
                        <a:t>4</a:t>
                      </a:r>
                      <a:endParaRPr lang="zh-CN" altLang="en-US" sz="2800" dirty="0">
                        <a:latin typeface="Arial" panose="020B0604020202020204" pitchFamily="34" charset="0"/>
                      </a:endParaRPr>
                    </a:p>
                  </a:txBody>
                  <a:tcPr anchor="ctr"/>
                </a:tc>
                <a:tc>
                  <a:txBody>
                    <a:bodyPr/>
                    <a:lstStyle/>
                    <a:p>
                      <a:pPr algn="ctr"/>
                      <a:r>
                        <a:rPr lang="en-US" altLang="zh-CN" sz="2800" dirty="0">
                          <a:latin typeface="Arial" panose="020B0604020202020204" pitchFamily="34" charset="0"/>
                        </a:rPr>
                        <a:t>HO</a:t>
                      </a:r>
                      <a:r>
                        <a:rPr lang="en-US" altLang="zh-CN" sz="2800" dirty="0">
                          <a:solidFill>
                            <a:srgbClr val="0000FF"/>
                          </a:solidFill>
                          <a:latin typeface="Arial" panose="020B0604020202020204" pitchFamily="34" charset="0"/>
                        </a:rPr>
                        <a:t>(CH</a:t>
                      </a:r>
                      <a:r>
                        <a:rPr lang="en-US" altLang="zh-CN" sz="2800" baseline="-25000" dirty="0">
                          <a:solidFill>
                            <a:srgbClr val="0000FF"/>
                          </a:solidFill>
                          <a:latin typeface="Arial" panose="020B0604020202020204" pitchFamily="34" charset="0"/>
                        </a:rPr>
                        <a:t>2</a:t>
                      </a:r>
                      <a:r>
                        <a:rPr lang="en-US" altLang="zh-CN" sz="2800" dirty="0">
                          <a:solidFill>
                            <a:srgbClr val="0000FF"/>
                          </a:solidFill>
                          <a:latin typeface="Arial" panose="020B0604020202020204" pitchFamily="34" charset="0"/>
                        </a:rPr>
                        <a:t>)</a:t>
                      </a:r>
                      <a:r>
                        <a:rPr lang="en-US" altLang="zh-CN" sz="2800" baseline="-25000" dirty="0">
                          <a:solidFill>
                            <a:srgbClr val="0000FF"/>
                          </a:solidFill>
                          <a:latin typeface="Arial" panose="020B0604020202020204" pitchFamily="34" charset="0"/>
                        </a:rPr>
                        <a:t>9</a:t>
                      </a:r>
                      <a:r>
                        <a:rPr lang="en-US" altLang="zh-CN" sz="2800" dirty="0">
                          <a:latin typeface="Arial" panose="020B0604020202020204" pitchFamily="34" charset="0"/>
                        </a:rPr>
                        <a:t>OH</a:t>
                      </a:r>
                      <a:endParaRPr lang="zh-CN" altLang="en-US" sz="2800" dirty="0">
                        <a:latin typeface="Arial" panose="020B0604020202020204" pitchFamily="34" charset="0"/>
                      </a:endParaRPr>
                    </a:p>
                  </a:txBody>
                  <a:tcPr anchor="ctr"/>
                </a:tc>
                <a:tc>
                  <a:txBody>
                    <a:bodyPr/>
                    <a:lstStyle/>
                    <a:p>
                      <a:pPr algn="ctr"/>
                      <a:r>
                        <a:rPr lang="en-US" altLang="zh-CN" sz="2800" dirty="0">
                          <a:latin typeface="Arial" panose="020B0604020202020204" pitchFamily="34" charset="0"/>
                        </a:rPr>
                        <a:t>147</a:t>
                      </a:r>
                      <a:endParaRPr lang="zh-CN" altLang="en-US" sz="2800" dirty="0">
                        <a:latin typeface="Arial" panose="020B0604020202020204" pitchFamily="34" charset="0"/>
                      </a:endParaRPr>
                    </a:p>
                  </a:txBody>
                  <a:tcPr anchor="ctr"/>
                </a:tc>
                <a:extLst>
                  <a:ext uri="{0D108BD9-81ED-4DB2-BD59-A6C34878D82A}">
                    <a16:rowId xmlns:a16="http://schemas.microsoft.com/office/drawing/2014/main" val="10004"/>
                  </a:ext>
                </a:extLst>
              </a:tr>
              <a:tr h="74552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dirty="0">
                          <a:latin typeface="Arial" panose="020B0604020202020204" pitchFamily="34" charset="0"/>
                        </a:rPr>
                        <a:t>5</a:t>
                      </a:r>
                      <a:endParaRPr lang="zh-CN" altLang="en-US" sz="2800" dirty="0">
                        <a:latin typeface="Arial" panose="020B060402020202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dirty="0">
                          <a:latin typeface="Arial" panose="020B0604020202020204" pitchFamily="34" charset="0"/>
                        </a:rPr>
                        <a:t>HO</a:t>
                      </a:r>
                      <a:r>
                        <a:rPr lang="en-US" altLang="zh-CN" sz="2800" dirty="0">
                          <a:solidFill>
                            <a:srgbClr val="0000FF"/>
                          </a:solidFill>
                          <a:latin typeface="Arial" panose="020B0604020202020204" pitchFamily="34" charset="0"/>
                        </a:rPr>
                        <a:t>(CH</a:t>
                      </a:r>
                      <a:r>
                        <a:rPr lang="en-US" altLang="zh-CN" sz="2800" baseline="-25000" dirty="0">
                          <a:solidFill>
                            <a:srgbClr val="0000FF"/>
                          </a:solidFill>
                          <a:latin typeface="Arial" panose="020B0604020202020204" pitchFamily="34" charset="0"/>
                        </a:rPr>
                        <a:t>2</a:t>
                      </a:r>
                      <a:r>
                        <a:rPr lang="en-US" altLang="zh-CN" sz="2800" dirty="0">
                          <a:solidFill>
                            <a:srgbClr val="0000FF"/>
                          </a:solidFill>
                          <a:latin typeface="Arial" panose="020B0604020202020204" pitchFamily="34" charset="0"/>
                        </a:rPr>
                        <a:t>)</a:t>
                      </a:r>
                      <a:r>
                        <a:rPr lang="en-US" altLang="zh-CN" sz="2800" baseline="-25000" dirty="0">
                          <a:solidFill>
                            <a:srgbClr val="0000FF"/>
                          </a:solidFill>
                          <a:latin typeface="Arial" panose="020B0604020202020204" pitchFamily="34" charset="0"/>
                        </a:rPr>
                        <a:t>4</a:t>
                      </a:r>
                      <a:r>
                        <a:rPr lang="en-US" altLang="zh-CN" sz="2800" dirty="0">
                          <a:solidFill>
                            <a:srgbClr val="FF0000"/>
                          </a:solidFill>
                          <a:latin typeface="Arial" panose="020B0604020202020204" pitchFamily="34" charset="0"/>
                        </a:rPr>
                        <a:t>O</a:t>
                      </a:r>
                      <a:r>
                        <a:rPr lang="en-US" altLang="zh-CN" sz="2800" dirty="0">
                          <a:solidFill>
                            <a:srgbClr val="0000FF"/>
                          </a:solidFill>
                          <a:latin typeface="Arial" panose="020B0604020202020204" pitchFamily="34" charset="0"/>
                        </a:rPr>
                        <a:t>(CH</a:t>
                      </a:r>
                      <a:r>
                        <a:rPr lang="en-US" altLang="zh-CN" sz="2800" baseline="-25000" dirty="0">
                          <a:solidFill>
                            <a:srgbClr val="0000FF"/>
                          </a:solidFill>
                          <a:latin typeface="Arial" panose="020B0604020202020204" pitchFamily="34" charset="0"/>
                        </a:rPr>
                        <a:t>2</a:t>
                      </a:r>
                      <a:r>
                        <a:rPr lang="en-US" altLang="zh-CN" sz="2800" dirty="0">
                          <a:solidFill>
                            <a:srgbClr val="0000FF"/>
                          </a:solidFill>
                          <a:latin typeface="Arial" panose="020B0604020202020204" pitchFamily="34" charset="0"/>
                        </a:rPr>
                        <a:t>)</a:t>
                      </a:r>
                      <a:r>
                        <a:rPr lang="en-US" altLang="zh-CN" sz="2800" baseline="-25000" dirty="0">
                          <a:solidFill>
                            <a:srgbClr val="0000FF"/>
                          </a:solidFill>
                          <a:latin typeface="Arial" panose="020B0604020202020204" pitchFamily="34" charset="0"/>
                        </a:rPr>
                        <a:t>4</a:t>
                      </a:r>
                      <a:r>
                        <a:rPr lang="en-US" altLang="zh-CN" sz="2800" baseline="0" dirty="0">
                          <a:latin typeface="Arial" panose="020B0604020202020204" pitchFamily="34" charset="0"/>
                        </a:rPr>
                        <a:t>OH</a:t>
                      </a:r>
                      <a:endParaRPr lang="zh-CN" altLang="en-US" sz="2800" dirty="0">
                        <a:latin typeface="Arial" panose="020B0604020202020204" pitchFamily="34" charset="0"/>
                      </a:endParaRPr>
                    </a:p>
                  </a:txBody>
                  <a:tcPr anchor="ctr"/>
                </a:tc>
                <a:tc>
                  <a:txBody>
                    <a:bodyPr/>
                    <a:lstStyle/>
                    <a:p>
                      <a:pPr algn="ctr"/>
                      <a:r>
                        <a:rPr lang="en-US" altLang="zh-CN" sz="2800" dirty="0">
                          <a:latin typeface="Arial" panose="020B0604020202020204" pitchFamily="34" charset="0"/>
                        </a:rPr>
                        <a:t>124</a:t>
                      </a:r>
                      <a:endParaRPr lang="zh-CN" altLang="en-US" sz="2800" dirty="0">
                        <a:latin typeface="Arial" panose="020B0604020202020204" pitchFamily="34" charset="0"/>
                      </a:endParaRPr>
                    </a:p>
                  </a:txBody>
                  <a:tcPr anchor="ctr"/>
                </a:tc>
                <a:extLst>
                  <a:ext uri="{0D108BD9-81ED-4DB2-BD59-A6C34878D82A}">
                    <a16:rowId xmlns:a16="http://schemas.microsoft.com/office/drawing/2014/main" val="10005"/>
                  </a:ext>
                </a:extLst>
              </a:tr>
              <a:tr h="74552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dirty="0">
                          <a:latin typeface="Arial" panose="020B0604020202020204" pitchFamily="34" charset="0"/>
                        </a:rPr>
                        <a:t>6</a:t>
                      </a:r>
                      <a:endParaRPr lang="zh-CN" altLang="en-US" sz="2800" dirty="0">
                        <a:latin typeface="Arial" panose="020B060402020202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dirty="0">
                          <a:latin typeface="Arial" panose="020B0604020202020204" pitchFamily="34" charset="0"/>
                        </a:rPr>
                        <a:t>HO</a:t>
                      </a:r>
                      <a:r>
                        <a:rPr lang="en-US" altLang="zh-CN" sz="2800" dirty="0">
                          <a:solidFill>
                            <a:srgbClr val="0000FF"/>
                          </a:solidFill>
                          <a:latin typeface="Arial" panose="020B0604020202020204" pitchFamily="34" charset="0"/>
                        </a:rPr>
                        <a:t>(CH</a:t>
                      </a:r>
                      <a:r>
                        <a:rPr lang="en-US" altLang="zh-CN" sz="2800" baseline="-25000" dirty="0">
                          <a:solidFill>
                            <a:srgbClr val="0000FF"/>
                          </a:solidFill>
                          <a:latin typeface="Arial" panose="020B0604020202020204" pitchFamily="34" charset="0"/>
                        </a:rPr>
                        <a:t>2</a:t>
                      </a:r>
                      <a:r>
                        <a:rPr lang="en-US" altLang="zh-CN" sz="2800" dirty="0">
                          <a:solidFill>
                            <a:srgbClr val="0000FF"/>
                          </a:solidFill>
                          <a:latin typeface="Arial" panose="020B0604020202020204" pitchFamily="34" charset="0"/>
                        </a:rPr>
                        <a:t>)</a:t>
                      </a:r>
                      <a:r>
                        <a:rPr lang="en-US" altLang="zh-CN" sz="2800" baseline="-25000" dirty="0">
                          <a:solidFill>
                            <a:srgbClr val="0000FF"/>
                          </a:solidFill>
                          <a:latin typeface="Arial" panose="020B0604020202020204" pitchFamily="34" charset="0"/>
                        </a:rPr>
                        <a:t>4</a:t>
                      </a:r>
                      <a:r>
                        <a:rPr lang="en-US" altLang="zh-CN" sz="2800" dirty="0">
                          <a:solidFill>
                            <a:srgbClr val="FF0000"/>
                          </a:solidFill>
                          <a:latin typeface="Arial" panose="020B0604020202020204" pitchFamily="34" charset="0"/>
                        </a:rPr>
                        <a:t>S</a:t>
                      </a:r>
                      <a:r>
                        <a:rPr lang="en-US" altLang="zh-CN" sz="2800" dirty="0">
                          <a:solidFill>
                            <a:srgbClr val="0000FF"/>
                          </a:solidFill>
                          <a:latin typeface="Arial" panose="020B0604020202020204" pitchFamily="34" charset="0"/>
                        </a:rPr>
                        <a:t>(CH</a:t>
                      </a:r>
                      <a:r>
                        <a:rPr lang="en-US" altLang="zh-CN" sz="2800" baseline="-25000" dirty="0">
                          <a:solidFill>
                            <a:srgbClr val="0000FF"/>
                          </a:solidFill>
                          <a:latin typeface="Arial" panose="020B0604020202020204" pitchFamily="34" charset="0"/>
                        </a:rPr>
                        <a:t>2</a:t>
                      </a:r>
                      <a:r>
                        <a:rPr lang="en-US" altLang="zh-CN" sz="2800" dirty="0">
                          <a:solidFill>
                            <a:srgbClr val="0000FF"/>
                          </a:solidFill>
                          <a:latin typeface="Arial" panose="020B0604020202020204" pitchFamily="34" charset="0"/>
                        </a:rPr>
                        <a:t>)</a:t>
                      </a:r>
                      <a:r>
                        <a:rPr lang="en-US" altLang="zh-CN" sz="2800" baseline="-25000" dirty="0">
                          <a:solidFill>
                            <a:srgbClr val="0000FF"/>
                          </a:solidFill>
                          <a:latin typeface="Arial" panose="020B0604020202020204" pitchFamily="34" charset="0"/>
                        </a:rPr>
                        <a:t>4</a:t>
                      </a:r>
                      <a:r>
                        <a:rPr lang="en-US" altLang="zh-CN" sz="2800" baseline="0" dirty="0">
                          <a:latin typeface="Arial" panose="020B0604020202020204" pitchFamily="34" charset="0"/>
                        </a:rPr>
                        <a:t>OH</a:t>
                      </a:r>
                      <a:endParaRPr lang="zh-CN" altLang="en-US" sz="2800" dirty="0">
                        <a:latin typeface="Arial" panose="020B0604020202020204" pitchFamily="34" charset="0"/>
                      </a:endParaRPr>
                    </a:p>
                  </a:txBody>
                  <a:tcPr anchor="ctr"/>
                </a:tc>
                <a:tc>
                  <a:txBody>
                    <a:bodyPr/>
                    <a:lstStyle/>
                    <a:p>
                      <a:pPr algn="ctr"/>
                      <a:r>
                        <a:rPr lang="en-US" altLang="zh-CN" sz="2800" dirty="0">
                          <a:latin typeface="Arial" panose="020B0604020202020204" pitchFamily="34" charset="0"/>
                        </a:rPr>
                        <a:t>120-125</a:t>
                      </a:r>
                      <a:endParaRPr lang="zh-CN" altLang="en-US" sz="2800" dirty="0">
                        <a:latin typeface="Arial" panose="020B0604020202020204" pitchFamily="34" charset="0"/>
                      </a:endParaRPr>
                    </a:p>
                  </a:txBody>
                  <a:tcPr anchor="ctr"/>
                </a:tc>
                <a:extLst>
                  <a:ext uri="{0D108BD9-81ED-4DB2-BD59-A6C34878D82A}">
                    <a16:rowId xmlns:a16="http://schemas.microsoft.com/office/drawing/2014/main" val="10006"/>
                  </a:ext>
                </a:extLst>
              </a:tr>
            </a:tbl>
          </a:graphicData>
        </a:graphic>
      </p:graphicFrame>
      <p:sp>
        <p:nvSpPr>
          <p:cNvPr id="3" name="矩形 2">
            <a:extLst>
              <a:ext uri="{FF2B5EF4-FFF2-40B4-BE49-F238E27FC236}">
                <a16:creationId xmlns:a16="http://schemas.microsoft.com/office/drawing/2014/main" id="{7A7E883C-2822-427A-B783-EEDA8060C01D}"/>
              </a:ext>
            </a:extLst>
          </p:cNvPr>
          <p:cNvSpPr/>
          <p:nvPr/>
        </p:nvSpPr>
        <p:spPr>
          <a:xfrm>
            <a:off x="3363048" y="759285"/>
            <a:ext cx="2646878" cy="461665"/>
          </a:xfrm>
          <a:prstGeom prst="rect">
            <a:avLst/>
          </a:prstGeom>
        </p:spPr>
        <p:txBody>
          <a:bodyPr wrap="none">
            <a:spAutoFit/>
          </a:bodyPr>
          <a:lstStyle/>
          <a:p>
            <a:pPr>
              <a:spcBef>
                <a:spcPts val="600"/>
              </a:spcBef>
              <a:buClr>
                <a:srgbClr val="002060"/>
              </a:buClr>
            </a:pPr>
            <a:r>
              <a:rPr kumimoji="1" lang="zh-CN" altLang="en-US" sz="2400" dirty="0">
                <a:solidFill>
                  <a:srgbClr val="0000FF"/>
                </a:solidFill>
                <a:latin typeface="楷体" panose="02010609060101010101" pitchFamily="49" charset="-122"/>
                <a:ea typeface="楷体" panose="02010609060101010101" pitchFamily="49" charset="-122"/>
              </a:rPr>
              <a:t>多元醇对熔点影响</a:t>
            </a:r>
            <a:endParaRPr kumimoji="1" lang="en-US" altLang="zh-CN" sz="2400" dirty="0">
              <a:solidFill>
                <a:srgbClr val="0000FF"/>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314696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9019" y="0"/>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结构与性能的关系</a:t>
            </a:r>
          </a:p>
        </p:txBody>
      </p:sp>
      <p:graphicFrame>
        <p:nvGraphicFramePr>
          <p:cNvPr id="3" name="表格 2"/>
          <p:cNvGraphicFramePr>
            <a:graphicFrameLocks noGrp="1"/>
          </p:cNvGraphicFramePr>
          <p:nvPr>
            <p:extLst>
              <p:ext uri="{D42A27DB-BD31-4B8C-83A1-F6EECF244321}">
                <p14:modId xmlns:p14="http://schemas.microsoft.com/office/powerpoint/2010/main" val="3821593074"/>
              </p:ext>
            </p:extLst>
          </p:nvPr>
        </p:nvGraphicFramePr>
        <p:xfrm>
          <a:off x="287524" y="1628364"/>
          <a:ext cx="8568952" cy="4334881"/>
        </p:xfrm>
        <a:graphic>
          <a:graphicData uri="http://schemas.openxmlformats.org/drawingml/2006/table">
            <a:tbl>
              <a:tblPr firstRow="1" bandRow="1">
                <a:tableStyleId>{7DF18680-E054-41AD-8BC1-D1AEF772440D}</a:tableStyleId>
              </a:tblPr>
              <a:tblGrid>
                <a:gridCol w="504056">
                  <a:extLst>
                    <a:ext uri="{9D8B030D-6E8A-4147-A177-3AD203B41FA5}">
                      <a16:colId xmlns:a16="http://schemas.microsoft.com/office/drawing/2014/main" val="3190152933"/>
                    </a:ext>
                  </a:extLst>
                </a:gridCol>
                <a:gridCol w="2376264">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gridCol w="1656184">
                  <a:extLst>
                    <a:ext uri="{9D8B030D-6E8A-4147-A177-3AD203B41FA5}">
                      <a16:colId xmlns:a16="http://schemas.microsoft.com/office/drawing/2014/main" val="20002"/>
                    </a:ext>
                  </a:extLst>
                </a:gridCol>
              </a:tblGrid>
              <a:tr h="820891">
                <a:tc>
                  <a:txBody>
                    <a:bodyPr/>
                    <a:lstStyle/>
                    <a:p>
                      <a:pPr algn="ctr">
                        <a:lnSpc>
                          <a:spcPct val="150000"/>
                        </a:lnSpc>
                      </a:pPr>
                      <a:endParaRPr lang="zh-CN" altLang="en-US" sz="2800" dirty="0"/>
                    </a:p>
                  </a:txBody>
                  <a:tcPr anchor="ctr"/>
                </a:tc>
                <a:tc>
                  <a:txBody>
                    <a:bodyPr/>
                    <a:lstStyle/>
                    <a:p>
                      <a:pPr algn="ctr">
                        <a:lnSpc>
                          <a:spcPct val="150000"/>
                        </a:lnSpc>
                      </a:pPr>
                      <a:r>
                        <a:rPr lang="zh-CN" altLang="en-US" sz="2800" dirty="0"/>
                        <a:t>二异氰酸酯</a:t>
                      </a:r>
                    </a:p>
                  </a:txBody>
                  <a:tcPr anchor="ctr"/>
                </a:tc>
                <a:tc>
                  <a:txBody>
                    <a:bodyPr/>
                    <a:lstStyle/>
                    <a:p>
                      <a:pPr algn="ctr">
                        <a:lnSpc>
                          <a:spcPct val="150000"/>
                        </a:lnSpc>
                      </a:pPr>
                      <a:r>
                        <a:rPr lang="zh-CN" altLang="en-US" sz="2800" dirty="0"/>
                        <a:t>二元醇</a:t>
                      </a:r>
                    </a:p>
                  </a:txBody>
                  <a:tcPr anchor="ctr"/>
                </a:tc>
                <a:tc>
                  <a:txBody>
                    <a:bodyPr/>
                    <a:lstStyle/>
                    <a:p>
                      <a:pPr algn="ctr">
                        <a:lnSpc>
                          <a:spcPct val="150000"/>
                        </a:lnSpc>
                      </a:pPr>
                      <a:r>
                        <a:rPr lang="zh-CN" altLang="en-US" sz="2800" dirty="0"/>
                        <a:t>熔点℃</a:t>
                      </a:r>
                    </a:p>
                  </a:txBody>
                  <a:tcPr anchor="ctr"/>
                </a:tc>
                <a:extLst>
                  <a:ext uri="{0D108BD9-81ED-4DB2-BD59-A6C34878D82A}">
                    <a16:rowId xmlns:a16="http://schemas.microsoft.com/office/drawing/2014/main" val="10000"/>
                  </a:ext>
                </a:extLst>
              </a:tr>
              <a:tr h="1051317">
                <a:tc>
                  <a:txBody>
                    <a:bodyPr/>
                    <a:lstStyle/>
                    <a:p>
                      <a:pPr algn="ctr">
                        <a:lnSpc>
                          <a:spcPct val="150000"/>
                        </a:lnSpc>
                      </a:pPr>
                      <a:r>
                        <a:rPr lang="en-US" altLang="zh-CN" sz="2800" dirty="0"/>
                        <a:t>1</a:t>
                      </a:r>
                      <a:endParaRPr lang="zh-CN" altLang="en-US" sz="2800" dirty="0"/>
                    </a:p>
                  </a:txBody>
                  <a:tcPr anchor="ctr"/>
                </a:tc>
                <a:tc>
                  <a:txBody>
                    <a:bodyPr/>
                    <a:lstStyle/>
                    <a:p>
                      <a:pPr algn="ctr">
                        <a:lnSpc>
                          <a:spcPct val="150000"/>
                        </a:lnSpc>
                      </a:pPr>
                      <a:r>
                        <a:rPr lang="en-US" altLang="zh-CN" sz="2800" dirty="0"/>
                        <a:t>OCN(CH</a:t>
                      </a:r>
                      <a:r>
                        <a:rPr lang="en-US" altLang="zh-CN" sz="2800" baseline="-25000" dirty="0"/>
                        <a:t>2</a:t>
                      </a:r>
                      <a:r>
                        <a:rPr lang="en-US" altLang="zh-CN" sz="2800" dirty="0"/>
                        <a:t>)</a:t>
                      </a:r>
                      <a:r>
                        <a:rPr lang="en-US" altLang="zh-CN" sz="2800" baseline="-25000" dirty="0"/>
                        <a:t>6</a:t>
                      </a:r>
                      <a:r>
                        <a:rPr lang="en-US" altLang="zh-CN" sz="2800" dirty="0"/>
                        <a:t>NCO</a:t>
                      </a:r>
                      <a:endParaRPr lang="zh-CN" altLang="en-US" sz="2800" dirty="0"/>
                    </a:p>
                  </a:txBody>
                  <a:tcPr anchor="ctr"/>
                </a:tc>
                <a:tc>
                  <a:txBody>
                    <a:bodyPr/>
                    <a:lstStyle/>
                    <a:p>
                      <a:pPr algn="ctr">
                        <a:lnSpc>
                          <a:spcPct val="150000"/>
                        </a:lnSpc>
                      </a:pPr>
                      <a:endParaRPr lang="zh-CN" altLang="en-US" sz="2800" dirty="0"/>
                    </a:p>
                  </a:txBody>
                  <a:tcPr anchor="ctr"/>
                </a:tc>
                <a:tc>
                  <a:txBody>
                    <a:bodyPr/>
                    <a:lstStyle/>
                    <a:p>
                      <a:pPr algn="ctr">
                        <a:lnSpc>
                          <a:spcPct val="150000"/>
                        </a:lnSpc>
                      </a:pPr>
                      <a:r>
                        <a:rPr lang="en-US" altLang="zh-CN" sz="2800" dirty="0"/>
                        <a:t>168</a:t>
                      </a:r>
                      <a:endParaRPr lang="zh-CN" altLang="en-US" sz="2800" dirty="0"/>
                    </a:p>
                  </a:txBody>
                  <a:tcPr anchor="ctr"/>
                </a:tc>
                <a:extLst>
                  <a:ext uri="{0D108BD9-81ED-4DB2-BD59-A6C34878D82A}">
                    <a16:rowId xmlns:a16="http://schemas.microsoft.com/office/drawing/2014/main" val="10001"/>
                  </a:ext>
                </a:extLst>
              </a:tr>
              <a:tr h="820891">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2800" dirty="0"/>
                        <a:t>2</a:t>
                      </a:r>
                      <a:endParaRPr lang="zh-CN" altLang="en-US" sz="2800" dirty="0"/>
                    </a:p>
                  </a:txBody>
                  <a:tcPr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2800" dirty="0"/>
                        <a:t>OCN(CH</a:t>
                      </a:r>
                      <a:r>
                        <a:rPr lang="en-US" altLang="zh-CN" sz="2800" baseline="-25000" dirty="0"/>
                        <a:t>2</a:t>
                      </a:r>
                      <a:r>
                        <a:rPr lang="en-US" altLang="zh-CN" sz="2800" dirty="0"/>
                        <a:t>)</a:t>
                      </a:r>
                      <a:r>
                        <a:rPr lang="en-US" altLang="zh-CN" sz="2800" baseline="-25000" dirty="0"/>
                        <a:t>6</a:t>
                      </a:r>
                      <a:r>
                        <a:rPr lang="en-US" altLang="zh-CN" sz="2800" dirty="0"/>
                        <a:t>NCO</a:t>
                      </a:r>
                      <a:endParaRPr lang="zh-CN" altLang="en-US" sz="2800" dirty="0"/>
                    </a:p>
                  </a:txBody>
                  <a:tcPr anchor="ctr"/>
                </a:tc>
                <a:tc>
                  <a:txBody>
                    <a:bodyPr/>
                    <a:lstStyle/>
                    <a:p>
                      <a:pPr algn="ctr">
                        <a:lnSpc>
                          <a:spcPct val="150000"/>
                        </a:lnSpc>
                      </a:pPr>
                      <a:r>
                        <a:rPr lang="en-US" altLang="zh-CN" sz="2800" dirty="0"/>
                        <a:t>HO</a:t>
                      </a:r>
                      <a:r>
                        <a:rPr lang="en-US" altLang="zh-CN" sz="2800" dirty="0">
                          <a:solidFill>
                            <a:srgbClr val="FF0000"/>
                          </a:solidFill>
                        </a:rPr>
                        <a:t>(CH</a:t>
                      </a:r>
                      <a:r>
                        <a:rPr lang="en-US" altLang="zh-CN" sz="2800" baseline="-25000" dirty="0">
                          <a:solidFill>
                            <a:srgbClr val="FF0000"/>
                          </a:solidFill>
                        </a:rPr>
                        <a:t>2</a:t>
                      </a:r>
                      <a:r>
                        <a:rPr lang="en-US" altLang="zh-CN" sz="2800" dirty="0">
                          <a:solidFill>
                            <a:srgbClr val="FF0000"/>
                          </a:solidFill>
                        </a:rPr>
                        <a:t>)</a:t>
                      </a:r>
                      <a:r>
                        <a:rPr lang="en-US" altLang="zh-CN" sz="2800" baseline="-25000" dirty="0">
                          <a:solidFill>
                            <a:srgbClr val="FF0000"/>
                          </a:solidFill>
                        </a:rPr>
                        <a:t>6</a:t>
                      </a:r>
                      <a:r>
                        <a:rPr lang="en-US" altLang="zh-CN" sz="2800" dirty="0"/>
                        <a:t>OH</a:t>
                      </a:r>
                      <a:endParaRPr lang="zh-CN" altLang="en-US" sz="2800" dirty="0"/>
                    </a:p>
                  </a:txBody>
                  <a:tcPr anchor="ctr"/>
                </a:tc>
                <a:tc>
                  <a:txBody>
                    <a:bodyPr/>
                    <a:lstStyle/>
                    <a:p>
                      <a:pPr algn="ctr">
                        <a:lnSpc>
                          <a:spcPct val="150000"/>
                        </a:lnSpc>
                      </a:pPr>
                      <a:r>
                        <a:rPr lang="en-US" altLang="zh-CN" sz="2800" dirty="0"/>
                        <a:t>153</a:t>
                      </a:r>
                      <a:endParaRPr lang="zh-CN" altLang="en-US" sz="2800" dirty="0"/>
                    </a:p>
                  </a:txBody>
                  <a:tcPr anchor="ctr"/>
                </a:tc>
                <a:extLst>
                  <a:ext uri="{0D108BD9-81ED-4DB2-BD59-A6C34878D82A}">
                    <a16:rowId xmlns:a16="http://schemas.microsoft.com/office/drawing/2014/main" val="10002"/>
                  </a:ext>
                </a:extLst>
              </a:tr>
              <a:tr h="820891">
                <a:tc>
                  <a:txBody>
                    <a:bodyPr/>
                    <a:lstStyle/>
                    <a:p>
                      <a:pPr algn="ctr">
                        <a:lnSpc>
                          <a:spcPct val="150000"/>
                        </a:lnSpc>
                      </a:pPr>
                      <a:r>
                        <a:rPr lang="en-US" altLang="zh-CN" sz="2800" baseline="0" dirty="0"/>
                        <a:t>3</a:t>
                      </a:r>
                      <a:endParaRPr lang="zh-CN" altLang="en-US" sz="2800" baseline="0" dirty="0"/>
                    </a:p>
                  </a:txBody>
                  <a:tcPr anchor="ctr"/>
                </a:tc>
                <a:tc>
                  <a:txBody>
                    <a:bodyPr/>
                    <a:lstStyle/>
                    <a:p>
                      <a:pPr algn="ctr">
                        <a:lnSpc>
                          <a:spcPct val="150000"/>
                        </a:lnSpc>
                      </a:pPr>
                      <a:r>
                        <a:rPr lang="en-US" altLang="zh-CN" sz="2800" dirty="0">
                          <a:solidFill>
                            <a:srgbClr val="FF0000"/>
                          </a:solidFill>
                        </a:rPr>
                        <a:t>C</a:t>
                      </a:r>
                      <a:r>
                        <a:rPr lang="en-US" altLang="zh-CN" sz="2800" baseline="-25000" dirty="0">
                          <a:solidFill>
                            <a:srgbClr val="FF0000"/>
                          </a:solidFill>
                        </a:rPr>
                        <a:t>6</a:t>
                      </a:r>
                      <a:r>
                        <a:rPr lang="en-US" altLang="zh-CN" sz="2800" dirty="0">
                          <a:solidFill>
                            <a:srgbClr val="FF0000"/>
                          </a:solidFill>
                        </a:rPr>
                        <a:t>H</a:t>
                      </a:r>
                      <a:r>
                        <a:rPr lang="en-US" altLang="zh-CN" sz="2800" baseline="-25000" dirty="0">
                          <a:solidFill>
                            <a:srgbClr val="FF0000"/>
                          </a:solidFill>
                        </a:rPr>
                        <a:t>4</a:t>
                      </a:r>
                      <a:r>
                        <a:rPr lang="en-US" altLang="zh-CN" sz="2800" dirty="0"/>
                        <a:t>(NCO)</a:t>
                      </a:r>
                      <a:r>
                        <a:rPr lang="en-US" altLang="zh-CN" sz="2800" baseline="-25000" dirty="0"/>
                        <a:t>2</a:t>
                      </a:r>
                      <a:endParaRPr lang="zh-CN" altLang="en-US" sz="2800" baseline="-25000" dirty="0"/>
                    </a:p>
                  </a:txBody>
                  <a:tcPr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2800" dirty="0"/>
                        <a:t>HO(CH</a:t>
                      </a:r>
                      <a:r>
                        <a:rPr lang="en-US" altLang="zh-CN" sz="2800" baseline="-25000" dirty="0"/>
                        <a:t>2</a:t>
                      </a:r>
                      <a:r>
                        <a:rPr lang="en-US" altLang="zh-CN" sz="2800" dirty="0"/>
                        <a:t>)</a:t>
                      </a:r>
                      <a:r>
                        <a:rPr lang="en-US" altLang="zh-CN" sz="2800" baseline="-25000" dirty="0"/>
                        <a:t>6</a:t>
                      </a:r>
                      <a:r>
                        <a:rPr lang="en-US" altLang="zh-CN" sz="2800" dirty="0"/>
                        <a:t>OH</a:t>
                      </a:r>
                      <a:endParaRPr lang="zh-CN" altLang="en-US" sz="2800" dirty="0"/>
                    </a:p>
                  </a:txBody>
                  <a:tcPr anchor="ctr"/>
                </a:tc>
                <a:tc>
                  <a:txBody>
                    <a:bodyPr/>
                    <a:lstStyle/>
                    <a:p>
                      <a:pPr algn="ctr">
                        <a:lnSpc>
                          <a:spcPct val="150000"/>
                        </a:lnSpc>
                      </a:pPr>
                      <a:r>
                        <a:rPr lang="en-US" altLang="zh-CN" sz="2800" dirty="0"/>
                        <a:t>230</a:t>
                      </a:r>
                      <a:endParaRPr lang="zh-CN" altLang="en-US" sz="2800" dirty="0"/>
                    </a:p>
                  </a:txBody>
                  <a:tcPr anchor="ctr"/>
                </a:tc>
                <a:extLst>
                  <a:ext uri="{0D108BD9-81ED-4DB2-BD59-A6C34878D82A}">
                    <a16:rowId xmlns:a16="http://schemas.microsoft.com/office/drawing/2014/main" val="10003"/>
                  </a:ext>
                </a:extLst>
              </a:tr>
              <a:tr h="820891">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2800" dirty="0"/>
                        <a:t>4</a:t>
                      </a:r>
                      <a:endParaRPr lang="zh-CN" altLang="en-US" sz="2800" dirty="0"/>
                    </a:p>
                  </a:txBody>
                  <a:tcPr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2800" dirty="0"/>
                        <a:t>OCN</a:t>
                      </a:r>
                      <a:r>
                        <a:rPr lang="en-US" altLang="zh-CN" sz="2800" dirty="0">
                          <a:solidFill>
                            <a:srgbClr val="FF0000"/>
                          </a:solidFill>
                        </a:rPr>
                        <a:t>(CH</a:t>
                      </a:r>
                      <a:r>
                        <a:rPr lang="en-US" altLang="zh-CN" sz="2800" baseline="-25000" dirty="0">
                          <a:solidFill>
                            <a:srgbClr val="FF0000"/>
                          </a:solidFill>
                        </a:rPr>
                        <a:t>2</a:t>
                      </a:r>
                      <a:r>
                        <a:rPr lang="en-US" altLang="zh-CN" sz="2800" dirty="0">
                          <a:solidFill>
                            <a:srgbClr val="FF0000"/>
                          </a:solidFill>
                        </a:rPr>
                        <a:t>)</a:t>
                      </a:r>
                      <a:r>
                        <a:rPr lang="en-US" altLang="zh-CN" sz="2800" baseline="-25000" dirty="0">
                          <a:solidFill>
                            <a:srgbClr val="FF0000"/>
                          </a:solidFill>
                        </a:rPr>
                        <a:t>4</a:t>
                      </a:r>
                      <a:r>
                        <a:rPr lang="en-US" altLang="zh-CN" sz="2800" dirty="0"/>
                        <a:t>NCO</a:t>
                      </a:r>
                      <a:endParaRPr lang="zh-CN" altLang="en-US" sz="2800" dirty="0"/>
                    </a:p>
                  </a:txBody>
                  <a:tcPr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2800" dirty="0"/>
                        <a:t>HO(CH</a:t>
                      </a:r>
                      <a:r>
                        <a:rPr lang="en-US" altLang="zh-CN" sz="2800" baseline="-25000" dirty="0"/>
                        <a:t>2</a:t>
                      </a:r>
                      <a:r>
                        <a:rPr lang="en-US" altLang="zh-CN" sz="2800" dirty="0"/>
                        <a:t>)</a:t>
                      </a:r>
                      <a:r>
                        <a:rPr lang="en-US" altLang="zh-CN" sz="2800" baseline="-25000" dirty="0"/>
                        <a:t>6</a:t>
                      </a:r>
                      <a:r>
                        <a:rPr lang="en-US" altLang="zh-CN" sz="2800" dirty="0"/>
                        <a:t>OH</a:t>
                      </a:r>
                      <a:endParaRPr lang="zh-CN" altLang="en-US" sz="2800" dirty="0"/>
                    </a:p>
                  </a:txBody>
                  <a:tcPr anchor="ctr"/>
                </a:tc>
                <a:tc>
                  <a:txBody>
                    <a:bodyPr/>
                    <a:lstStyle/>
                    <a:p>
                      <a:pPr algn="ctr">
                        <a:lnSpc>
                          <a:spcPct val="150000"/>
                        </a:lnSpc>
                      </a:pPr>
                      <a:r>
                        <a:rPr lang="en-US" altLang="zh-CN" sz="2800" dirty="0"/>
                        <a:t>180</a:t>
                      </a:r>
                      <a:endParaRPr lang="zh-CN" altLang="en-US" sz="2800" dirty="0"/>
                    </a:p>
                  </a:txBody>
                  <a:tcPr anchor="ctr"/>
                </a:tc>
                <a:extLst>
                  <a:ext uri="{0D108BD9-81ED-4DB2-BD59-A6C34878D82A}">
                    <a16:rowId xmlns:a16="http://schemas.microsoft.com/office/drawing/2014/main" val="10004"/>
                  </a:ext>
                </a:extLst>
              </a:tr>
            </a:tbl>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181977969"/>
              </p:ext>
            </p:extLst>
          </p:nvPr>
        </p:nvGraphicFramePr>
        <p:xfrm>
          <a:off x="3529499" y="2654300"/>
          <a:ext cx="3319462" cy="774700"/>
        </p:xfrm>
        <a:graphic>
          <a:graphicData uri="http://schemas.openxmlformats.org/presentationml/2006/ole">
            <mc:AlternateContent xmlns:mc="http://schemas.openxmlformats.org/markup-compatibility/2006">
              <mc:Choice xmlns:v="urn:schemas-microsoft-com:vml" Requires="v">
                <p:oleObj spid="_x0000_s18736" name="CS ChemDraw Drawing" r:id="rId3" imgW="2832664" imgH="659663" progId="ChemDraw.Document.6.0">
                  <p:embed/>
                </p:oleObj>
              </mc:Choice>
              <mc:Fallback>
                <p:oleObj name="CS ChemDraw Drawing" r:id="rId3" imgW="2832664" imgH="659663" progId="ChemDraw.Document.6.0">
                  <p:embed/>
                  <p:pic>
                    <p:nvPicPr>
                      <p:cNvPr id="0" name=""/>
                      <p:cNvPicPr/>
                      <p:nvPr/>
                    </p:nvPicPr>
                    <p:blipFill>
                      <a:blip r:embed="rId4"/>
                      <a:stretch>
                        <a:fillRect/>
                      </a:stretch>
                    </p:blipFill>
                    <p:spPr>
                      <a:xfrm>
                        <a:off x="3529499" y="2654300"/>
                        <a:ext cx="3319462" cy="774700"/>
                      </a:xfrm>
                      <a:prstGeom prst="rect">
                        <a:avLst/>
                      </a:prstGeom>
                    </p:spPr>
                  </p:pic>
                </p:oleObj>
              </mc:Fallback>
            </mc:AlternateContent>
          </a:graphicData>
        </a:graphic>
      </p:graphicFrame>
      <p:sp>
        <p:nvSpPr>
          <p:cNvPr id="2" name="矩形 1">
            <a:extLst>
              <a:ext uri="{FF2B5EF4-FFF2-40B4-BE49-F238E27FC236}">
                <a16:creationId xmlns:a16="http://schemas.microsoft.com/office/drawing/2014/main" id="{D9FE1A6A-0268-431A-BC55-C7D0BA19FA4F}"/>
              </a:ext>
            </a:extLst>
          </p:cNvPr>
          <p:cNvSpPr/>
          <p:nvPr/>
        </p:nvSpPr>
        <p:spPr>
          <a:xfrm>
            <a:off x="3563888" y="980728"/>
            <a:ext cx="2646878" cy="461665"/>
          </a:xfrm>
          <a:prstGeom prst="rect">
            <a:avLst/>
          </a:prstGeom>
        </p:spPr>
        <p:txBody>
          <a:bodyPr wrap="none">
            <a:spAutoFit/>
          </a:bodyPr>
          <a:lstStyle/>
          <a:p>
            <a:pPr>
              <a:spcBef>
                <a:spcPts val="600"/>
              </a:spcBef>
              <a:buClr>
                <a:srgbClr val="002060"/>
              </a:buClr>
            </a:pPr>
            <a:r>
              <a:rPr kumimoji="1" lang="zh-CN" altLang="en-US" sz="2400" dirty="0">
                <a:solidFill>
                  <a:srgbClr val="FF0000"/>
                </a:solidFill>
                <a:latin typeface="楷体" panose="02010609060101010101" pitchFamily="49" charset="-122"/>
                <a:ea typeface="楷体" panose="02010609060101010101" pitchFamily="49" charset="-122"/>
              </a:rPr>
              <a:t>芳香族对熔点影响</a:t>
            </a:r>
            <a:endParaRPr kumimoji="1" lang="en-US" altLang="zh-CN"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8303723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结构与性能的关系</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kumimoji="1" lang="en-US" altLang="zh-CN" sz="3200" dirty="0">
                <a:latin typeface="楷体" panose="02010609060101010101" pitchFamily="49" charset="-122"/>
                <a:ea typeface="楷体" panose="02010609060101010101" pitchFamily="49" charset="-122"/>
              </a:rPr>
              <a:t>ONC— R—NCO</a:t>
            </a:r>
            <a:r>
              <a:rPr kumimoji="1" lang="zh-CN" altLang="en-US" sz="3200" dirty="0">
                <a:latin typeface="楷体" panose="02010609060101010101" pitchFamily="49" charset="-122"/>
                <a:ea typeface="楷体" panose="02010609060101010101" pitchFamily="49" charset="-122"/>
              </a:rPr>
              <a:t>中的</a:t>
            </a:r>
            <a:r>
              <a:rPr kumimoji="1" lang="en-US" altLang="zh-CN" sz="3200" dirty="0">
                <a:latin typeface="楷体" panose="02010609060101010101" pitchFamily="49" charset="-122"/>
                <a:ea typeface="楷体" panose="02010609060101010101" pitchFamily="49" charset="-122"/>
              </a:rPr>
              <a:t>R</a:t>
            </a:r>
            <a:r>
              <a:rPr kumimoji="1" lang="zh-CN" altLang="en-US" sz="3200" dirty="0">
                <a:latin typeface="楷体" panose="02010609060101010101" pitchFamily="49" charset="-122"/>
                <a:ea typeface="楷体" panose="02010609060101010101" pitchFamily="49" charset="-122"/>
              </a:rPr>
              <a:t>为脂肪族链光稳定性好</a:t>
            </a:r>
            <a:endParaRPr kumimoji="1" lang="en-US" altLang="zh-CN" sz="3200" dirty="0">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kumimoji="1" lang="en-US" altLang="zh-CN" sz="3200" dirty="0">
                <a:latin typeface="楷体" panose="02010609060101010101" pitchFamily="49" charset="-122"/>
                <a:ea typeface="楷体" panose="02010609060101010101" pitchFamily="49" charset="-122"/>
              </a:rPr>
              <a:t>R</a:t>
            </a:r>
            <a:r>
              <a:rPr kumimoji="1" lang="zh-CN" altLang="en-US" sz="3200" dirty="0">
                <a:latin typeface="楷体" panose="02010609060101010101" pitchFamily="49" charset="-122"/>
                <a:ea typeface="楷体" panose="02010609060101010101" pitchFamily="49" charset="-122"/>
              </a:rPr>
              <a:t>为芳香族则发生黄变，但是分子链刚性高</a:t>
            </a:r>
            <a:endParaRPr kumimoji="1" lang="en-US" altLang="zh-CN" sz="3200" dirty="0">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kumimoji="1" lang="zh-CN" altLang="en-US" sz="3200" dirty="0">
                <a:latin typeface="楷体" panose="02010609060101010101" pitchFamily="49" charset="-122"/>
                <a:ea typeface="楷体" panose="02010609060101010101" pitchFamily="49" charset="-122"/>
              </a:rPr>
              <a:t>分子中苯环越多，刚性越强，材料机械强度越高</a:t>
            </a:r>
            <a:endParaRPr kumimoji="1" lang="en-US" altLang="zh-CN" sz="3200" dirty="0">
              <a:latin typeface="楷体" panose="02010609060101010101" pitchFamily="49" charset="-122"/>
              <a:ea typeface="楷体" panose="02010609060101010101" pitchFamily="49"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074189708"/>
              </p:ext>
            </p:extLst>
          </p:nvPr>
        </p:nvGraphicFramePr>
        <p:xfrm>
          <a:off x="3217416" y="4490938"/>
          <a:ext cx="2997200" cy="1530350"/>
        </p:xfrm>
        <a:graphic>
          <a:graphicData uri="http://schemas.openxmlformats.org/presentationml/2006/ole">
            <mc:AlternateContent xmlns:mc="http://schemas.openxmlformats.org/markup-compatibility/2006">
              <mc:Choice xmlns:v="urn:schemas-microsoft-com:vml" Requires="v">
                <p:oleObj spid="_x0000_s19759" name="CS ChemDraw Drawing" r:id="rId3" imgW="2997337" imgH="1531113" progId="ChemDraw.Document.6.0">
                  <p:embed/>
                </p:oleObj>
              </mc:Choice>
              <mc:Fallback>
                <p:oleObj name="CS ChemDraw Drawing" r:id="rId3" imgW="2997337" imgH="1531113" progId="ChemDraw.Document.6.0">
                  <p:embed/>
                  <p:pic>
                    <p:nvPicPr>
                      <p:cNvPr id="0" name=""/>
                      <p:cNvPicPr/>
                      <p:nvPr/>
                    </p:nvPicPr>
                    <p:blipFill>
                      <a:blip r:embed="rId4"/>
                      <a:stretch>
                        <a:fillRect/>
                      </a:stretch>
                    </p:blipFill>
                    <p:spPr>
                      <a:xfrm>
                        <a:off x="3217416" y="4490938"/>
                        <a:ext cx="2997200" cy="1530350"/>
                      </a:xfrm>
                      <a:prstGeom prst="rect">
                        <a:avLst/>
                      </a:prstGeom>
                    </p:spPr>
                  </p:pic>
                </p:oleObj>
              </mc:Fallback>
            </mc:AlternateContent>
          </a:graphicData>
        </a:graphic>
      </p:graphicFrame>
    </p:spTree>
    <p:extLst>
      <p:ext uri="{BB962C8B-B14F-4D97-AF65-F5344CB8AC3E}">
        <p14:creationId xmlns:p14="http://schemas.microsoft.com/office/powerpoint/2010/main" val="27816644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16708"/>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结构与性能的关系</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kumimoji="1" lang="zh-CN" altLang="en-US" sz="2800" dirty="0">
                <a:solidFill>
                  <a:srgbClr val="FF0000"/>
                </a:solidFill>
                <a:latin typeface="Times New Roman" pitchFamily="18" charset="0"/>
              </a:rPr>
              <a:t>热性能</a:t>
            </a:r>
            <a:endParaRPr kumimoji="1" lang="en-US" altLang="zh-CN" sz="2800" dirty="0">
              <a:latin typeface="Times New Roman" pitchFamily="18"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2064197225"/>
              </p:ext>
            </p:extLst>
          </p:nvPr>
        </p:nvGraphicFramePr>
        <p:xfrm>
          <a:off x="321856" y="1700808"/>
          <a:ext cx="8496944" cy="4533025"/>
        </p:xfrm>
        <a:graphic>
          <a:graphicData uri="http://schemas.openxmlformats.org/drawingml/2006/table">
            <a:tbl>
              <a:tblPr firstRow="1" bandRow="1">
                <a:tableStyleId>{5C22544A-7EE6-4342-B048-85BDC9FD1C3A}</a:tableStyleId>
              </a:tblPr>
              <a:tblGrid>
                <a:gridCol w="1728192">
                  <a:extLst>
                    <a:ext uri="{9D8B030D-6E8A-4147-A177-3AD203B41FA5}">
                      <a16:colId xmlns:a16="http://schemas.microsoft.com/office/drawing/2014/main" val="20000"/>
                    </a:ext>
                  </a:extLst>
                </a:gridCol>
                <a:gridCol w="5760641">
                  <a:extLst>
                    <a:ext uri="{9D8B030D-6E8A-4147-A177-3AD203B41FA5}">
                      <a16:colId xmlns:a16="http://schemas.microsoft.com/office/drawing/2014/main" val="20001"/>
                    </a:ext>
                  </a:extLst>
                </a:gridCol>
                <a:gridCol w="1008111">
                  <a:extLst>
                    <a:ext uri="{9D8B030D-6E8A-4147-A177-3AD203B41FA5}">
                      <a16:colId xmlns:a16="http://schemas.microsoft.com/office/drawing/2014/main" val="20002"/>
                    </a:ext>
                  </a:extLst>
                </a:gridCol>
              </a:tblGrid>
              <a:tr h="860617">
                <a:tc>
                  <a:txBody>
                    <a:bodyPr/>
                    <a:lstStyle/>
                    <a:p>
                      <a:pPr algn="ctr"/>
                      <a:r>
                        <a:rPr lang="zh-CN" altLang="en-US" sz="2400" dirty="0">
                          <a:latin typeface="楷体" panose="02010609060101010101" pitchFamily="49" charset="-122"/>
                          <a:ea typeface="楷体" panose="02010609060101010101" pitchFamily="49" charset="-122"/>
                        </a:rPr>
                        <a:t>基团</a:t>
                      </a:r>
                    </a:p>
                  </a:txBody>
                  <a:tcPr anchor="ctr"/>
                </a:tc>
                <a:tc>
                  <a:txBody>
                    <a:bodyPr/>
                    <a:lstStyle/>
                    <a:p>
                      <a:pPr algn="ctr"/>
                      <a:r>
                        <a:rPr lang="zh-CN" altLang="en-US" sz="2400" dirty="0">
                          <a:latin typeface="楷体" panose="02010609060101010101" pitchFamily="49" charset="-122"/>
                          <a:ea typeface="楷体" panose="02010609060101010101" pitchFamily="49" charset="-122"/>
                        </a:rPr>
                        <a:t>热分解</a:t>
                      </a:r>
                    </a:p>
                  </a:txBody>
                  <a:tcPr anchor="ctr"/>
                </a:tc>
                <a:tc>
                  <a:txBody>
                    <a:bodyPr/>
                    <a:lstStyle/>
                    <a:p>
                      <a:pPr algn="ctr"/>
                      <a:r>
                        <a:rPr lang="zh-CN" altLang="en-US" sz="2400" dirty="0">
                          <a:latin typeface="楷体" panose="02010609060101010101" pitchFamily="49" charset="-122"/>
                          <a:ea typeface="楷体" panose="02010609060101010101" pitchFamily="49" charset="-122"/>
                        </a:rPr>
                        <a:t>分解温度</a:t>
                      </a:r>
                    </a:p>
                  </a:txBody>
                  <a:tcPr anchor="ctr"/>
                </a:tc>
                <a:extLst>
                  <a:ext uri="{0D108BD9-81ED-4DB2-BD59-A6C34878D82A}">
                    <a16:rowId xmlns:a16="http://schemas.microsoft.com/office/drawing/2014/main" val="10000"/>
                  </a:ext>
                </a:extLst>
              </a:tr>
              <a:tr h="860617">
                <a:tc>
                  <a:txBody>
                    <a:bodyPr/>
                    <a:lstStyle/>
                    <a:p>
                      <a:pPr algn="ctr"/>
                      <a:r>
                        <a:rPr lang="zh-CN" altLang="en-US" sz="2400" dirty="0">
                          <a:latin typeface="楷体" panose="02010609060101010101" pitchFamily="49" charset="-122"/>
                          <a:ea typeface="楷体" panose="02010609060101010101" pitchFamily="49" charset="-122"/>
                        </a:rPr>
                        <a:t>脲</a:t>
                      </a:r>
                    </a:p>
                  </a:txBody>
                  <a:tcPr anchor="ctr"/>
                </a:tc>
                <a:tc>
                  <a:txBody>
                    <a:bodyPr/>
                    <a:lstStyle/>
                    <a:p>
                      <a:pPr algn="ctr"/>
                      <a:endParaRPr lang="zh-CN" altLang="en-US" sz="2400" dirty="0">
                        <a:latin typeface="楷体" panose="02010609060101010101" pitchFamily="49" charset="-122"/>
                        <a:ea typeface="楷体" panose="02010609060101010101" pitchFamily="49" charset="-122"/>
                      </a:endParaRPr>
                    </a:p>
                  </a:txBody>
                  <a:tcPr anchor="ctr"/>
                </a:tc>
                <a:tc>
                  <a:txBody>
                    <a:bodyPr/>
                    <a:lstStyle/>
                    <a:p>
                      <a:pPr algn="ctr"/>
                      <a:r>
                        <a:rPr lang="en-US" altLang="zh-CN" sz="2400" dirty="0">
                          <a:latin typeface="楷体" panose="02010609060101010101" pitchFamily="49" charset="-122"/>
                          <a:ea typeface="楷体" panose="02010609060101010101" pitchFamily="49" charset="-122"/>
                        </a:rPr>
                        <a:t>260</a:t>
                      </a:r>
                      <a:endParaRPr lang="zh-CN" altLang="en-US" sz="2400"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1"/>
                  </a:ext>
                </a:extLst>
              </a:tr>
              <a:tr h="860617">
                <a:tc>
                  <a:txBody>
                    <a:bodyPr/>
                    <a:lstStyle/>
                    <a:p>
                      <a:pPr algn="ctr"/>
                      <a:r>
                        <a:rPr lang="zh-CN" altLang="en-US" sz="2400" dirty="0">
                          <a:latin typeface="楷体" panose="02010609060101010101" pitchFamily="49" charset="-122"/>
                          <a:ea typeface="楷体" panose="02010609060101010101" pitchFamily="49" charset="-122"/>
                        </a:rPr>
                        <a:t>氨基甲酸酯</a:t>
                      </a:r>
                    </a:p>
                  </a:txBody>
                  <a:tcPr anchor="ctr"/>
                </a:tc>
                <a:tc>
                  <a:txBody>
                    <a:bodyPr/>
                    <a:lstStyle/>
                    <a:p>
                      <a:pPr algn="ctr"/>
                      <a:endParaRPr lang="zh-CN" altLang="en-US" sz="2400" dirty="0">
                        <a:latin typeface="楷体" panose="02010609060101010101" pitchFamily="49" charset="-122"/>
                        <a:ea typeface="楷体" panose="02010609060101010101" pitchFamily="49" charset="-122"/>
                      </a:endParaRPr>
                    </a:p>
                  </a:txBody>
                  <a:tcPr anchor="ctr"/>
                </a:tc>
                <a:tc>
                  <a:txBody>
                    <a:bodyPr/>
                    <a:lstStyle/>
                    <a:p>
                      <a:pPr algn="ctr"/>
                      <a:r>
                        <a:rPr lang="en-US" altLang="zh-CN" sz="2400" dirty="0">
                          <a:latin typeface="楷体" panose="02010609060101010101" pitchFamily="49" charset="-122"/>
                          <a:ea typeface="楷体" panose="02010609060101010101" pitchFamily="49" charset="-122"/>
                        </a:rPr>
                        <a:t>241</a:t>
                      </a:r>
                      <a:endParaRPr lang="zh-CN" altLang="en-US" sz="2400"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2"/>
                  </a:ext>
                </a:extLst>
              </a:tr>
              <a:tr h="1090557">
                <a:tc>
                  <a:txBody>
                    <a:bodyPr/>
                    <a:lstStyle/>
                    <a:p>
                      <a:pPr algn="ctr"/>
                      <a:r>
                        <a:rPr lang="zh-CN" altLang="en-US" sz="2400" dirty="0">
                          <a:latin typeface="楷体" panose="02010609060101010101" pitchFamily="49" charset="-122"/>
                          <a:ea typeface="楷体" panose="02010609060101010101" pitchFamily="49" charset="-122"/>
                        </a:rPr>
                        <a:t>脲基甲酸酯</a:t>
                      </a:r>
                    </a:p>
                  </a:txBody>
                  <a:tcPr anchor="ctr"/>
                </a:tc>
                <a:tc>
                  <a:txBody>
                    <a:bodyPr/>
                    <a:lstStyle/>
                    <a:p>
                      <a:pPr algn="ctr"/>
                      <a:endParaRPr lang="zh-CN" altLang="en-US" sz="2400" dirty="0">
                        <a:latin typeface="楷体" panose="02010609060101010101" pitchFamily="49" charset="-122"/>
                        <a:ea typeface="楷体" panose="02010609060101010101" pitchFamily="49" charset="-122"/>
                      </a:endParaRPr>
                    </a:p>
                  </a:txBody>
                  <a:tcPr anchor="ctr"/>
                </a:tc>
                <a:tc>
                  <a:txBody>
                    <a:bodyPr/>
                    <a:lstStyle/>
                    <a:p>
                      <a:pPr algn="ctr"/>
                      <a:r>
                        <a:rPr lang="en-US" altLang="zh-CN" sz="2400" dirty="0">
                          <a:latin typeface="楷体" panose="02010609060101010101" pitchFamily="49" charset="-122"/>
                          <a:ea typeface="楷体" panose="02010609060101010101" pitchFamily="49" charset="-122"/>
                        </a:rPr>
                        <a:t>146</a:t>
                      </a:r>
                      <a:endParaRPr lang="zh-CN" altLang="en-US" sz="2400"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3"/>
                  </a:ext>
                </a:extLst>
              </a:tr>
              <a:tr h="860617">
                <a:tc>
                  <a:txBody>
                    <a:bodyPr/>
                    <a:lstStyle/>
                    <a:p>
                      <a:pPr algn="ctr"/>
                      <a:r>
                        <a:rPr lang="zh-CN" altLang="en-US" sz="2400" dirty="0">
                          <a:latin typeface="楷体" panose="02010609060101010101" pitchFamily="49" charset="-122"/>
                          <a:ea typeface="楷体" panose="02010609060101010101" pitchFamily="49" charset="-122"/>
                        </a:rPr>
                        <a:t>缩二脲</a:t>
                      </a:r>
                    </a:p>
                  </a:txBody>
                  <a:tcPr anchor="ctr"/>
                </a:tc>
                <a:tc>
                  <a:txBody>
                    <a:bodyPr/>
                    <a:lstStyle/>
                    <a:p>
                      <a:pPr algn="ctr"/>
                      <a:endParaRPr lang="zh-CN" altLang="en-US" sz="2400" dirty="0">
                        <a:latin typeface="楷体" panose="02010609060101010101" pitchFamily="49" charset="-122"/>
                        <a:ea typeface="楷体" panose="02010609060101010101" pitchFamily="49" charset="-122"/>
                      </a:endParaRPr>
                    </a:p>
                  </a:txBody>
                  <a:tcPr anchor="ctr"/>
                </a:tc>
                <a:tc>
                  <a:txBody>
                    <a:bodyPr/>
                    <a:lstStyle/>
                    <a:p>
                      <a:pPr algn="ctr"/>
                      <a:r>
                        <a:rPr lang="en-US" altLang="zh-CN" sz="2400" dirty="0">
                          <a:latin typeface="楷体" panose="02010609060101010101" pitchFamily="49" charset="-122"/>
                          <a:ea typeface="楷体" panose="02010609060101010101" pitchFamily="49" charset="-122"/>
                        </a:rPr>
                        <a:t>144</a:t>
                      </a:r>
                      <a:endParaRPr lang="zh-CN" altLang="en-US" sz="2400"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4"/>
                  </a:ext>
                </a:extLst>
              </a:tr>
            </a:tbl>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434344505"/>
              </p:ext>
            </p:extLst>
          </p:nvPr>
        </p:nvGraphicFramePr>
        <p:xfrm>
          <a:off x="2310796" y="2564904"/>
          <a:ext cx="5248275" cy="779463"/>
        </p:xfrm>
        <a:graphic>
          <a:graphicData uri="http://schemas.openxmlformats.org/presentationml/2006/ole">
            <mc:AlternateContent xmlns:mc="http://schemas.openxmlformats.org/markup-compatibility/2006">
              <mc:Choice xmlns:v="urn:schemas-microsoft-com:vml" Requires="v">
                <p:oleObj spid="_x0000_s29855" name="CS ChemDraw Drawing" r:id="rId3" imgW="5248410" imgH="779776" progId="ChemDraw.Document.6.0">
                  <p:embed/>
                </p:oleObj>
              </mc:Choice>
              <mc:Fallback>
                <p:oleObj name="CS ChemDraw Drawing" r:id="rId3" imgW="5248410" imgH="779776" progId="ChemDraw.Document.6.0">
                  <p:embed/>
                  <p:pic>
                    <p:nvPicPr>
                      <p:cNvPr id="0" name=""/>
                      <p:cNvPicPr/>
                      <p:nvPr/>
                    </p:nvPicPr>
                    <p:blipFill>
                      <a:blip r:embed="rId4"/>
                      <a:stretch>
                        <a:fillRect/>
                      </a:stretch>
                    </p:blipFill>
                    <p:spPr>
                      <a:xfrm>
                        <a:off x="2310796" y="2564904"/>
                        <a:ext cx="5248275" cy="77946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966674339"/>
              </p:ext>
            </p:extLst>
          </p:nvPr>
        </p:nvGraphicFramePr>
        <p:xfrm>
          <a:off x="2310796" y="3416152"/>
          <a:ext cx="5019675" cy="781171"/>
        </p:xfrm>
        <a:graphic>
          <a:graphicData uri="http://schemas.openxmlformats.org/presentationml/2006/ole">
            <mc:AlternateContent xmlns:mc="http://schemas.openxmlformats.org/markup-compatibility/2006">
              <mc:Choice xmlns:v="urn:schemas-microsoft-com:vml" Requires="v">
                <p:oleObj spid="_x0000_s29856" name="CS ChemDraw Drawing" r:id="rId5" imgW="5019547" imgH="779776" progId="ChemDraw.Document.6.0">
                  <p:embed/>
                </p:oleObj>
              </mc:Choice>
              <mc:Fallback>
                <p:oleObj name="CS ChemDraw Drawing" r:id="rId5" imgW="5019547" imgH="779776" progId="ChemDraw.Document.6.0">
                  <p:embed/>
                  <p:pic>
                    <p:nvPicPr>
                      <p:cNvPr id="0" name=""/>
                      <p:cNvPicPr/>
                      <p:nvPr/>
                    </p:nvPicPr>
                    <p:blipFill>
                      <a:blip r:embed="rId6"/>
                      <a:stretch>
                        <a:fillRect/>
                      </a:stretch>
                    </p:blipFill>
                    <p:spPr>
                      <a:xfrm>
                        <a:off x="2310796" y="3416152"/>
                        <a:ext cx="5019675" cy="781171"/>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588910053"/>
              </p:ext>
            </p:extLst>
          </p:nvPr>
        </p:nvGraphicFramePr>
        <p:xfrm>
          <a:off x="2214751" y="4365104"/>
          <a:ext cx="5440363" cy="952500"/>
        </p:xfrm>
        <a:graphic>
          <a:graphicData uri="http://schemas.openxmlformats.org/presentationml/2006/ole">
            <mc:AlternateContent xmlns:mc="http://schemas.openxmlformats.org/markup-compatibility/2006">
              <mc:Choice xmlns:v="urn:schemas-microsoft-com:vml" Requires="v">
                <p:oleObj spid="_x0000_s29857" name="CS ChemDraw Drawing" r:id="rId7" imgW="5440417" imgH="952162" progId="ChemDraw.Document.6.0">
                  <p:embed/>
                </p:oleObj>
              </mc:Choice>
              <mc:Fallback>
                <p:oleObj name="CS ChemDraw Drawing" r:id="rId7" imgW="5440417" imgH="952162" progId="ChemDraw.Document.6.0">
                  <p:embed/>
                  <p:pic>
                    <p:nvPicPr>
                      <p:cNvPr id="0" name=""/>
                      <p:cNvPicPr/>
                      <p:nvPr/>
                    </p:nvPicPr>
                    <p:blipFill>
                      <a:blip r:embed="rId8"/>
                      <a:stretch>
                        <a:fillRect/>
                      </a:stretch>
                    </p:blipFill>
                    <p:spPr>
                      <a:xfrm>
                        <a:off x="2214751" y="4365104"/>
                        <a:ext cx="5440363" cy="9525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117318779"/>
              </p:ext>
            </p:extLst>
          </p:nvPr>
        </p:nvGraphicFramePr>
        <p:xfrm>
          <a:off x="2214751" y="5346667"/>
          <a:ext cx="5595937" cy="952500"/>
        </p:xfrm>
        <a:graphic>
          <a:graphicData uri="http://schemas.openxmlformats.org/presentationml/2006/ole">
            <mc:AlternateContent xmlns:mc="http://schemas.openxmlformats.org/markup-compatibility/2006">
              <mc:Choice xmlns:v="urn:schemas-microsoft-com:vml" Requires="v">
                <p:oleObj spid="_x0000_s29858" name="CS ChemDraw Drawing" r:id="rId9" imgW="5595917" imgH="952162" progId="ChemDraw.Document.6.0">
                  <p:embed/>
                </p:oleObj>
              </mc:Choice>
              <mc:Fallback>
                <p:oleObj name="CS ChemDraw Drawing" r:id="rId9" imgW="5595917" imgH="952162" progId="ChemDraw.Document.6.0">
                  <p:embed/>
                  <p:pic>
                    <p:nvPicPr>
                      <p:cNvPr id="0" name=""/>
                      <p:cNvPicPr/>
                      <p:nvPr/>
                    </p:nvPicPr>
                    <p:blipFill>
                      <a:blip r:embed="rId10"/>
                      <a:stretch>
                        <a:fillRect/>
                      </a:stretch>
                    </p:blipFill>
                    <p:spPr>
                      <a:xfrm>
                        <a:off x="2214751" y="5346667"/>
                        <a:ext cx="5595937" cy="952500"/>
                      </a:xfrm>
                      <a:prstGeom prst="rect">
                        <a:avLst/>
                      </a:prstGeom>
                    </p:spPr>
                  </p:pic>
                </p:oleObj>
              </mc:Fallback>
            </mc:AlternateContent>
          </a:graphicData>
        </a:graphic>
      </p:graphicFrame>
    </p:spTree>
    <p:extLst>
      <p:ext uri="{BB962C8B-B14F-4D97-AF65-F5344CB8AC3E}">
        <p14:creationId xmlns:p14="http://schemas.microsoft.com/office/powerpoint/2010/main" val="39646218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3121"/>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8.5 </a:t>
            </a:r>
            <a:r>
              <a:rPr lang="zh-CN" altLang="en-US" sz="2800" dirty="0">
                <a:latin typeface="楷体" panose="02010609060101010101" pitchFamily="49" charset="-122"/>
                <a:ea typeface="楷体" panose="02010609060101010101" pitchFamily="49" charset="-122"/>
                <a:cs typeface="Arial" panose="020B0604020202020204" pitchFamily="34" charset="0"/>
              </a:rPr>
              <a:t>聚氨酯泡沫塑料</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932" y="3673127"/>
            <a:ext cx="4221257" cy="2653612"/>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48" y="3673127"/>
            <a:ext cx="3456384" cy="2654143"/>
          </a:xfrm>
          <a:prstGeom prst="rect">
            <a:avLst/>
          </a:prstGeom>
        </p:spPr>
      </p:pic>
      <p:sp>
        <p:nvSpPr>
          <p:cNvPr id="4" name="矩形 3">
            <a:extLst>
              <a:ext uri="{FF2B5EF4-FFF2-40B4-BE49-F238E27FC236}">
                <a16:creationId xmlns:a16="http://schemas.microsoft.com/office/drawing/2014/main" id="{7FFAF87E-6EF8-4284-B169-25E58F459F37}"/>
              </a:ext>
            </a:extLst>
          </p:cNvPr>
          <p:cNvSpPr/>
          <p:nvPr/>
        </p:nvSpPr>
        <p:spPr>
          <a:xfrm>
            <a:off x="395536" y="741662"/>
            <a:ext cx="8352928" cy="2653612"/>
          </a:xfrm>
          <a:prstGeom prst="rect">
            <a:avLst/>
          </a:prstGeom>
        </p:spPr>
        <p:txBody>
          <a:bodyPr wrap="square">
            <a:spAutoFit/>
          </a:bodyPr>
          <a:lstStyle/>
          <a:p>
            <a:pPr marL="457200" indent="-457200">
              <a:lnSpc>
                <a:spcPct val="150000"/>
              </a:lnSpc>
              <a:spcBef>
                <a:spcPts val="600"/>
              </a:spcBef>
              <a:buClr>
                <a:srgbClr val="002060"/>
              </a:buClr>
              <a:buFont typeface="Wingdings" panose="05000000000000000000" pitchFamily="2" charset="2"/>
              <a:buChar char="u"/>
            </a:pPr>
            <a:r>
              <a:rPr kumimoji="1" lang="zh-CN" altLang="en-US" sz="2800" dirty="0">
                <a:latin typeface="楷体" panose="02010609060101010101" pitchFamily="49" charset="-122"/>
                <a:ea typeface="楷体" panose="02010609060101010101" pitchFamily="49" charset="-122"/>
              </a:rPr>
              <a:t>泡沫塑料是以树脂为基础，采用化学的或物理的方法在其内部产生无数小气孔而制成的塑料</a:t>
            </a:r>
            <a:endParaRPr kumimoji="1" lang="en-US" altLang="zh-CN" sz="2800" dirty="0">
              <a:latin typeface="楷体" panose="02010609060101010101" pitchFamily="49" charset="-122"/>
              <a:ea typeface="楷体" panose="02010609060101010101" pitchFamily="49" charset="-122"/>
            </a:endParaRPr>
          </a:p>
          <a:p>
            <a:pPr marL="457200" indent="-457200">
              <a:lnSpc>
                <a:spcPct val="150000"/>
              </a:lnSpc>
              <a:spcBef>
                <a:spcPts val="600"/>
              </a:spcBef>
              <a:buClr>
                <a:srgbClr val="002060"/>
              </a:buClr>
              <a:buFont typeface="Wingdings" panose="05000000000000000000" pitchFamily="2" charset="2"/>
              <a:buChar char="u"/>
            </a:pPr>
            <a:r>
              <a:rPr kumimoji="1" lang="zh-CN" altLang="en-US" sz="2800" dirty="0">
                <a:latin typeface="楷体" panose="02010609060101010101" pitchFamily="49" charset="-122"/>
                <a:ea typeface="楷体" panose="02010609060101010101" pitchFamily="49" charset="-122"/>
              </a:rPr>
              <a:t>聚氨酯泡沫塑料的总产量占聚氨酯树脂总产量的</a:t>
            </a:r>
            <a:r>
              <a:rPr kumimoji="1" lang="en-US" altLang="zh-CN" sz="2800" dirty="0">
                <a:solidFill>
                  <a:srgbClr val="FF0000"/>
                </a:solidFill>
                <a:latin typeface="楷体" panose="02010609060101010101" pitchFamily="49" charset="-122"/>
                <a:ea typeface="楷体" panose="02010609060101010101" pitchFamily="49" charset="-122"/>
              </a:rPr>
              <a:t>80%</a:t>
            </a:r>
            <a:endParaRPr lang="zh-CN" altLang="en-US" sz="2800"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9373714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2800" dirty="0">
              <a:latin typeface="楷体" panose="02010609060101010101" pitchFamily="49" charset="-122"/>
              <a:ea typeface="楷体" panose="02010609060101010101" pitchFamily="49" charset="-122"/>
              <a:cs typeface="Arial" panose="020B0604020202020204" pitchFamily="34" charset="0"/>
            </a:endParaRP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endParaRPr lang="zh-CN" altLang="en-US" sz="2800" dirty="0">
              <a:solidFill>
                <a:schemeClr val="tx1"/>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650376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2800" b="1" dirty="0"/>
              <a:t>外墙聚氨酯发泡</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endParaRPr lang="zh-CN" altLang="en-US" sz="2800" dirty="0">
              <a:solidFill>
                <a:schemeClr val="tx1"/>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453" y="836712"/>
            <a:ext cx="7865439" cy="5832648"/>
          </a:xfrm>
          <a:prstGeom prst="rect">
            <a:avLst/>
          </a:prstGeom>
        </p:spPr>
      </p:pic>
    </p:spTree>
    <p:extLst>
      <p:ext uri="{BB962C8B-B14F-4D97-AF65-F5344CB8AC3E}">
        <p14:creationId xmlns:p14="http://schemas.microsoft.com/office/powerpoint/2010/main" val="2113141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2993" y="-11932"/>
            <a:ext cx="459061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r>
              <a:rPr kumimoji="1" lang="zh-CN" altLang="en-US" sz="2800" b="1">
                <a:solidFill>
                  <a:srgbClr val="FF0000"/>
                </a:solidFill>
                <a:latin typeface="Times New Roman" pitchFamily="18" charset="0"/>
              </a:rPr>
              <a:t>几种逐步加成聚合反应</a:t>
            </a:r>
            <a:endParaRPr kumimoji="1" lang="zh-CN" altLang="en-US" sz="2800" b="1" dirty="0">
              <a:solidFill>
                <a:srgbClr val="FF0000"/>
              </a:solidFill>
              <a:latin typeface="Times New Roman" pitchFamily="18" charset="0"/>
            </a:endParaRPr>
          </a:p>
        </p:txBody>
      </p:sp>
      <p:sp>
        <p:nvSpPr>
          <p:cNvPr id="2" name="矩形 1">
            <a:extLst>
              <a:ext uri="{FF2B5EF4-FFF2-40B4-BE49-F238E27FC236}">
                <a16:creationId xmlns:a16="http://schemas.microsoft.com/office/drawing/2014/main" id="{F35481E4-09D1-4773-802D-EB64A7E9BF55}"/>
              </a:ext>
            </a:extLst>
          </p:cNvPr>
          <p:cNvSpPr/>
          <p:nvPr/>
        </p:nvSpPr>
        <p:spPr>
          <a:xfrm>
            <a:off x="370054" y="816000"/>
            <a:ext cx="8594433" cy="1454244"/>
          </a:xfrm>
          <a:prstGeom prst="rect">
            <a:avLst/>
          </a:prstGeom>
        </p:spPr>
        <p:txBody>
          <a:bodyPr wrap="square">
            <a:spAutoFit/>
          </a:bodyPr>
          <a:lstStyle/>
          <a:p>
            <a:pPr marL="457200" indent="-457200">
              <a:lnSpc>
                <a:spcPct val="150000"/>
              </a:lnSpc>
              <a:spcBef>
                <a:spcPts val="600"/>
              </a:spcBef>
              <a:buClr>
                <a:srgbClr val="002060"/>
              </a:buClr>
              <a:buFont typeface="Wingdings" panose="05000000000000000000" pitchFamily="2" charset="2"/>
              <a:buChar char="u"/>
            </a:pPr>
            <a:r>
              <a:rPr kumimoji="1" lang="zh-CN" altLang="en-US" sz="3200" dirty="0">
                <a:latin typeface="楷体" panose="02010609060101010101" pitchFamily="49" charset="-122"/>
                <a:ea typeface="楷体" panose="02010609060101010101" pitchFamily="49" charset="-122"/>
              </a:rPr>
              <a:t>狄尔斯</a:t>
            </a:r>
            <a:r>
              <a:rPr kumimoji="1" lang="en-US" altLang="zh-CN" sz="3200" dirty="0">
                <a:latin typeface="楷体" panose="02010609060101010101" pitchFamily="49" charset="-122"/>
                <a:ea typeface="楷体" panose="02010609060101010101" pitchFamily="49" charset="-122"/>
              </a:rPr>
              <a:t>-</a:t>
            </a:r>
            <a:r>
              <a:rPr kumimoji="1" lang="zh-CN" altLang="en-US" sz="3200" dirty="0">
                <a:latin typeface="楷体" panose="02010609060101010101" pitchFamily="49" charset="-122"/>
                <a:ea typeface="楷体" panose="02010609060101010101" pitchFamily="49" charset="-122"/>
              </a:rPr>
              <a:t>阿尔德</a:t>
            </a:r>
            <a:r>
              <a:rPr kumimoji="1" lang="en-US" altLang="zh-CN" sz="3200" dirty="0">
                <a:latin typeface="楷体" panose="02010609060101010101" pitchFamily="49" charset="-122"/>
                <a:ea typeface="楷体" panose="02010609060101010101" pitchFamily="49" charset="-122"/>
              </a:rPr>
              <a:t>(Diels-Alder)</a:t>
            </a:r>
            <a:r>
              <a:rPr kumimoji="1" lang="zh-CN" altLang="en-US" sz="3200" dirty="0">
                <a:latin typeface="楷体" panose="02010609060101010101" pitchFamily="49" charset="-122"/>
                <a:ea typeface="楷体" panose="02010609060101010101" pitchFamily="49" charset="-122"/>
              </a:rPr>
              <a:t>反应是双键间的逐步加成</a:t>
            </a:r>
            <a:endParaRPr kumimoji="1" lang="en-US" altLang="zh-CN" sz="3200" dirty="0">
              <a:latin typeface="楷体" panose="02010609060101010101" pitchFamily="49" charset="-122"/>
              <a:ea typeface="楷体" panose="02010609060101010101" pitchFamily="49" charset="-122"/>
            </a:endParaRPr>
          </a:p>
        </p:txBody>
      </p:sp>
      <p:sp>
        <p:nvSpPr>
          <p:cNvPr id="3" name="矩形 2">
            <a:extLst>
              <a:ext uri="{FF2B5EF4-FFF2-40B4-BE49-F238E27FC236}">
                <a16:creationId xmlns:a16="http://schemas.microsoft.com/office/drawing/2014/main" id="{C05DED9C-4128-4B4C-96BB-29F750C047D3}"/>
              </a:ext>
            </a:extLst>
          </p:cNvPr>
          <p:cNvSpPr/>
          <p:nvPr/>
        </p:nvSpPr>
        <p:spPr>
          <a:xfrm>
            <a:off x="7236296" y="3190786"/>
            <a:ext cx="1989243" cy="3416320"/>
          </a:xfrm>
          <a:prstGeom prst="rect">
            <a:avLst/>
          </a:prstGeom>
        </p:spPr>
        <p:txBody>
          <a:bodyPr wrap="square">
            <a:spAutoFit/>
          </a:bodyPr>
          <a:lstStyle/>
          <a:p>
            <a:pPr>
              <a:lnSpc>
                <a:spcPct val="150000"/>
              </a:lnSpc>
              <a:spcBef>
                <a:spcPts val="600"/>
              </a:spcBef>
              <a:buClr>
                <a:srgbClr val="002060"/>
              </a:buClr>
            </a:pPr>
            <a:r>
              <a:rPr lang="zh-CN" altLang="en-US" sz="2400" dirty="0">
                <a:solidFill>
                  <a:srgbClr val="0000FF"/>
                </a:solidFill>
                <a:latin typeface="楷体" panose="02010609060101010101" pitchFamily="49" charset="-122"/>
                <a:ea typeface="楷体" panose="02010609060101010101" pitchFamily="49" charset="-122"/>
              </a:rPr>
              <a:t>结晶高聚物，能溶解，不熔融，耐热性优异，在</a:t>
            </a:r>
            <a:r>
              <a:rPr lang="en-US" altLang="zh-CN" sz="2400" dirty="0">
                <a:solidFill>
                  <a:srgbClr val="0000FF"/>
                </a:solidFill>
                <a:latin typeface="楷体" panose="02010609060101010101" pitchFamily="49" charset="-122"/>
                <a:ea typeface="楷体" panose="02010609060101010101" pitchFamily="49" charset="-122"/>
              </a:rPr>
              <a:t>900℃</a:t>
            </a:r>
            <a:r>
              <a:rPr lang="zh-CN" altLang="en-US" sz="2400" dirty="0">
                <a:solidFill>
                  <a:srgbClr val="0000FF"/>
                </a:solidFill>
                <a:latin typeface="楷体" panose="02010609060101010101" pitchFamily="49" charset="-122"/>
                <a:ea typeface="楷体" panose="02010609060101010101" pitchFamily="49" charset="-122"/>
              </a:rPr>
              <a:t>时只失重</a:t>
            </a:r>
            <a:r>
              <a:rPr lang="en-US" altLang="zh-CN" sz="2400" dirty="0">
                <a:solidFill>
                  <a:srgbClr val="0000FF"/>
                </a:solidFill>
                <a:latin typeface="楷体" panose="02010609060101010101" pitchFamily="49" charset="-122"/>
                <a:ea typeface="楷体" panose="02010609060101010101" pitchFamily="49" charset="-122"/>
              </a:rPr>
              <a:t>30%</a:t>
            </a:r>
            <a:r>
              <a:rPr lang="zh-CN" altLang="en-US" sz="2400" dirty="0">
                <a:solidFill>
                  <a:srgbClr val="0000FF"/>
                </a:solidFill>
                <a:latin typeface="楷体" panose="02010609060101010101" pitchFamily="49" charset="-122"/>
                <a:ea typeface="楷体" panose="02010609060101010101" pitchFamily="49" charset="-122"/>
              </a:rPr>
              <a:t>。</a:t>
            </a:r>
            <a:endParaRPr kumimoji="1" lang="zh-CN" altLang="en-US" sz="2400" dirty="0">
              <a:solidFill>
                <a:srgbClr val="0000FF"/>
              </a:solidFill>
              <a:latin typeface="楷体" panose="02010609060101010101" pitchFamily="49" charset="-122"/>
              <a:ea typeface="楷体" panose="02010609060101010101" pitchFamily="49" charset="-122"/>
            </a:endParaRPr>
          </a:p>
        </p:txBody>
      </p:sp>
      <p:sp>
        <p:nvSpPr>
          <p:cNvPr id="4" name="矩形 3">
            <a:extLst>
              <a:ext uri="{FF2B5EF4-FFF2-40B4-BE49-F238E27FC236}">
                <a16:creationId xmlns:a16="http://schemas.microsoft.com/office/drawing/2014/main" id="{F652A3BD-D359-454D-BEBC-ED22B9F5BCA2}"/>
              </a:ext>
            </a:extLst>
          </p:cNvPr>
          <p:cNvSpPr/>
          <p:nvPr/>
        </p:nvSpPr>
        <p:spPr>
          <a:xfrm>
            <a:off x="179512" y="2424030"/>
            <a:ext cx="7592143" cy="584775"/>
          </a:xfrm>
          <a:prstGeom prst="rect">
            <a:avLst/>
          </a:prstGeom>
        </p:spPr>
        <p:txBody>
          <a:bodyPr wrap="none">
            <a:spAutoFit/>
          </a:bodyPr>
          <a:lstStyle/>
          <a:p>
            <a:r>
              <a:rPr lang="en-US" altLang="zh-CN" sz="3200" dirty="0"/>
              <a:t>1,2,4,5—</a:t>
            </a:r>
            <a:r>
              <a:rPr lang="zh-CN" altLang="en-US" sz="3200" dirty="0"/>
              <a:t>四次甲基环已烷与对苯醌反应：</a:t>
            </a:r>
          </a:p>
        </p:txBody>
      </p:sp>
      <p:pic>
        <p:nvPicPr>
          <p:cNvPr id="5" name="图片 4">
            <a:extLst>
              <a:ext uri="{FF2B5EF4-FFF2-40B4-BE49-F238E27FC236}">
                <a16:creationId xmlns:a16="http://schemas.microsoft.com/office/drawing/2014/main" id="{3D2092CF-29A7-4178-9BBB-D14366EC50D4}"/>
              </a:ext>
            </a:extLst>
          </p:cNvPr>
          <p:cNvPicPr>
            <a:picLocks noChangeAspect="1"/>
          </p:cNvPicPr>
          <p:nvPr/>
        </p:nvPicPr>
        <p:blipFill>
          <a:blip r:embed="rId2"/>
          <a:stretch>
            <a:fillRect/>
          </a:stretch>
        </p:blipFill>
        <p:spPr>
          <a:xfrm>
            <a:off x="107504" y="3429000"/>
            <a:ext cx="6984776" cy="3024336"/>
          </a:xfrm>
          <a:prstGeom prst="rect">
            <a:avLst/>
          </a:prstGeom>
          <a:solidFill>
            <a:schemeClr val="bg2">
              <a:lumMod val="75000"/>
            </a:schemeClr>
          </a:solidFill>
          <a:ln w="38100">
            <a:solidFill>
              <a:srgbClr val="94634C"/>
            </a:solidFill>
          </a:ln>
        </p:spPr>
      </p:pic>
    </p:spTree>
    <p:extLst>
      <p:ext uri="{BB962C8B-B14F-4D97-AF65-F5344CB8AC3E}">
        <p14:creationId xmlns:p14="http://schemas.microsoft.com/office/powerpoint/2010/main" val="41293818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827584" y="102000"/>
            <a:ext cx="7254914" cy="50405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a:t>2010</a:t>
            </a:r>
            <a:r>
              <a:rPr lang="zh-CN" altLang="en-US" sz="2800" dirty="0"/>
              <a:t>年</a:t>
            </a:r>
            <a:r>
              <a:rPr lang="en-US" altLang="zh-CN" sz="2800" dirty="0"/>
              <a:t>11</a:t>
            </a:r>
            <a:r>
              <a:rPr lang="zh-CN" altLang="en-US" sz="2800" dirty="0"/>
              <a:t>月</a:t>
            </a:r>
            <a:r>
              <a:rPr lang="en-US" altLang="zh-CN" sz="2800" dirty="0"/>
              <a:t>15</a:t>
            </a:r>
            <a:r>
              <a:rPr lang="zh-CN" altLang="en-US" sz="2800" dirty="0"/>
              <a:t>日上海静安区高层住宅大火</a:t>
            </a:r>
            <a:endParaRPr lang="zh-CN" altLang="en-US" sz="2800" dirty="0">
              <a:latin typeface="楷体" panose="02010609060101010101" pitchFamily="49" charset="-122"/>
              <a:ea typeface="楷体" panose="02010609060101010101" pitchFamily="49" charset="-122"/>
              <a:cs typeface="Arial" panose="020B0604020202020204" pitchFamily="34" charset="0"/>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b="10043"/>
          <a:stretch/>
        </p:blipFill>
        <p:spPr>
          <a:xfrm>
            <a:off x="467544" y="980728"/>
            <a:ext cx="3314676" cy="3672407"/>
          </a:xfrm>
          <a:prstGeom prst="rect">
            <a:avLst/>
          </a:prstGeom>
        </p:spPr>
      </p:pic>
      <p:sp>
        <p:nvSpPr>
          <p:cNvPr id="6" name="矩形 5"/>
          <p:cNvSpPr/>
          <p:nvPr/>
        </p:nvSpPr>
        <p:spPr>
          <a:xfrm>
            <a:off x="3923928" y="958279"/>
            <a:ext cx="4572000" cy="5693866"/>
          </a:xfrm>
          <a:prstGeom prst="rect">
            <a:avLst/>
          </a:prstGeom>
        </p:spPr>
        <p:txBody>
          <a:bodyPr>
            <a:spAutoFit/>
          </a:bodyPr>
          <a:lstStyle/>
          <a:p>
            <a:r>
              <a:rPr lang="zh-CN" altLang="en-US" sz="2800" dirty="0">
                <a:solidFill>
                  <a:srgbClr val="000000"/>
                </a:solidFill>
                <a:latin typeface="楷体" panose="02010609060101010101" pitchFamily="49" charset="-122"/>
                <a:ea typeface="楷体" panose="02010609060101010101" pitchFamily="49" charset="-122"/>
              </a:rPr>
              <a:t>本次火灾在短时间内急速蔓延烧透整栋建筑物，元凶极有可能是施工队所使用的保温材料聚氨酯</a:t>
            </a:r>
            <a:r>
              <a:rPr lang="en-US" altLang="zh-CN" sz="2800" dirty="0">
                <a:solidFill>
                  <a:srgbClr val="000000"/>
                </a:solidFill>
                <a:latin typeface="楷体" panose="02010609060101010101" pitchFamily="49" charset="-122"/>
                <a:ea typeface="楷体" panose="02010609060101010101" pitchFamily="49" charset="-122"/>
              </a:rPr>
              <a:t>(PU)</a:t>
            </a:r>
            <a:r>
              <a:rPr lang="zh-CN" altLang="en-US" sz="2800" dirty="0">
                <a:solidFill>
                  <a:srgbClr val="000000"/>
                </a:solidFill>
                <a:latin typeface="楷体" panose="02010609060101010101" pitchFamily="49" charset="-122"/>
                <a:ea typeface="楷体" panose="02010609060101010101" pitchFamily="49" charset="-122"/>
              </a:rPr>
              <a:t>材料。事故发生的原因：</a:t>
            </a:r>
            <a:endParaRPr lang="en-US" altLang="zh-CN" sz="2800" dirty="0">
              <a:solidFill>
                <a:srgbClr val="000000"/>
              </a:solidFill>
              <a:latin typeface="楷体" panose="02010609060101010101" pitchFamily="49" charset="-122"/>
              <a:ea typeface="楷体" panose="02010609060101010101" pitchFamily="49" charset="-122"/>
            </a:endParaRPr>
          </a:p>
          <a:p>
            <a:r>
              <a:rPr lang="zh-CN" altLang="en-US" sz="2800" dirty="0">
                <a:solidFill>
                  <a:srgbClr val="000000"/>
                </a:solidFill>
                <a:latin typeface="楷体" panose="02010609060101010101" pitchFamily="49" charset="-122"/>
                <a:ea typeface="楷体" panose="02010609060101010101" pitchFamily="49" charset="-122"/>
              </a:rPr>
              <a:t>当时这座楼正在做室外保温施工，外墙面结构由铁制脚手架、绿色的塑料过滤网、泡沫、聚胺脂以及木板等组成，均为易燃物，着火点来自</a:t>
            </a:r>
            <a:r>
              <a:rPr lang="en-US" altLang="zh-CN" sz="2800" dirty="0">
                <a:solidFill>
                  <a:srgbClr val="000000"/>
                </a:solidFill>
                <a:latin typeface="楷体" panose="02010609060101010101" pitchFamily="49" charset="-122"/>
                <a:ea typeface="楷体" panose="02010609060101010101" pitchFamily="49" charset="-122"/>
              </a:rPr>
              <a:t>1</a:t>
            </a:r>
            <a:r>
              <a:rPr lang="zh-CN" altLang="en-US" sz="2800" dirty="0">
                <a:solidFill>
                  <a:srgbClr val="000000"/>
                </a:solidFill>
                <a:latin typeface="楷体" panose="02010609060101010101" pitchFamily="49" charset="-122"/>
                <a:ea typeface="楷体" panose="02010609060101010101" pitchFamily="49" charset="-122"/>
              </a:rPr>
              <a:t>号楼</a:t>
            </a:r>
            <a:r>
              <a:rPr lang="en-US" altLang="zh-CN" sz="2800" dirty="0">
                <a:solidFill>
                  <a:srgbClr val="000000"/>
                </a:solidFill>
                <a:latin typeface="楷体" panose="02010609060101010101" pitchFamily="49" charset="-122"/>
                <a:ea typeface="楷体" panose="02010609060101010101" pitchFamily="49" charset="-122"/>
              </a:rPr>
              <a:t>20</a:t>
            </a:r>
            <a:r>
              <a:rPr lang="zh-CN" altLang="en-US" sz="2800" dirty="0">
                <a:solidFill>
                  <a:srgbClr val="000000"/>
                </a:solidFill>
                <a:latin typeface="楷体" panose="02010609060101010101" pitchFamily="49" charset="-122"/>
                <a:ea typeface="楷体" panose="02010609060101010101" pitchFamily="49" charset="-122"/>
              </a:rPr>
              <a:t>层外墙面，并推测是工人在焊接时四溅的火花引燃了泡沫等易燃物。</a:t>
            </a:r>
            <a:endParaRPr lang="zh-CN" altLang="en-US" sz="2800" dirty="0">
              <a:latin typeface="楷体" panose="02010609060101010101" pitchFamily="49" charset="-122"/>
              <a:ea typeface="楷体" panose="02010609060101010101" pitchFamily="49" charset="-122"/>
            </a:endParaRPr>
          </a:p>
        </p:txBody>
      </p:sp>
      <p:sp>
        <p:nvSpPr>
          <p:cNvPr id="7" name="矩形 6"/>
          <p:cNvSpPr/>
          <p:nvPr/>
        </p:nvSpPr>
        <p:spPr>
          <a:xfrm>
            <a:off x="467544" y="4928644"/>
            <a:ext cx="3024336" cy="1384995"/>
          </a:xfrm>
          <a:prstGeom prst="rect">
            <a:avLst/>
          </a:prstGeom>
        </p:spPr>
        <p:txBody>
          <a:bodyPr wrap="square">
            <a:spAutoFit/>
          </a:bodyPr>
          <a:lstStyle/>
          <a:p>
            <a:r>
              <a:rPr lang="en-US" altLang="zh-CN" sz="2800" dirty="0">
                <a:solidFill>
                  <a:srgbClr val="333333"/>
                </a:solidFill>
                <a:latin typeface="arial" panose="020B0604020202020204" pitchFamily="34" charset="0"/>
              </a:rPr>
              <a:t>58</a:t>
            </a:r>
            <a:r>
              <a:rPr lang="zh-CN" altLang="en-US" sz="2800" dirty="0">
                <a:solidFill>
                  <a:srgbClr val="333333"/>
                </a:solidFill>
                <a:latin typeface="arial" panose="020B0604020202020204" pitchFamily="34" charset="0"/>
              </a:rPr>
              <a:t>人死亡，</a:t>
            </a:r>
            <a:r>
              <a:rPr lang="en-US" altLang="zh-CN" sz="2800" dirty="0">
                <a:solidFill>
                  <a:srgbClr val="333333"/>
                </a:solidFill>
                <a:latin typeface="arial" panose="020B0604020202020204" pitchFamily="34" charset="0"/>
              </a:rPr>
              <a:t>70</a:t>
            </a:r>
            <a:r>
              <a:rPr lang="zh-CN" altLang="en-US" sz="2800" dirty="0">
                <a:solidFill>
                  <a:srgbClr val="333333"/>
                </a:solidFill>
                <a:latin typeface="arial" panose="020B0604020202020204" pitchFamily="34" charset="0"/>
              </a:rPr>
              <a:t>余人受伤送医，</a:t>
            </a:r>
            <a:r>
              <a:rPr lang="en-US" altLang="zh-CN" sz="2800" dirty="0">
                <a:solidFill>
                  <a:srgbClr val="333333"/>
                </a:solidFill>
                <a:latin typeface="arial" panose="020B0604020202020204" pitchFamily="34" charset="0"/>
              </a:rPr>
              <a:t>56</a:t>
            </a:r>
            <a:r>
              <a:rPr lang="zh-CN" altLang="en-US" sz="2800" dirty="0">
                <a:solidFill>
                  <a:srgbClr val="333333"/>
                </a:solidFill>
                <a:latin typeface="arial" panose="020B0604020202020204" pitchFamily="34" charset="0"/>
              </a:rPr>
              <a:t>余人失踪</a:t>
            </a:r>
            <a:endParaRPr lang="zh-CN" altLang="en-US" sz="2800" dirty="0"/>
          </a:p>
        </p:txBody>
      </p:sp>
    </p:spTree>
    <p:extLst>
      <p:ext uri="{BB962C8B-B14F-4D97-AF65-F5344CB8AC3E}">
        <p14:creationId xmlns:p14="http://schemas.microsoft.com/office/powerpoint/2010/main" val="38034841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178230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历史</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indent="457200">
              <a:spcBef>
                <a:spcPts val="600"/>
              </a:spcBef>
              <a:buClr>
                <a:srgbClr val="002060"/>
              </a:buClr>
            </a:pPr>
            <a:r>
              <a:rPr lang="en-US" altLang="zh-CN" sz="2400" dirty="0">
                <a:latin typeface="楷体" panose="02010609060101010101" pitchFamily="49" charset="-122"/>
                <a:ea typeface="楷体" panose="02010609060101010101" pitchFamily="49" charset="-122"/>
              </a:rPr>
              <a:t>20</a:t>
            </a:r>
            <a:r>
              <a:rPr lang="zh-CN" altLang="en-US" sz="2400" dirty="0">
                <a:latin typeface="楷体" panose="02010609060101010101" pitchFamily="49" charset="-122"/>
                <a:ea typeface="楷体" panose="02010609060101010101" pitchFamily="49" charset="-122"/>
              </a:rPr>
              <a:t>世纪</a:t>
            </a:r>
            <a:r>
              <a:rPr lang="en-US" altLang="zh-CN" sz="2400" dirty="0">
                <a:latin typeface="楷体" panose="02010609060101010101" pitchFamily="49" charset="-122"/>
                <a:ea typeface="楷体" panose="02010609060101010101" pitchFamily="49" charset="-122"/>
              </a:rPr>
              <a:t>30</a:t>
            </a:r>
            <a:r>
              <a:rPr lang="zh-CN" altLang="en-US" sz="2400" dirty="0">
                <a:latin typeface="楷体" panose="02010609060101010101" pitchFamily="49" charset="-122"/>
                <a:ea typeface="楷体" panose="02010609060101010101" pitchFamily="49" charset="-122"/>
              </a:rPr>
              <a:t>年代，德国</a:t>
            </a:r>
            <a:r>
              <a:rPr lang="en-US" altLang="zh-CN" sz="2400" dirty="0">
                <a:latin typeface="楷体" panose="02010609060101010101" pitchFamily="49" charset="-122"/>
                <a:ea typeface="楷体" panose="02010609060101010101" pitchFamily="49" charset="-122"/>
              </a:rPr>
              <a:t>Bayer</a:t>
            </a:r>
            <a:r>
              <a:rPr lang="zh-CN" altLang="en-US" sz="2400" dirty="0">
                <a:latin typeface="楷体" panose="02010609060101010101" pitchFamily="49" charset="-122"/>
                <a:ea typeface="楷体" panose="02010609060101010101" pitchFamily="49" charset="-122"/>
              </a:rPr>
              <a:t>实验室用二异氰酸酯及多元醇聚氨基甲酸酯为</a:t>
            </a:r>
            <a:r>
              <a:rPr lang="zh-CN" altLang="en-US" sz="2400" b="1" u="sng" dirty="0">
                <a:latin typeface="楷体" panose="02010609060101010101" pitchFamily="49" charset="-122"/>
                <a:ea typeface="楷体" panose="02010609060101010101" pitchFamily="49" charset="-122"/>
                <a:hlinkClick r:id="rId2"/>
              </a:rPr>
              <a:t>原料</a:t>
            </a:r>
            <a:r>
              <a:rPr lang="zh-CN" altLang="en-US" sz="2400" dirty="0">
                <a:latin typeface="楷体" panose="02010609060101010101" pitchFamily="49" charset="-122"/>
                <a:ea typeface="楷体" panose="02010609060101010101" pitchFamily="49" charset="-122"/>
              </a:rPr>
              <a:t>，制得了硬质泡沫塑料等聚氨酯样品。</a:t>
            </a:r>
            <a:endParaRPr lang="en-US" altLang="zh-CN" sz="2400" dirty="0">
              <a:latin typeface="楷体" panose="02010609060101010101" pitchFamily="49" charset="-122"/>
              <a:ea typeface="楷体" panose="02010609060101010101" pitchFamily="49" charset="-122"/>
            </a:endParaRPr>
          </a:p>
          <a:p>
            <a:pPr indent="457200">
              <a:spcBef>
                <a:spcPts val="600"/>
              </a:spcBef>
              <a:buClr>
                <a:srgbClr val="002060"/>
              </a:buClr>
            </a:pPr>
            <a:r>
              <a:rPr lang="zh-CN" altLang="en-US" sz="2400" dirty="0">
                <a:latin typeface="楷体" panose="02010609060101010101" pitchFamily="49" charset="-122"/>
                <a:ea typeface="楷体" panose="02010609060101010101" pitchFamily="49" charset="-122"/>
              </a:rPr>
              <a:t>美国于</a:t>
            </a:r>
            <a:r>
              <a:rPr lang="en-US" altLang="zh-CN" sz="2400" dirty="0">
                <a:solidFill>
                  <a:srgbClr val="FF0000"/>
                </a:solidFill>
                <a:latin typeface="楷体" panose="02010609060101010101" pitchFamily="49" charset="-122"/>
                <a:ea typeface="楷体" panose="02010609060101010101" pitchFamily="49" charset="-122"/>
              </a:rPr>
              <a:t>1946</a:t>
            </a:r>
            <a:r>
              <a:rPr lang="zh-CN" altLang="en-US" sz="2400" dirty="0">
                <a:latin typeface="楷体" panose="02010609060101010101" pitchFamily="49" charset="-122"/>
                <a:ea typeface="楷体" panose="02010609060101010101" pitchFamily="49" charset="-122"/>
              </a:rPr>
              <a:t>年起开展了硬质聚氨酯泡沫塑料的研究，产品用于飞机夹心板材部件。 </a:t>
            </a:r>
            <a:endParaRPr lang="en-US" altLang="zh-CN" sz="2400" dirty="0">
              <a:latin typeface="楷体" panose="02010609060101010101" pitchFamily="49" charset="-122"/>
              <a:ea typeface="楷体" panose="02010609060101010101" pitchFamily="49" charset="-122"/>
            </a:endParaRPr>
          </a:p>
          <a:p>
            <a:pPr indent="457200">
              <a:spcBef>
                <a:spcPts val="600"/>
              </a:spcBef>
              <a:buClr>
                <a:srgbClr val="002060"/>
              </a:buClr>
            </a:pPr>
            <a:r>
              <a:rPr lang="en-US" altLang="zh-CN" sz="2400" dirty="0">
                <a:solidFill>
                  <a:srgbClr val="FF0000"/>
                </a:solidFill>
                <a:latin typeface="楷体" panose="02010609060101010101" pitchFamily="49" charset="-122"/>
                <a:ea typeface="楷体" panose="02010609060101010101" pitchFamily="49" charset="-122"/>
              </a:rPr>
              <a:t>1952</a:t>
            </a:r>
            <a:r>
              <a:rPr lang="zh-CN" altLang="en-US" sz="2400" dirty="0">
                <a:latin typeface="楷体" panose="02010609060101010101" pitchFamily="49" charset="-122"/>
                <a:ea typeface="楷体" panose="02010609060101010101" pitchFamily="49" charset="-122"/>
              </a:rPr>
              <a:t>年，</a:t>
            </a:r>
            <a:r>
              <a:rPr lang="en-US" altLang="zh-CN" sz="2400" dirty="0">
                <a:latin typeface="楷体" panose="02010609060101010101" pitchFamily="49" charset="-122"/>
                <a:ea typeface="楷体" panose="02010609060101010101" pitchFamily="49" charset="-122"/>
              </a:rPr>
              <a:t>Bayer</a:t>
            </a:r>
            <a:r>
              <a:rPr lang="zh-CN" altLang="en-US" sz="2400" dirty="0">
                <a:latin typeface="楷体" panose="02010609060101010101" pitchFamily="49" charset="-122"/>
                <a:ea typeface="楷体" panose="02010609060101010101" pitchFamily="49" charset="-122"/>
              </a:rPr>
              <a:t>公司报道了聚酯型软质聚氯酯泡沫塑料中试研究成果</a:t>
            </a:r>
            <a:r>
              <a:rPr lang="en-US" altLang="zh-CN" sz="2400" dirty="0">
                <a:latin typeface="楷体" panose="02010609060101010101" pitchFamily="49" charset="-122"/>
                <a:ea typeface="楷体" panose="02010609060101010101" pitchFamily="49" charset="-122"/>
              </a:rPr>
              <a:t>;</a:t>
            </a:r>
          </a:p>
          <a:p>
            <a:pPr indent="457200">
              <a:spcBef>
                <a:spcPts val="600"/>
              </a:spcBef>
              <a:buClr>
                <a:srgbClr val="002060"/>
              </a:buClr>
            </a:pPr>
            <a:r>
              <a:rPr lang="en-US" altLang="zh-CN" sz="2400" dirty="0">
                <a:solidFill>
                  <a:srgbClr val="FF0000"/>
                </a:solidFill>
                <a:latin typeface="楷体" panose="02010609060101010101" pitchFamily="49" charset="-122"/>
                <a:ea typeface="楷体" panose="02010609060101010101" pitchFamily="49" charset="-122"/>
              </a:rPr>
              <a:t>1952</a:t>
            </a:r>
            <a:r>
              <a:rPr lang="zh-CN" altLang="en-US" sz="2400" dirty="0">
                <a:solidFill>
                  <a:srgbClr val="FF0000"/>
                </a:solidFill>
                <a:latin typeface="楷体" panose="02010609060101010101" pitchFamily="49" charset="-122"/>
                <a:ea typeface="楷体" panose="02010609060101010101" pitchFamily="49" charset="-122"/>
              </a:rPr>
              <a:t>～</a:t>
            </a:r>
            <a:r>
              <a:rPr lang="en-US" altLang="zh-CN" sz="2400" dirty="0">
                <a:solidFill>
                  <a:srgbClr val="FF0000"/>
                </a:solidFill>
                <a:latin typeface="楷体" panose="02010609060101010101" pitchFamily="49" charset="-122"/>
                <a:ea typeface="楷体" panose="02010609060101010101" pitchFamily="49" charset="-122"/>
              </a:rPr>
              <a:t>1954</a:t>
            </a:r>
            <a:r>
              <a:rPr lang="zh-CN" altLang="en-US" sz="2400" dirty="0">
                <a:latin typeface="楷体" panose="02010609060101010101" pitchFamily="49" charset="-122"/>
                <a:ea typeface="楷体" panose="02010609060101010101" pitchFamily="49" charset="-122"/>
              </a:rPr>
              <a:t>年，又开发连续方法生产聚酯型软质聚氨酯泡沫塑料技术，并开发了相应的生产设备</a:t>
            </a:r>
            <a:r>
              <a:rPr lang="en-US" altLang="zh-CN" sz="2400" dirty="0">
                <a:latin typeface="楷体" panose="02010609060101010101" pitchFamily="49" charset="-122"/>
                <a:ea typeface="楷体" panose="02010609060101010101" pitchFamily="49" charset="-122"/>
              </a:rPr>
              <a:t>;</a:t>
            </a:r>
          </a:p>
          <a:p>
            <a:pPr indent="457200">
              <a:spcBef>
                <a:spcPts val="600"/>
              </a:spcBef>
              <a:buClr>
                <a:srgbClr val="002060"/>
              </a:buClr>
            </a:pPr>
            <a:r>
              <a:rPr lang="en-US" altLang="zh-CN" sz="2400" dirty="0">
                <a:solidFill>
                  <a:srgbClr val="FF0000"/>
                </a:solidFill>
                <a:latin typeface="楷体" panose="02010609060101010101" pitchFamily="49" charset="-122"/>
                <a:ea typeface="楷体" panose="02010609060101010101" pitchFamily="49" charset="-122"/>
              </a:rPr>
              <a:t>1961</a:t>
            </a:r>
            <a:r>
              <a:rPr lang="zh-CN" altLang="en-US" sz="2400" dirty="0">
                <a:latin typeface="楷体" panose="02010609060101010101" pitchFamily="49" charset="-122"/>
                <a:ea typeface="楷体" panose="02010609060101010101" pitchFamily="49" charset="-122"/>
              </a:rPr>
              <a:t>年，采用蒸气压较低的多异氰酸酯</a:t>
            </a:r>
            <a:r>
              <a:rPr lang="en-US" altLang="zh-CN" sz="2400" dirty="0">
                <a:latin typeface="楷体" panose="02010609060101010101" pitchFamily="49" charset="-122"/>
                <a:ea typeface="楷体" panose="02010609060101010101" pitchFamily="49" charset="-122"/>
              </a:rPr>
              <a:t>PAPI</a:t>
            </a:r>
            <a:r>
              <a:rPr lang="zh-CN" altLang="en-US" sz="2400" dirty="0">
                <a:latin typeface="楷体" panose="02010609060101010101" pitchFamily="49" charset="-122"/>
                <a:ea typeface="楷体" panose="02010609060101010101" pitchFamily="49" charset="-122"/>
              </a:rPr>
              <a:t>制备硬质聚氨酯泡沫塑料，提高了硬质制品的性能和减少了施工时的毒性，并应用于现场喷涂工艺，使硬质泡沫塑料的应用范围进一步扩大。</a:t>
            </a:r>
            <a:endParaRPr lang="zh-CN" altLang="en-US" sz="240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9905934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1.</a:t>
            </a:r>
            <a:r>
              <a:rPr lang="zh-CN" altLang="en-US" sz="2800" dirty="0">
                <a:latin typeface="楷体" panose="02010609060101010101" pitchFamily="49" charset="-122"/>
                <a:ea typeface="楷体" panose="02010609060101010101" pitchFamily="49" charset="-122"/>
                <a:cs typeface="Arial" panose="020B0604020202020204" pitchFamily="34" charset="0"/>
              </a:rPr>
              <a:t>聚氨酯泡沫塑料分类</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endParaRPr lang="zh-CN" altLang="en-US" sz="3200" dirty="0">
              <a:solidFill>
                <a:schemeClr val="tx1"/>
              </a:solidFill>
              <a:latin typeface="楷体" panose="02010609060101010101" pitchFamily="49" charset="-122"/>
              <a:ea typeface="楷体" panose="02010609060101010101" pitchFamily="49" charset="-122"/>
            </a:endParaRPr>
          </a:p>
        </p:txBody>
      </p:sp>
      <p:pic>
        <p:nvPicPr>
          <p:cNvPr id="10" name="Picture 6" descr="1"/>
          <p:cNvPicPr>
            <a:picLocks noChangeAspect="1" noChangeArrowheads="1"/>
          </p:cNvPicPr>
          <p:nvPr/>
        </p:nvPicPr>
        <p:blipFill>
          <a:blip r:embed="rId2" cstate="print"/>
          <a:srcRect/>
          <a:stretch>
            <a:fillRect/>
          </a:stretch>
        </p:blipFill>
        <p:spPr bwMode="auto">
          <a:xfrm>
            <a:off x="836041" y="2329481"/>
            <a:ext cx="5380421" cy="1027511"/>
          </a:xfrm>
          <a:prstGeom prst="rect">
            <a:avLst/>
          </a:prstGeom>
          <a:noFill/>
          <a:ln w="9525">
            <a:noFill/>
            <a:miter lim="800000"/>
            <a:headEnd/>
            <a:tailEnd/>
          </a:ln>
        </p:spPr>
      </p:pic>
      <p:pic>
        <p:nvPicPr>
          <p:cNvPr id="11" name="Picture 8" descr="1"/>
          <p:cNvPicPr>
            <a:picLocks noChangeAspect="1" noChangeArrowheads="1"/>
          </p:cNvPicPr>
          <p:nvPr/>
        </p:nvPicPr>
        <p:blipFill>
          <a:blip r:embed="rId3" cstate="print"/>
          <a:srcRect/>
          <a:stretch>
            <a:fillRect/>
          </a:stretch>
        </p:blipFill>
        <p:spPr bwMode="auto">
          <a:xfrm>
            <a:off x="6380568" y="2062186"/>
            <a:ext cx="1625600" cy="1562100"/>
          </a:xfrm>
          <a:prstGeom prst="rect">
            <a:avLst/>
          </a:prstGeom>
          <a:noFill/>
          <a:ln w="9525">
            <a:noFill/>
            <a:miter lim="800000"/>
            <a:headEnd/>
            <a:tailEnd/>
          </a:ln>
        </p:spPr>
      </p:pic>
      <p:sp>
        <p:nvSpPr>
          <p:cNvPr id="12" name="Rectangle 7"/>
          <p:cNvSpPr>
            <a:spLocks noChangeArrowheads="1"/>
          </p:cNvSpPr>
          <p:nvPr/>
        </p:nvSpPr>
        <p:spPr bwMode="auto">
          <a:xfrm>
            <a:off x="836042" y="3770665"/>
            <a:ext cx="7704856" cy="523220"/>
          </a:xfrm>
          <a:prstGeom prst="rect">
            <a:avLst/>
          </a:prstGeom>
          <a:noFill/>
          <a:ln w="12700" cap="sq">
            <a:noFill/>
            <a:miter lim="800000"/>
            <a:headEnd type="none" w="sm" len="sm"/>
            <a:tailEnd type="none" w="sm" len="sm"/>
          </a:ln>
          <a:effectLst/>
        </p:spPr>
        <p:txBody>
          <a:bodyPr wrap="square">
            <a:spAutoFit/>
          </a:bodyPr>
          <a:lstStyle/>
          <a:p>
            <a:r>
              <a:rPr kumimoji="1" lang="en-US" altLang="zh-CN" sz="2800" dirty="0">
                <a:latin typeface="Times New Roman" pitchFamily="18" charset="0"/>
              </a:rPr>
              <a:t>M</a:t>
            </a:r>
            <a:r>
              <a:rPr kumimoji="1" lang="en-US" altLang="zh-CN" sz="2800" baseline="-25000" dirty="0">
                <a:latin typeface="Times New Roman" pitchFamily="18" charset="0"/>
              </a:rPr>
              <a:t>c</a:t>
            </a:r>
            <a:r>
              <a:rPr kumimoji="1" lang="en-US" altLang="zh-CN" sz="2800" dirty="0">
                <a:latin typeface="Times New Roman" pitchFamily="18" charset="0"/>
              </a:rPr>
              <a:t>↓</a:t>
            </a:r>
            <a:r>
              <a:rPr kumimoji="1" lang="zh-CN" altLang="en-US" sz="2800" dirty="0">
                <a:latin typeface="Times New Roman" pitchFamily="18" charset="0"/>
              </a:rPr>
              <a:t>，交联密度↑ ，泡沫塑料的硬度及机械强度↑。</a:t>
            </a:r>
          </a:p>
        </p:txBody>
      </p:sp>
      <p:sp>
        <p:nvSpPr>
          <p:cNvPr id="13" name="Rectangle 5"/>
          <p:cNvSpPr>
            <a:spLocks noChangeArrowheads="1"/>
          </p:cNvSpPr>
          <p:nvPr/>
        </p:nvSpPr>
        <p:spPr bwMode="auto">
          <a:xfrm>
            <a:off x="836043" y="1387101"/>
            <a:ext cx="7704856" cy="954107"/>
          </a:xfrm>
          <a:prstGeom prst="rect">
            <a:avLst/>
          </a:prstGeom>
          <a:noFill/>
          <a:ln w="12700" cap="sq">
            <a:noFill/>
            <a:miter lim="800000"/>
            <a:headEnd type="none" w="sm" len="sm"/>
            <a:tailEnd type="none" w="sm" len="sm"/>
          </a:ln>
          <a:effectLst/>
        </p:spPr>
        <p:txBody>
          <a:bodyPr wrap="square">
            <a:spAutoFit/>
          </a:bodyPr>
          <a:lstStyle/>
          <a:p>
            <a:r>
              <a:rPr kumimoji="1" lang="en-US" altLang="zh-CN" sz="2800" i="1" dirty="0">
                <a:solidFill>
                  <a:srgbClr val="FF0000"/>
                </a:solidFill>
                <a:latin typeface="Times New Roman" pitchFamily="18" charset="0"/>
              </a:rPr>
              <a:t>M</a:t>
            </a:r>
            <a:r>
              <a:rPr kumimoji="1" lang="en-US" altLang="zh-CN" sz="2800" baseline="-25000" dirty="0">
                <a:solidFill>
                  <a:srgbClr val="FF0000"/>
                </a:solidFill>
                <a:latin typeface="Times New Roman" pitchFamily="18" charset="0"/>
              </a:rPr>
              <a:t>c</a:t>
            </a:r>
            <a:r>
              <a:rPr kumimoji="1" lang="zh-CN" altLang="en-US" sz="2800" dirty="0">
                <a:solidFill>
                  <a:srgbClr val="FF0000"/>
                </a:solidFill>
                <a:latin typeface="Times New Roman" pitchFamily="18" charset="0"/>
              </a:rPr>
              <a:t>值 ：</a:t>
            </a:r>
            <a:r>
              <a:rPr kumimoji="1" lang="zh-CN" altLang="en-US" sz="2800" dirty="0">
                <a:latin typeface="Times New Roman" pitchFamily="18" charset="0"/>
              </a:rPr>
              <a:t>体型结构大分子中交联点间的分子量的大小。</a:t>
            </a:r>
          </a:p>
        </p:txBody>
      </p:sp>
    </p:spTree>
    <p:extLst>
      <p:ext uri="{BB962C8B-B14F-4D97-AF65-F5344CB8AC3E}">
        <p14:creationId xmlns:p14="http://schemas.microsoft.com/office/powerpoint/2010/main" val="109838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5671"/>
            <a:ext cx="171029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3200" dirty="0">
                <a:latin typeface="楷体" panose="02010609060101010101" pitchFamily="49" charset="-122"/>
                <a:ea typeface="楷体" panose="02010609060101010101" pitchFamily="49" charset="-122"/>
                <a:cs typeface="Arial" panose="020B0604020202020204" pitchFamily="34" charset="0"/>
              </a:rPr>
              <a:t>2.</a:t>
            </a:r>
            <a:r>
              <a:rPr lang="zh-CN" altLang="en-US" sz="3200" dirty="0">
                <a:latin typeface="楷体" panose="02010609060101010101" pitchFamily="49" charset="-122"/>
                <a:ea typeface="楷体" panose="02010609060101010101" pitchFamily="49" charset="-122"/>
                <a:cs typeface="Arial" panose="020B0604020202020204" pitchFamily="34" charset="0"/>
              </a:rPr>
              <a:t>应用</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2400"/>
              </a:spcBef>
              <a:buClr>
                <a:srgbClr val="002060"/>
              </a:buClr>
              <a:buFont typeface="Wingdings" panose="05000000000000000000" pitchFamily="2" charset="2"/>
              <a:buChar char="u"/>
            </a:pPr>
            <a:r>
              <a:rPr lang="zh-CN" altLang="en-US" sz="3200" dirty="0">
                <a:solidFill>
                  <a:srgbClr val="FF0000"/>
                </a:solidFill>
                <a:latin typeface="楷体" panose="02010609060101010101" pitchFamily="49" charset="-122"/>
                <a:ea typeface="楷体" panose="02010609060101010101" pitchFamily="49" charset="-122"/>
              </a:rPr>
              <a:t>软泡</a:t>
            </a:r>
            <a:r>
              <a:rPr lang="zh-CN" altLang="en-US" sz="3200" dirty="0">
                <a:solidFill>
                  <a:schemeClr val="tx1"/>
                </a:solidFill>
                <a:latin typeface="楷体" panose="02010609060101010101" pitchFamily="49" charset="-122"/>
                <a:ea typeface="楷体" panose="02010609060101010101" pitchFamily="49" charset="-122"/>
              </a:rPr>
              <a:t>：密度在</a:t>
            </a:r>
            <a:r>
              <a:rPr lang="en-US" altLang="zh-CN" sz="3200" dirty="0">
                <a:solidFill>
                  <a:schemeClr val="tx1"/>
                </a:solidFill>
                <a:latin typeface="楷体" panose="02010609060101010101" pitchFamily="49" charset="-122"/>
                <a:ea typeface="楷体" panose="02010609060101010101" pitchFamily="49" charset="-122"/>
              </a:rPr>
              <a:t>0.03-0.04g/cm</a:t>
            </a:r>
            <a:r>
              <a:rPr lang="en-US" altLang="zh-CN" sz="3200" baseline="30000" dirty="0">
                <a:solidFill>
                  <a:schemeClr val="tx1"/>
                </a:solidFill>
                <a:latin typeface="楷体" panose="02010609060101010101" pitchFamily="49" charset="-122"/>
                <a:ea typeface="楷体" panose="02010609060101010101" pitchFamily="49" charset="-122"/>
              </a:rPr>
              <a:t>3</a:t>
            </a:r>
            <a:r>
              <a:rPr lang="zh-CN" altLang="en-US" sz="3200" dirty="0">
                <a:solidFill>
                  <a:schemeClr val="tx1"/>
                </a:solidFill>
                <a:latin typeface="楷体" panose="02010609060101010101" pitchFamily="49" charset="-122"/>
                <a:ea typeface="楷体" panose="02010609060101010101" pitchFamily="49" charset="-122"/>
              </a:rPr>
              <a:t>，用作衬垫材料，应用于家具、火车、汽车、航空、包装各种泡沫衬垫，坐垫等</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2400"/>
              </a:spcBef>
              <a:buClr>
                <a:srgbClr val="002060"/>
              </a:buClr>
              <a:buFont typeface="Wingdings" panose="05000000000000000000" pitchFamily="2" charset="2"/>
              <a:buChar char="u"/>
            </a:pPr>
            <a:r>
              <a:rPr lang="zh-CN" altLang="en-US" sz="3200" dirty="0">
                <a:solidFill>
                  <a:srgbClr val="FF0000"/>
                </a:solidFill>
                <a:latin typeface="楷体" panose="02010609060101010101" pitchFamily="49" charset="-122"/>
                <a:ea typeface="楷体" panose="02010609060101010101" pitchFamily="49" charset="-122"/>
              </a:rPr>
              <a:t>硬泡</a:t>
            </a:r>
            <a:r>
              <a:rPr lang="zh-CN" altLang="en-US" sz="3200" dirty="0">
                <a:solidFill>
                  <a:schemeClr val="tx1"/>
                </a:solidFill>
                <a:latin typeface="楷体" panose="02010609060101010101" pitchFamily="49" charset="-122"/>
                <a:ea typeface="楷体" panose="02010609060101010101" pitchFamily="49" charset="-122"/>
              </a:rPr>
              <a:t>：密度在</a:t>
            </a:r>
            <a:r>
              <a:rPr lang="en-US" altLang="zh-CN" sz="3200" dirty="0">
                <a:solidFill>
                  <a:schemeClr val="tx1"/>
                </a:solidFill>
                <a:latin typeface="楷体" panose="02010609060101010101" pitchFamily="49" charset="-122"/>
                <a:ea typeface="楷体" panose="02010609060101010101" pitchFamily="49" charset="-122"/>
              </a:rPr>
              <a:t>0.03g/cm</a:t>
            </a:r>
            <a:r>
              <a:rPr lang="en-US" altLang="zh-CN" sz="3200" baseline="30000" dirty="0">
                <a:solidFill>
                  <a:schemeClr val="tx1"/>
                </a:solidFill>
                <a:latin typeface="楷体" panose="02010609060101010101" pitchFamily="49" charset="-122"/>
                <a:ea typeface="楷体" panose="02010609060101010101" pitchFamily="49" charset="-122"/>
              </a:rPr>
              <a:t>3</a:t>
            </a:r>
            <a:r>
              <a:rPr lang="zh-CN" altLang="en-US" sz="3200" dirty="0">
                <a:solidFill>
                  <a:schemeClr val="tx1"/>
                </a:solidFill>
                <a:latin typeface="楷体" panose="02010609060101010101" pitchFamily="49" charset="-122"/>
                <a:ea typeface="楷体" panose="02010609060101010101" pitchFamily="49" charset="-122"/>
              </a:rPr>
              <a:t>以上，其比强度高、质量轻、绝热和隔音性能优良，用作绝热保温与夹心支持材料。如冷藏设备、管道绝热保温层</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2400"/>
              </a:spcBef>
              <a:buClr>
                <a:srgbClr val="002060"/>
              </a:buClr>
              <a:buFont typeface="Wingdings" panose="05000000000000000000" pitchFamily="2" charset="2"/>
              <a:buChar char="u"/>
            </a:pPr>
            <a:r>
              <a:rPr lang="zh-CN" altLang="en-US" sz="3200" dirty="0">
                <a:solidFill>
                  <a:srgbClr val="FF0000"/>
                </a:solidFill>
                <a:latin typeface="楷体" panose="02010609060101010101" pitchFamily="49" charset="-122"/>
                <a:ea typeface="楷体" panose="02010609060101010101" pitchFamily="49" charset="-122"/>
              </a:rPr>
              <a:t>半硬泡</a:t>
            </a:r>
            <a:r>
              <a:rPr lang="zh-CN" altLang="en-US" sz="3200" dirty="0">
                <a:solidFill>
                  <a:schemeClr val="tx1"/>
                </a:solidFill>
                <a:latin typeface="楷体" panose="02010609060101010101" pitchFamily="49" charset="-122"/>
                <a:ea typeface="楷体" panose="02010609060101010101" pitchFamily="49" charset="-122"/>
              </a:rPr>
              <a:t>：具有吸收冲击能的特性，主要用于防震缓冲方面</a:t>
            </a:r>
          </a:p>
        </p:txBody>
      </p:sp>
    </p:spTree>
    <p:extLst>
      <p:ext uri="{BB962C8B-B14F-4D97-AF65-F5344CB8AC3E}">
        <p14:creationId xmlns:p14="http://schemas.microsoft.com/office/powerpoint/2010/main" val="9474394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3.</a:t>
            </a:r>
            <a:r>
              <a:rPr kumimoji="1" lang="zh-CN" altLang="en-US" sz="2800" b="1" dirty="0">
                <a:solidFill>
                  <a:srgbClr val="FF0000"/>
                </a:solidFill>
                <a:latin typeface="Times New Roman" pitchFamily="18" charset="0"/>
              </a:rPr>
              <a:t>成泡原理</a:t>
            </a:r>
            <a:endParaRPr lang="zh-CN" altLang="en-US" sz="2800" dirty="0">
              <a:latin typeface="楷体" panose="02010609060101010101" pitchFamily="49" charset="-122"/>
              <a:ea typeface="楷体" panose="02010609060101010101" pitchFamily="49" charset="-122"/>
              <a:cs typeface="Arial" panose="020B0604020202020204" pitchFamily="34" charset="0"/>
            </a:endParaRPr>
          </a:p>
        </p:txBody>
      </p:sp>
      <p:sp>
        <p:nvSpPr>
          <p:cNvPr id="9" name="对角圆角矩形 8"/>
          <p:cNvSpPr/>
          <p:nvPr/>
        </p:nvSpPr>
        <p:spPr>
          <a:xfrm>
            <a:off x="683568" y="620688"/>
            <a:ext cx="8064896" cy="5904656"/>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2400"/>
              </a:spcBef>
              <a:buClr>
                <a:srgbClr val="002060"/>
              </a:buClr>
              <a:buFont typeface="Wingdings" panose="05000000000000000000" pitchFamily="2" charset="2"/>
              <a:buChar char="u"/>
            </a:pPr>
            <a:r>
              <a:rPr kumimoji="1" lang="zh-CN" altLang="en-US" sz="2800" dirty="0">
                <a:solidFill>
                  <a:srgbClr val="FF0000"/>
                </a:solidFill>
                <a:latin typeface="楷体" panose="02010609060101010101" pitchFamily="49" charset="-122"/>
                <a:ea typeface="楷体" panose="02010609060101010101" pitchFamily="49" charset="-122"/>
              </a:rPr>
              <a:t>泡沫的形成：</a:t>
            </a:r>
            <a:r>
              <a:rPr kumimoji="1" lang="zh-CN" altLang="en-US" sz="2800" dirty="0">
                <a:latin typeface="楷体" panose="02010609060101010101" pitchFamily="49" charset="-122"/>
                <a:ea typeface="楷体" panose="02010609060101010101" pitchFamily="49" charset="-122"/>
              </a:rPr>
              <a:t>在成泡剂的作用下，产生泡沫</a:t>
            </a:r>
            <a:endParaRPr kumimoji="1" lang="en-US" altLang="zh-CN" sz="2800" dirty="0">
              <a:latin typeface="楷体" panose="02010609060101010101" pitchFamily="49" charset="-122"/>
              <a:ea typeface="楷体" panose="02010609060101010101" pitchFamily="49" charset="-122"/>
            </a:endParaRPr>
          </a:p>
          <a:p>
            <a:pPr marL="457200" indent="-457200">
              <a:lnSpc>
                <a:spcPct val="150000"/>
              </a:lnSpc>
              <a:spcBef>
                <a:spcPts val="2400"/>
              </a:spcBef>
              <a:buClr>
                <a:srgbClr val="002060"/>
              </a:buClr>
              <a:buFont typeface="Wingdings" panose="05000000000000000000" pitchFamily="2" charset="2"/>
              <a:buChar char="u"/>
            </a:pPr>
            <a:r>
              <a:rPr kumimoji="1" lang="zh-CN" altLang="en-US" sz="2800" dirty="0">
                <a:solidFill>
                  <a:srgbClr val="FF0000"/>
                </a:solidFill>
                <a:latin typeface="楷体" panose="02010609060101010101" pitchFamily="49" charset="-122"/>
                <a:ea typeface="楷体" panose="02010609060101010101" pitchFamily="49" charset="-122"/>
              </a:rPr>
              <a:t>泡沫的增长：</a:t>
            </a:r>
            <a:r>
              <a:rPr kumimoji="1" lang="zh-CN" altLang="en-US" sz="2800" dirty="0">
                <a:latin typeface="楷体" panose="02010609060101010101" pitchFamily="49" charset="-122"/>
                <a:ea typeface="楷体" panose="02010609060101010101" pitchFamily="49" charset="-122"/>
              </a:rPr>
              <a:t>新气体不断产生，泡孔膨大</a:t>
            </a:r>
            <a:endParaRPr kumimoji="1" lang="en-US" altLang="zh-CN" sz="2800" dirty="0">
              <a:latin typeface="楷体" panose="02010609060101010101" pitchFamily="49" charset="-122"/>
              <a:ea typeface="楷体" panose="02010609060101010101" pitchFamily="49" charset="-122"/>
            </a:endParaRPr>
          </a:p>
          <a:p>
            <a:pPr marL="457200" indent="-457200">
              <a:lnSpc>
                <a:spcPct val="150000"/>
              </a:lnSpc>
              <a:spcBef>
                <a:spcPts val="2400"/>
              </a:spcBef>
              <a:buClr>
                <a:srgbClr val="002060"/>
              </a:buClr>
              <a:buFont typeface="Wingdings" panose="05000000000000000000" pitchFamily="2" charset="2"/>
              <a:buChar char="u"/>
            </a:pPr>
            <a:r>
              <a:rPr kumimoji="1" lang="zh-CN" altLang="en-US" sz="2800" dirty="0">
                <a:solidFill>
                  <a:srgbClr val="FF0000"/>
                </a:solidFill>
                <a:latin typeface="楷体" panose="02010609060101010101" pitchFamily="49" charset="-122"/>
                <a:ea typeface="楷体" panose="02010609060101010101" pitchFamily="49" charset="-122"/>
              </a:rPr>
              <a:t>泡沫的稳定：</a:t>
            </a:r>
            <a:r>
              <a:rPr kumimoji="1" lang="zh-CN" altLang="en-US" sz="2800" dirty="0">
                <a:latin typeface="楷体" panose="02010609060101010101" pitchFamily="49" charset="-122"/>
                <a:ea typeface="楷体" panose="02010609060101010101" pitchFamily="49" charset="-122"/>
              </a:rPr>
              <a:t>在泡沫增长阶段，气泡壁层变薄，要求聚合物有足够的分子量和交联。使用泡沫稳定剂</a:t>
            </a:r>
            <a:endParaRPr lang="zh-CN" altLang="en-US" sz="2800" dirty="0">
              <a:solidFill>
                <a:schemeClr val="tx1"/>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6774" b="24516"/>
          <a:stretch/>
        </p:blipFill>
        <p:spPr>
          <a:xfrm>
            <a:off x="4067944" y="4077072"/>
            <a:ext cx="3924080" cy="2376264"/>
          </a:xfrm>
          <a:prstGeom prst="rect">
            <a:avLst/>
          </a:prstGeom>
        </p:spPr>
      </p:pic>
    </p:spTree>
    <p:extLst>
      <p:ext uri="{BB962C8B-B14F-4D97-AF65-F5344CB8AC3E}">
        <p14:creationId xmlns:p14="http://schemas.microsoft.com/office/powerpoint/2010/main" val="23665638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4446" y="0"/>
            <a:ext cx="279041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1</a:t>
            </a:r>
            <a:r>
              <a:rPr lang="zh-CN" altLang="en-US" sz="2800" dirty="0">
                <a:latin typeface="楷体" panose="02010609060101010101" pitchFamily="49" charset="-122"/>
                <a:ea typeface="楷体" panose="02010609060101010101" pitchFamily="49" charset="-122"/>
                <a:cs typeface="Arial" panose="020B0604020202020204" pitchFamily="34" charset="0"/>
              </a:rPr>
              <a:t>）泡沫形成</a:t>
            </a:r>
          </a:p>
        </p:txBody>
      </p:sp>
      <p:pic>
        <p:nvPicPr>
          <p:cNvPr id="49" name="图片 48">
            <a:extLst>
              <a:ext uri="{FF2B5EF4-FFF2-40B4-BE49-F238E27FC236}">
                <a16:creationId xmlns:a16="http://schemas.microsoft.com/office/drawing/2014/main" id="{C7C61ECD-77BA-4D9A-AAF6-2B894063053D}"/>
              </a:ext>
            </a:extLst>
          </p:cNvPr>
          <p:cNvPicPr>
            <a:picLocks noChangeAspect="1"/>
          </p:cNvPicPr>
          <p:nvPr/>
        </p:nvPicPr>
        <p:blipFill>
          <a:blip r:embed="rId2"/>
          <a:stretch>
            <a:fillRect/>
          </a:stretch>
        </p:blipFill>
        <p:spPr>
          <a:xfrm>
            <a:off x="1298164" y="1052736"/>
            <a:ext cx="6547671" cy="1841152"/>
          </a:xfrm>
          <a:prstGeom prst="rect">
            <a:avLst/>
          </a:prstGeom>
        </p:spPr>
      </p:pic>
      <p:sp>
        <p:nvSpPr>
          <p:cNvPr id="50" name="矩形 49">
            <a:extLst>
              <a:ext uri="{FF2B5EF4-FFF2-40B4-BE49-F238E27FC236}">
                <a16:creationId xmlns:a16="http://schemas.microsoft.com/office/drawing/2014/main" id="{1A0048D8-4462-46C4-A967-296BE9BFC522}"/>
              </a:ext>
            </a:extLst>
          </p:cNvPr>
          <p:cNvSpPr/>
          <p:nvPr/>
        </p:nvSpPr>
        <p:spPr>
          <a:xfrm>
            <a:off x="575555" y="3212976"/>
            <a:ext cx="7992888" cy="3222998"/>
          </a:xfrm>
          <a:prstGeom prst="rect">
            <a:avLst/>
          </a:prstGeom>
          <a:solidFill>
            <a:schemeClr val="bg1"/>
          </a:solidFill>
        </p:spPr>
        <p:txBody>
          <a:bodyPr wrap="square">
            <a:spAutoFit/>
          </a:bodyPr>
          <a:lstStyle/>
          <a:p>
            <a:pPr marL="457200" indent="-457200">
              <a:lnSpc>
                <a:spcPct val="150000"/>
              </a:lnSpc>
              <a:spcBef>
                <a:spcPts val="1800"/>
              </a:spcBef>
              <a:buClr>
                <a:srgbClr val="002060"/>
              </a:buClr>
              <a:buFont typeface="Wingdings" panose="05000000000000000000" pitchFamily="2" charset="2"/>
              <a:buChar char="u"/>
            </a:pPr>
            <a:r>
              <a:rPr lang="zh-CN" altLang="en-US" sz="2800" dirty="0">
                <a:solidFill>
                  <a:srgbClr val="C00000"/>
                </a:solidFill>
                <a:latin typeface="楷体" panose="02010609060101010101" pitchFamily="49" charset="-122"/>
                <a:ea typeface="楷体" panose="02010609060101010101" pitchFamily="49" charset="-122"/>
              </a:rPr>
              <a:t>核化过程：</a:t>
            </a:r>
            <a:r>
              <a:rPr lang="zh-CN" altLang="en-US" sz="2800" dirty="0">
                <a:latin typeface="楷体" panose="02010609060101010101" pitchFamily="49" charset="-122"/>
                <a:ea typeface="楷体" panose="02010609060101010101" pitchFamily="49" charset="-122"/>
              </a:rPr>
              <a:t>在高速搅拌下，物料各组分迅速</a:t>
            </a:r>
            <a:r>
              <a:rPr lang="zh-CN" altLang="en-US" sz="2800" dirty="0">
                <a:solidFill>
                  <a:srgbClr val="0000FF"/>
                </a:solidFill>
                <a:latin typeface="楷体" panose="02010609060101010101" pitchFamily="49" charset="-122"/>
                <a:ea typeface="楷体" panose="02010609060101010101" pitchFamily="49" charset="-122"/>
              </a:rPr>
              <a:t>混合均匀</a:t>
            </a:r>
            <a:r>
              <a:rPr lang="zh-CN" altLang="en-US" sz="2800" dirty="0">
                <a:latin typeface="楷体" panose="02010609060101010101" pitchFamily="49" charset="-122"/>
                <a:ea typeface="楷体" panose="02010609060101010101" pitchFamily="49" charset="-122"/>
              </a:rPr>
              <a:t>。异氰酸酯</a:t>
            </a:r>
            <a:r>
              <a:rPr lang="zh-CN" altLang="en-US" sz="2800" dirty="0">
                <a:solidFill>
                  <a:srgbClr val="FF0000"/>
                </a:solidFill>
                <a:latin typeface="楷体" panose="02010609060101010101" pitchFamily="49" charset="-122"/>
                <a:ea typeface="楷体" panose="02010609060101010101" pitchFamily="49" charset="-122"/>
              </a:rPr>
              <a:t>与水反应</a:t>
            </a:r>
            <a:r>
              <a:rPr lang="zh-CN" altLang="en-US" sz="2800" dirty="0">
                <a:latin typeface="楷体" panose="02010609060101010101" pitchFamily="49" charset="-122"/>
                <a:ea typeface="楷体" panose="02010609060101010101" pitchFamily="49" charset="-122"/>
              </a:rPr>
              <a:t>生产</a:t>
            </a:r>
            <a:r>
              <a:rPr lang="en-US" altLang="zh-CN" sz="2800" dirty="0">
                <a:latin typeface="楷体" panose="02010609060101010101" pitchFamily="49" charset="-122"/>
                <a:ea typeface="楷体" panose="02010609060101010101" pitchFamily="49" charset="-122"/>
              </a:rPr>
              <a:t>CO</a:t>
            </a:r>
            <a:r>
              <a:rPr lang="en-US" altLang="zh-CN" sz="2800" baseline="-250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气体，物理发泡剂（低沸点溶剂）受热汽化，从而使物料中的气体浓度增大，很快达到饱和状态，随后气体便由液相逸出而形成微细气泡。</a:t>
            </a:r>
            <a:endParaRPr lang="en-US" altLang="zh-CN" sz="2800" dirty="0">
              <a:solidFill>
                <a:srgbClr val="C00000"/>
              </a:solidFill>
              <a:latin typeface="楷体" panose="02010609060101010101" pitchFamily="49" charset="-122"/>
              <a:ea typeface="楷体" panose="02010609060101010101" pitchFamily="49" charset="-122"/>
            </a:endParaRPr>
          </a:p>
        </p:txBody>
      </p:sp>
      <p:sp>
        <p:nvSpPr>
          <p:cNvPr id="51" name="矩形 50">
            <a:extLst>
              <a:ext uri="{FF2B5EF4-FFF2-40B4-BE49-F238E27FC236}">
                <a16:creationId xmlns:a16="http://schemas.microsoft.com/office/drawing/2014/main" id="{730D1392-3599-4977-B614-FAF0E4B7163B}"/>
              </a:ext>
            </a:extLst>
          </p:cNvPr>
          <p:cNvSpPr/>
          <p:nvPr/>
        </p:nvSpPr>
        <p:spPr>
          <a:xfrm>
            <a:off x="575555" y="3212976"/>
            <a:ext cx="7812869" cy="3139321"/>
          </a:xfrm>
          <a:prstGeom prst="rect">
            <a:avLst/>
          </a:prstGeom>
          <a:solidFill>
            <a:schemeClr val="bg1"/>
          </a:solidFill>
        </p:spPr>
        <p:txBody>
          <a:bodyPr wrap="square">
            <a:spAutoFit/>
          </a:bodyPr>
          <a:lstStyle/>
          <a:p>
            <a:pPr marL="457200" indent="-457200">
              <a:lnSpc>
                <a:spcPct val="150000"/>
              </a:lnSpc>
              <a:spcBef>
                <a:spcPts val="1800"/>
              </a:spcBef>
              <a:buClr>
                <a:srgbClr val="002060"/>
              </a:buClr>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产生的气泡留在溶液中，使物料变白，其终点是没有新气泡产生。</a:t>
            </a:r>
            <a:endParaRPr lang="en-US" altLang="zh-CN" sz="2800" dirty="0">
              <a:latin typeface="楷体" panose="02010609060101010101" pitchFamily="49" charset="-122"/>
              <a:ea typeface="楷体" panose="02010609060101010101" pitchFamily="49" charset="-122"/>
            </a:endParaRPr>
          </a:p>
          <a:p>
            <a:pPr marL="457200" indent="-457200">
              <a:lnSpc>
                <a:spcPct val="150000"/>
              </a:lnSpc>
              <a:spcBef>
                <a:spcPts val="1800"/>
              </a:spcBef>
              <a:buClr>
                <a:srgbClr val="002060"/>
              </a:buClr>
              <a:buFont typeface="Wingdings" panose="05000000000000000000" pitchFamily="2" charset="2"/>
              <a:buChar char="u"/>
            </a:pPr>
            <a:endParaRPr lang="en-US" altLang="zh-CN" sz="2800" dirty="0">
              <a:latin typeface="楷体" panose="02010609060101010101" pitchFamily="49" charset="-122"/>
              <a:ea typeface="楷体" panose="02010609060101010101" pitchFamily="49" charset="-122"/>
            </a:endParaRPr>
          </a:p>
          <a:p>
            <a:pPr>
              <a:lnSpc>
                <a:spcPct val="150000"/>
              </a:lnSpc>
              <a:spcBef>
                <a:spcPts val="1800"/>
              </a:spcBef>
              <a:buClr>
                <a:srgbClr val="002060"/>
              </a:buClr>
            </a:pPr>
            <a:endParaRPr lang="en-US" altLang="zh-CN" sz="2800" dirty="0">
              <a:latin typeface="楷体" panose="02010609060101010101" pitchFamily="49" charset="-122"/>
              <a:ea typeface="楷体" panose="02010609060101010101" pitchFamily="49" charset="-122"/>
            </a:endParaRPr>
          </a:p>
        </p:txBody>
      </p:sp>
      <p:sp>
        <p:nvSpPr>
          <p:cNvPr id="52" name="矩形 51">
            <a:extLst>
              <a:ext uri="{FF2B5EF4-FFF2-40B4-BE49-F238E27FC236}">
                <a16:creationId xmlns:a16="http://schemas.microsoft.com/office/drawing/2014/main" id="{FBB29079-18F5-41A5-B416-C47AD2C95973}"/>
              </a:ext>
            </a:extLst>
          </p:cNvPr>
          <p:cNvSpPr/>
          <p:nvPr/>
        </p:nvSpPr>
        <p:spPr>
          <a:xfrm>
            <a:off x="575555" y="3212976"/>
            <a:ext cx="7651159" cy="2677656"/>
          </a:xfrm>
          <a:prstGeom prst="rect">
            <a:avLst/>
          </a:prstGeom>
          <a:solidFill>
            <a:schemeClr val="bg1"/>
          </a:solidFill>
        </p:spPr>
        <p:txBody>
          <a:bodyPr wrap="square">
            <a:spAutoFit/>
          </a:bodyPr>
          <a:lstStyle/>
          <a:p>
            <a:pPr marL="457200" indent="-457200">
              <a:lnSpc>
                <a:spcPct val="150000"/>
              </a:lnSpc>
              <a:spcBef>
                <a:spcPts val="1800"/>
              </a:spcBef>
              <a:buClr>
                <a:srgbClr val="002060"/>
              </a:buClr>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核化过程时间即乳白期约</a:t>
            </a:r>
            <a:r>
              <a:rPr lang="en-US" altLang="zh-CN" sz="2800" dirty="0">
                <a:latin typeface="楷体" panose="02010609060101010101" pitchFamily="49" charset="-122"/>
                <a:ea typeface="楷体" panose="02010609060101010101" pitchFamily="49" charset="-122"/>
              </a:rPr>
              <a:t>10s</a:t>
            </a:r>
            <a:r>
              <a:rPr lang="zh-CN" altLang="en-US" sz="2800" dirty="0">
                <a:latin typeface="楷体" panose="02010609060101010101" pitchFamily="49" charset="-122"/>
                <a:ea typeface="楷体" panose="02010609060101010101" pitchFamily="49" charset="-122"/>
              </a:rPr>
              <a:t>。此间，异氰酸酯还与多羟基化合物逐步加成反应，物料便粘稠，所形成的气泡被粘液所包围，形成不消失的泡沫</a:t>
            </a:r>
            <a:endParaRPr lang="en-US" altLang="zh-CN" sz="2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23511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left)">
                                      <p:cBhvr>
                                        <p:cTn id="1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79041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1</a:t>
            </a:r>
            <a:r>
              <a:rPr lang="zh-CN" altLang="en-US" sz="2800" dirty="0">
                <a:latin typeface="楷体" panose="02010609060101010101" pitchFamily="49" charset="-122"/>
                <a:ea typeface="楷体" panose="02010609060101010101" pitchFamily="49" charset="-122"/>
                <a:cs typeface="Arial" panose="020B0604020202020204" pitchFamily="34" charset="0"/>
              </a:rPr>
              <a:t>）泡沫形成</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18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加入其它成核剂（硅油），使泡孔致密均匀</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18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反应料中可预先溶解一定的气体，有利于及早核化。工业发泡机的混合头中常注入微量气体以调节泡孔大小</a:t>
            </a:r>
          </a:p>
        </p:txBody>
      </p:sp>
    </p:spTree>
    <p:extLst>
      <p:ext uri="{BB962C8B-B14F-4D97-AF65-F5344CB8AC3E}">
        <p14:creationId xmlns:p14="http://schemas.microsoft.com/office/powerpoint/2010/main" val="9097123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00644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）泡沫的增长</a:t>
            </a:r>
          </a:p>
        </p:txBody>
      </p:sp>
      <p:sp>
        <p:nvSpPr>
          <p:cNvPr id="2" name="矩形 1">
            <a:extLst>
              <a:ext uri="{FF2B5EF4-FFF2-40B4-BE49-F238E27FC236}">
                <a16:creationId xmlns:a16="http://schemas.microsoft.com/office/drawing/2014/main" id="{E06E9B3D-F36C-4F03-8C91-A418B892025A}"/>
              </a:ext>
            </a:extLst>
          </p:cNvPr>
          <p:cNvSpPr/>
          <p:nvPr/>
        </p:nvSpPr>
        <p:spPr>
          <a:xfrm>
            <a:off x="287524" y="2564904"/>
            <a:ext cx="8568952" cy="4031873"/>
          </a:xfrm>
          <a:prstGeom prst="rect">
            <a:avLst/>
          </a:prstGeom>
        </p:spPr>
        <p:txBody>
          <a:bodyPr wrap="square">
            <a:spAutoFit/>
          </a:bodyPr>
          <a:lstStyle/>
          <a:p>
            <a:pPr marL="457200" indent="-457200">
              <a:lnSpc>
                <a:spcPct val="150000"/>
              </a:lnSpc>
              <a:spcBef>
                <a:spcPts val="2400"/>
              </a:spcBef>
              <a:buClr>
                <a:srgbClr val="002060"/>
              </a:buClr>
              <a:buFont typeface="Wingdings" panose="05000000000000000000" pitchFamily="2" charset="2"/>
              <a:buChar char="u"/>
            </a:pPr>
            <a:r>
              <a:rPr lang="zh-CN" altLang="en-US" sz="2400" dirty="0">
                <a:latin typeface="楷体" panose="02010609060101010101" pitchFamily="49" charset="-122"/>
                <a:ea typeface="楷体" panose="02010609060101010101" pitchFamily="49" charset="-122"/>
              </a:rPr>
              <a:t>泡沫形成后，物料中仍有新气体不断产生，它由液相渗透到已形成的气泡中，使泡孔膨胀，某些气泡合并导致泡孔扩大。</a:t>
            </a:r>
            <a:endParaRPr lang="en-US" altLang="zh-CN" sz="2400" dirty="0">
              <a:latin typeface="楷体" panose="02010609060101010101" pitchFamily="49" charset="-122"/>
              <a:ea typeface="楷体" panose="02010609060101010101" pitchFamily="49" charset="-122"/>
            </a:endParaRPr>
          </a:p>
          <a:p>
            <a:pPr marL="457200" indent="-457200">
              <a:lnSpc>
                <a:spcPct val="150000"/>
              </a:lnSpc>
              <a:spcBef>
                <a:spcPts val="2400"/>
              </a:spcBef>
              <a:buClr>
                <a:srgbClr val="002060"/>
              </a:buClr>
              <a:buFont typeface="Wingdings" panose="05000000000000000000" pitchFamily="2" charset="2"/>
              <a:buChar char="u"/>
            </a:pPr>
            <a:r>
              <a:rPr lang="zh-CN" altLang="en-US" sz="2400" dirty="0">
                <a:latin typeface="楷体" panose="02010609060101010101" pitchFamily="49" charset="-122"/>
                <a:ea typeface="楷体" panose="02010609060101010101" pitchFamily="49" charset="-122"/>
              </a:rPr>
              <a:t>气泡内压力增高，粘稠液层变薄。无新气体渗入时，泡沫变停止增长</a:t>
            </a:r>
            <a:endParaRPr lang="en-US" altLang="zh-CN" sz="2400" dirty="0">
              <a:latin typeface="楷体" panose="02010609060101010101" pitchFamily="49" charset="-122"/>
              <a:ea typeface="楷体" panose="02010609060101010101" pitchFamily="49" charset="-122"/>
            </a:endParaRPr>
          </a:p>
          <a:p>
            <a:pPr marL="457200" indent="-457200">
              <a:lnSpc>
                <a:spcPct val="150000"/>
              </a:lnSpc>
              <a:spcBef>
                <a:spcPts val="2400"/>
              </a:spcBef>
              <a:buClr>
                <a:srgbClr val="002060"/>
              </a:buClr>
              <a:buFont typeface="Wingdings" panose="05000000000000000000" pitchFamily="2" charset="2"/>
              <a:buChar char="u"/>
            </a:pPr>
            <a:r>
              <a:rPr lang="zh-CN" altLang="en-US" sz="2400" dirty="0">
                <a:latin typeface="楷体" panose="02010609060101010101" pitchFamily="49" charset="-122"/>
                <a:ea typeface="楷体" panose="02010609060101010101" pitchFamily="49" charset="-122"/>
              </a:rPr>
              <a:t>由核化终点到发泡至最大体积所持续的时间称作气泡膨胀期，一般</a:t>
            </a:r>
            <a:r>
              <a:rPr lang="en-US" altLang="zh-CN" sz="2400" dirty="0">
                <a:latin typeface="楷体" panose="02010609060101010101" pitchFamily="49" charset="-122"/>
                <a:ea typeface="楷体" panose="02010609060101010101" pitchFamily="49" charset="-122"/>
              </a:rPr>
              <a:t>60-120s</a:t>
            </a:r>
            <a:endParaRPr lang="zh-CN" altLang="en-US" sz="2400" dirty="0">
              <a:latin typeface="楷体" panose="02010609060101010101" pitchFamily="49" charset="-122"/>
              <a:ea typeface="楷体" panose="02010609060101010101" pitchFamily="49" charset="-122"/>
            </a:endParaRPr>
          </a:p>
        </p:txBody>
      </p:sp>
      <p:pic>
        <p:nvPicPr>
          <p:cNvPr id="22" name="图片 21">
            <a:extLst>
              <a:ext uri="{FF2B5EF4-FFF2-40B4-BE49-F238E27FC236}">
                <a16:creationId xmlns:a16="http://schemas.microsoft.com/office/drawing/2014/main" id="{510DC84C-EB8F-4AA1-9A40-8CF58EA9995C}"/>
              </a:ext>
            </a:extLst>
          </p:cNvPr>
          <p:cNvPicPr>
            <a:picLocks noChangeAspect="1"/>
          </p:cNvPicPr>
          <p:nvPr/>
        </p:nvPicPr>
        <p:blipFill>
          <a:blip r:embed="rId2"/>
          <a:stretch>
            <a:fillRect/>
          </a:stretch>
        </p:blipFill>
        <p:spPr>
          <a:xfrm>
            <a:off x="2584531" y="908720"/>
            <a:ext cx="3974937" cy="1536325"/>
          </a:xfrm>
          <a:prstGeom prst="rect">
            <a:avLst/>
          </a:prstGeom>
        </p:spPr>
      </p:pic>
    </p:spTree>
    <p:extLst>
      <p:ext uri="{BB962C8B-B14F-4D97-AF65-F5344CB8AC3E}">
        <p14:creationId xmlns:p14="http://schemas.microsoft.com/office/powerpoint/2010/main" val="25912925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07845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3</a:t>
            </a:r>
            <a:r>
              <a:rPr lang="zh-CN" altLang="en-US" sz="2800" dirty="0">
                <a:latin typeface="楷体" panose="02010609060101010101" pitchFamily="49" charset="-122"/>
                <a:ea typeface="楷体" panose="02010609060101010101" pitchFamily="49" charset="-122"/>
                <a:cs typeface="Arial" panose="020B0604020202020204" pitchFamily="34" charset="0"/>
              </a:rPr>
              <a:t>）泡沫的稳定</a:t>
            </a:r>
          </a:p>
        </p:txBody>
      </p:sp>
      <p:sp>
        <p:nvSpPr>
          <p:cNvPr id="2" name="矩形 1">
            <a:extLst>
              <a:ext uri="{FF2B5EF4-FFF2-40B4-BE49-F238E27FC236}">
                <a16:creationId xmlns:a16="http://schemas.microsoft.com/office/drawing/2014/main" id="{D6B56480-783C-4E22-A2A0-722C98719C68}"/>
              </a:ext>
            </a:extLst>
          </p:cNvPr>
          <p:cNvSpPr/>
          <p:nvPr/>
        </p:nvSpPr>
        <p:spPr>
          <a:xfrm>
            <a:off x="287524" y="3573016"/>
            <a:ext cx="8568952" cy="1930337"/>
          </a:xfrm>
          <a:prstGeom prst="rect">
            <a:avLst/>
          </a:prstGeom>
        </p:spPr>
        <p:txBody>
          <a:bodyPr wrap="square">
            <a:spAutoFit/>
          </a:bodyPr>
          <a:lstStyle/>
          <a:p>
            <a:pPr marL="457200" indent="-457200">
              <a:lnSpc>
                <a:spcPct val="150000"/>
              </a:lnSpc>
              <a:spcBef>
                <a:spcPts val="2400"/>
              </a:spcBef>
              <a:buClr>
                <a:srgbClr val="002060"/>
              </a:buClr>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泡沫增长期，气泡壁层变薄，造成泡沫不稳定。随着气体增多气压升高，如果泡壁强度不高，气体将冲破壁膜，导致整个泡沫坍塌</a:t>
            </a:r>
            <a:endParaRPr lang="en-US" altLang="zh-CN" sz="2800" dirty="0">
              <a:latin typeface="楷体" panose="02010609060101010101" pitchFamily="49" charset="-122"/>
              <a:ea typeface="楷体" panose="02010609060101010101" pitchFamily="49" charset="-122"/>
            </a:endParaRPr>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675" y="1340768"/>
            <a:ext cx="672465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73258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07845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3</a:t>
            </a:r>
            <a:r>
              <a:rPr lang="zh-CN" altLang="en-US" sz="2800" dirty="0">
                <a:latin typeface="楷体" panose="02010609060101010101" pitchFamily="49" charset="-122"/>
                <a:ea typeface="楷体" panose="02010609060101010101" pitchFamily="49" charset="-122"/>
                <a:cs typeface="Arial" panose="020B0604020202020204" pitchFamily="34" charset="0"/>
              </a:rPr>
              <a:t>）泡沫的稳定</a:t>
            </a:r>
          </a:p>
        </p:txBody>
      </p:sp>
      <p:sp>
        <p:nvSpPr>
          <p:cNvPr id="2" name="矩形 1">
            <a:extLst>
              <a:ext uri="{FF2B5EF4-FFF2-40B4-BE49-F238E27FC236}">
                <a16:creationId xmlns:a16="http://schemas.microsoft.com/office/drawing/2014/main" id="{D6B56480-783C-4E22-A2A0-722C98719C68}"/>
              </a:ext>
            </a:extLst>
          </p:cNvPr>
          <p:cNvSpPr/>
          <p:nvPr/>
        </p:nvSpPr>
        <p:spPr>
          <a:xfrm>
            <a:off x="287524" y="1186559"/>
            <a:ext cx="8568952" cy="4484882"/>
          </a:xfrm>
          <a:prstGeom prst="rect">
            <a:avLst/>
          </a:prstGeom>
        </p:spPr>
        <p:txBody>
          <a:bodyPr wrap="square">
            <a:spAutoFit/>
          </a:bodyPr>
          <a:lstStyle/>
          <a:p>
            <a:pPr marL="457200" indent="-457200">
              <a:lnSpc>
                <a:spcPct val="150000"/>
              </a:lnSpc>
              <a:spcBef>
                <a:spcPts val="2400"/>
              </a:spcBef>
              <a:buClr>
                <a:srgbClr val="002060"/>
              </a:buClr>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只有足够强度才能保证气泡不破，就要求聚合物有足够的分子量和交联度</a:t>
            </a:r>
            <a:endParaRPr lang="en-US" altLang="zh-CN" sz="2800" dirty="0">
              <a:latin typeface="楷体" panose="02010609060101010101" pitchFamily="49" charset="-122"/>
              <a:ea typeface="楷体" panose="02010609060101010101" pitchFamily="49" charset="-122"/>
            </a:endParaRPr>
          </a:p>
          <a:p>
            <a:pPr marL="457200" indent="-457200">
              <a:lnSpc>
                <a:spcPct val="150000"/>
              </a:lnSpc>
              <a:spcBef>
                <a:spcPts val="2400"/>
              </a:spcBef>
              <a:buClr>
                <a:srgbClr val="002060"/>
              </a:buClr>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需要调节催化剂用量，控制泡沫增长与分子链凝胶化平衡，以保证泡沫稳定增长</a:t>
            </a:r>
            <a:endParaRPr lang="en-US" altLang="zh-CN" sz="2800" dirty="0">
              <a:latin typeface="楷体" panose="02010609060101010101" pitchFamily="49" charset="-122"/>
              <a:ea typeface="楷体" panose="02010609060101010101" pitchFamily="49" charset="-122"/>
            </a:endParaRPr>
          </a:p>
          <a:p>
            <a:pPr marL="457200" indent="-457200">
              <a:lnSpc>
                <a:spcPct val="150000"/>
              </a:lnSpc>
              <a:spcBef>
                <a:spcPts val="2400"/>
              </a:spcBef>
              <a:buClr>
                <a:srgbClr val="002060"/>
              </a:buClr>
              <a:buFont typeface="Wingdings" panose="05000000000000000000" pitchFamily="2" charset="2"/>
              <a:buChar char="u"/>
            </a:pPr>
            <a:r>
              <a:rPr lang="zh-CN" altLang="en-US" sz="2800" dirty="0">
                <a:latin typeface="楷体" panose="02010609060101010101" pitchFamily="49" charset="-122"/>
                <a:ea typeface="楷体" panose="02010609060101010101" pitchFamily="49" charset="-122"/>
              </a:rPr>
              <a:t>用硅油等表活剂可降低表面张力，有利于微细气泡的形成，提高泡壁强度</a:t>
            </a:r>
          </a:p>
        </p:txBody>
      </p:sp>
    </p:spTree>
    <p:extLst>
      <p:ext uri="{BB962C8B-B14F-4D97-AF65-F5344CB8AC3E}">
        <p14:creationId xmlns:p14="http://schemas.microsoft.com/office/powerpoint/2010/main" val="3030325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2993" y="-11932"/>
            <a:ext cx="459061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r>
              <a:rPr kumimoji="1" lang="zh-CN" altLang="en-US" sz="2800" b="1">
                <a:solidFill>
                  <a:srgbClr val="FF0000"/>
                </a:solidFill>
                <a:latin typeface="Times New Roman" pitchFamily="18" charset="0"/>
              </a:rPr>
              <a:t>几种逐步加成聚合反应</a:t>
            </a:r>
            <a:endParaRPr kumimoji="1" lang="zh-CN" altLang="en-US" sz="2800" b="1" dirty="0">
              <a:solidFill>
                <a:srgbClr val="FF0000"/>
              </a:solidFill>
              <a:latin typeface="Times New Roman" pitchFamily="18" charset="0"/>
            </a:endParaRPr>
          </a:p>
        </p:txBody>
      </p:sp>
      <p:pic>
        <p:nvPicPr>
          <p:cNvPr id="6" name="图片 5">
            <a:extLst>
              <a:ext uri="{FF2B5EF4-FFF2-40B4-BE49-F238E27FC236}">
                <a16:creationId xmlns:a16="http://schemas.microsoft.com/office/drawing/2014/main" id="{BF66CA97-0105-4E1C-8F3D-A1A9312DD0A7}"/>
              </a:ext>
            </a:extLst>
          </p:cNvPr>
          <p:cNvPicPr>
            <a:picLocks noChangeAspect="1"/>
          </p:cNvPicPr>
          <p:nvPr/>
        </p:nvPicPr>
        <p:blipFill>
          <a:blip r:embed="rId2"/>
          <a:stretch>
            <a:fillRect/>
          </a:stretch>
        </p:blipFill>
        <p:spPr>
          <a:xfrm>
            <a:off x="1242302" y="2348880"/>
            <a:ext cx="6702618" cy="4168640"/>
          </a:xfrm>
          <a:prstGeom prst="rect">
            <a:avLst/>
          </a:prstGeom>
        </p:spPr>
      </p:pic>
      <p:pic>
        <p:nvPicPr>
          <p:cNvPr id="12" name="Picture 2" descr="1">
            <a:extLst>
              <a:ext uri="{FF2B5EF4-FFF2-40B4-BE49-F238E27FC236}">
                <a16:creationId xmlns:a16="http://schemas.microsoft.com/office/drawing/2014/main" id="{C39D1063-BA17-46C0-A1A0-D64E21E9723E}"/>
              </a:ext>
            </a:extLst>
          </p:cNvPr>
          <p:cNvPicPr>
            <a:picLocks noChangeAspect="1" noChangeArrowheads="1"/>
          </p:cNvPicPr>
          <p:nvPr/>
        </p:nvPicPr>
        <p:blipFill>
          <a:blip r:embed="rId3" cstate="print"/>
          <a:srcRect/>
          <a:stretch>
            <a:fillRect/>
          </a:stretch>
        </p:blipFill>
        <p:spPr bwMode="auto">
          <a:xfrm>
            <a:off x="821710" y="851822"/>
            <a:ext cx="7543800" cy="1370013"/>
          </a:xfrm>
          <a:prstGeom prst="rect">
            <a:avLst/>
          </a:prstGeom>
          <a:noFill/>
          <a:ln w="9525">
            <a:solidFill>
              <a:schemeClr val="hlink"/>
            </a:solidFill>
            <a:miter lim="800000"/>
            <a:headEnd/>
            <a:tailEnd/>
          </a:ln>
        </p:spPr>
      </p:pic>
      <p:pic>
        <p:nvPicPr>
          <p:cNvPr id="9" name="图片 8">
            <a:extLst>
              <a:ext uri="{FF2B5EF4-FFF2-40B4-BE49-F238E27FC236}">
                <a16:creationId xmlns:a16="http://schemas.microsoft.com/office/drawing/2014/main" id="{BF66CA97-0105-4E1C-8F3D-A1A9312DD0A7}"/>
              </a:ext>
            </a:extLst>
          </p:cNvPr>
          <p:cNvPicPr>
            <a:picLocks noChangeAspect="1"/>
          </p:cNvPicPr>
          <p:nvPr/>
        </p:nvPicPr>
        <p:blipFill>
          <a:blip r:embed="rId2"/>
          <a:stretch>
            <a:fillRect/>
          </a:stretch>
        </p:blipFill>
        <p:spPr>
          <a:xfrm>
            <a:off x="1242300" y="2348880"/>
            <a:ext cx="6702618" cy="4168640"/>
          </a:xfrm>
          <a:prstGeom prst="rect">
            <a:avLst/>
          </a:prstGeom>
        </p:spPr>
      </p:pic>
      <p:pic>
        <p:nvPicPr>
          <p:cNvPr id="10" name="Picture 2" descr="1">
            <a:extLst>
              <a:ext uri="{FF2B5EF4-FFF2-40B4-BE49-F238E27FC236}">
                <a16:creationId xmlns:a16="http://schemas.microsoft.com/office/drawing/2014/main" id="{C39D1063-BA17-46C0-A1A0-D64E21E9723E}"/>
              </a:ext>
            </a:extLst>
          </p:cNvPr>
          <p:cNvPicPr>
            <a:picLocks noChangeAspect="1" noChangeArrowheads="1"/>
          </p:cNvPicPr>
          <p:nvPr/>
        </p:nvPicPr>
        <p:blipFill>
          <a:blip r:embed="rId3" cstate="print"/>
          <a:srcRect/>
          <a:stretch>
            <a:fillRect/>
          </a:stretch>
        </p:blipFill>
        <p:spPr bwMode="auto">
          <a:xfrm>
            <a:off x="821709" y="851822"/>
            <a:ext cx="7543800" cy="1370013"/>
          </a:xfrm>
          <a:prstGeom prst="rect">
            <a:avLst/>
          </a:prstGeom>
          <a:noFill/>
          <a:ln w="9525">
            <a:solidFill>
              <a:schemeClr val="hlink"/>
            </a:solidFill>
            <a:miter lim="800000"/>
            <a:headEnd/>
            <a:tailEnd/>
          </a:ln>
        </p:spPr>
      </p:pic>
    </p:spTree>
    <p:extLst>
      <p:ext uri="{BB962C8B-B14F-4D97-AF65-F5344CB8AC3E}">
        <p14:creationId xmlns:p14="http://schemas.microsoft.com/office/powerpoint/2010/main" val="15882086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4.</a:t>
            </a:r>
            <a:r>
              <a:rPr lang="zh-CN" altLang="en-US" sz="2800" dirty="0">
                <a:latin typeface="楷体" panose="02010609060101010101" pitchFamily="49" charset="-122"/>
                <a:ea typeface="楷体" panose="02010609060101010101" pitchFamily="49" charset="-122"/>
                <a:cs typeface="Arial" panose="020B0604020202020204" pitchFamily="34" charset="0"/>
              </a:rPr>
              <a:t>泡沫组份及作用</a:t>
            </a:r>
          </a:p>
        </p:txBody>
      </p:sp>
      <p:graphicFrame>
        <p:nvGraphicFramePr>
          <p:cNvPr id="2" name="表格 1"/>
          <p:cNvGraphicFramePr>
            <a:graphicFrameLocks noGrp="1"/>
          </p:cNvGraphicFramePr>
          <p:nvPr>
            <p:extLst>
              <p:ext uri="{D42A27DB-BD31-4B8C-83A1-F6EECF244321}">
                <p14:modId xmlns:p14="http://schemas.microsoft.com/office/powerpoint/2010/main" val="1235526154"/>
              </p:ext>
            </p:extLst>
          </p:nvPr>
        </p:nvGraphicFramePr>
        <p:xfrm>
          <a:off x="899592" y="980728"/>
          <a:ext cx="7632848" cy="5516880"/>
        </p:xfrm>
        <a:graphic>
          <a:graphicData uri="http://schemas.openxmlformats.org/drawingml/2006/table">
            <a:tbl>
              <a:tblPr firstRow="1" bandRow="1">
                <a:tableStyleId>{00A15C55-8517-42AA-B614-E9B94910E393}</a:tableStyleId>
              </a:tblPr>
              <a:tblGrid>
                <a:gridCol w="1728192">
                  <a:extLst>
                    <a:ext uri="{9D8B030D-6E8A-4147-A177-3AD203B41FA5}">
                      <a16:colId xmlns:a16="http://schemas.microsoft.com/office/drawing/2014/main" val="20000"/>
                    </a:ext>
                  </a:extLst>
                </a:gridCol>
                <a:gridCol w="5904656">
                  <a:extLst>
                    <a:ext uri="{9D8B030D-6E8A-4147-A177-3AD203B41FA5}">
                      <a16:colId xmlns:a16="http://schemas.microsoft.com/office/drawing/2014/main" val="20001"/>
                    </a:ext>
                  </a:extLst>
                </a:gridCol>
              </a:tblGrid>
              <a:tr h="370840">
                <a:tc>
                  <a:txBody>
                    <a:bodyPr/>
                    <a:lstStyle/>
                    <a:p>
                      <a:r>
                        <a:rPr lang="zh-CN" altLang="en-US" sz="2800" dirty="0">
                          <a:latin typeface="楷体" panose="02010609060101010101" pitchFamily="49" charset="-122"/>
                          <a:ea typeface="楷体" panose="02010609060101010101" pitchFamily="49" charset="-122"/>
                        </a:rPr>
                        <a:t>原料</a:t>
                      </a:r>
                    </a:p>
                  </a:txBody>
                  <a:tcPr/>
                </a:tc>
                <a:tc>
                  <a:txBody>
                    <a:bodyPr/>
                    <a:lstStyle/>
                    <a:p>
                      <a:r>
                        <a:rPr lang="zh-CN" altLang="en-US" sz="2800" dirty="0">
                          <a:latin typeface="楷体" panose="02010609060101010101" pitchFamily="49" charset="-122"/>
                          <a:ea typeface="楷体" panose="02010609060101010101" pitchFamily="49" charset="-122"/>
                        </a:rPr>
                        <a:t>作用</a:t>
                      </a:r>
                    </a:p>
                  </a:txBody>
                  <a:tcPr/>
                </a:tc>
                <a:extLst>
                  <a:ext uri="{0D108BD9-81ED-4DB2-BD59-A6C34878D82A}">
                    <a16:rowId xmlns:a16="http://schemas.microsoft.com/office/drawing/2014/main" val="10000"/>
                  </a:ext>
                </a:extLst>
              </a:tr>
              <a:tr h="370840">
                <a:tc>
                  <a:txBody>
                    <a:bodyPr/>
                    <a:lstStyle/>
                    <a:p>
                      <a:r>
                        <a:rPr lang="zh-CN" altLang="en-US" sz="2800" dirty="0">
                          <a:latin typeface="楷体" panose="02010609060101010101" pitchFamily="49" charset="-122"/>
                          <a:ea typeface="楷体" panose="02010609060101010101" pitchFamily="49" charset="-122"/>
                        </a:rPr>
                        <a:t>多元醇</a:t>
                      </a:r>
                    </a:p>
                  </a:txBody>
                  <a:tcPr/>
                </a:tc>
                <a:tc>
                  <a:txBody>
                    <a:bodyPr/>
                    <a:lstStyle/>
                    <a:p>
                      <a:r>
                        <a:rPr lang="zh-CN" altLang="en-US" sz="2800" dirty="0">
                          <a:latin typeface="楷体" panose="02010609060101010101" pitchFamily="49" charset="-122"/>
                          <a:ea typeface="楷体" panose="02010609060101010101" pitchFamily="49" charset="-122"/>
                        </a:rPr>
                        <a:t>主反应原料</a:t>
                      </a:r>
                    </a:p>
                  </a:txBody>
                  <a:tcPr/>
                </a:tc>
                <a:extLst>
                  <a:ext uri="{0D108BD9-81ED-4DB2-BD59-A6C34878D82A}">
                    <a16:rowId xmlns:a16="http://schemas.microsoft.com/office/drawing/2014/main" val="10001"/>
                  </a:ext>
                </a:extLst>
              </a:tr>
              <a:tr h="370840">
                <a:tc>
                  <a:txBody>
                    <a:bodyPr/>
                    <a:lstStyle/>
                    <a:p>
                      <a:r>
                        <a:rPr lang="zh-CN" altLang="en-US" sz="2800" dirty="0">
                          <a:latin typeface="楷体" panose="02010609060101010101" pitchFamily="49" charset="-122"/>
                          <a:ea typeface="楷体" panose="02010609060101010101" pitchFamily="49" charset="-122"/>
                        </a:rPr>
                        <a:t>异氰酸酯</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800" dirty="0">
                          <a:latin typeface="楷体" panose="02010609060101010101" pitchFamily="49" charset="-122"/>
                          <a:ea typeface="楷体" panose="02010609060101010101" pitchFamily="49" charset="-122"/>
                        </a:rPr>
                        <a:t>主反应原料</a:t>
                      </a:r>
                    </a:p>
                  </a:txBody>
                  <a:tcPr/>
                </a:tc>
                <a:extLst>
                  <a:ext uri="{0D108BD9-81ED-4DB2-BD59-A6C34878D82A}">
                    <a16:rowId xmlns:a16="http://schemas.microsoft.com/office/drawing/2014/main" val="10002"/>
                  </a:ext>
                </a:extLst>
              </a:tr>
              <a:tr h="370840">
                <a:tc>
                  <a:txBody>
                    <a:bodyPr/>
                    <a:lstStyle/>
                    <a:p>
                      <a:r>
                        <a:rPr lang="zh-CN" altLang="en-US" sz="2800" dirty="0">
                          <a:latin typeface="楷体" panose="02010609060101010101" pitchFamily="49" charset="-122"/>
                          <a:ea typeface="楷体" panose="02010609060101010101" pitchFamily="49" charset="-122"/>
                        </a:rPr>
                        <a:t>水</a:t>
                      </a:r>
                    </a:p>
                  </a:txBody>
                  <a:tcPr/>
                </a:tc>
                <a:tc>
                  <a:txBody>
                    <a:bodyPr/>
                    <a:lstStyle/>
                    <a:p>
                      <a:r>
                        <a:rPr lang="zh-CN" altLang="en-US" sz="2800" dirty="0">
                          <a:latin typeface="楷体" panose="02010609060101010101" pitchFamily="49" charset="-122"/>
                          <a:ea typeface="楷体" panose="02010609060101010101" pitchFamily="49" charset="-122"/>
                        </a:rPr>
                        <a:t>链增长剂，同时也是</a:t>
                      </a:r>
                      <a:r>
                        <a:rPr lang="en-US" altLang="zh-CN" sz="2800" dirty="0">
                          <a:latin typeface="楷体" panose="02010609060101010101" pitchFamily="49" charset="-122"/>
                          <a:ea typeface="楷体" panose="02010609060101010101" pitchFamily="49" charset="-122"/>
                        </a:rPr>
                        <a:t>CO</a:t>
                      </a:r>
                      <a:r>
                        <a:rPr lang="en-US" altLang="zh-CN" sz="2800" baseline="-250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气泡来源</a:t>
                      </a:r>
                    </a:p>
                  </a:txBody>
                  <a:tcPr/>
                </a:tc>
                <a:extLst>
                  <a:ext uri="{0D108BD9-81ED-4DB2-BD59-A6C34878D82A}">
                    <a16:rowId xmlns:a16="http://schemas.microsoft.com/office/drawing/2014/main" val="10003"/>
                  </a:ext>
                </a:extLst>
              </a:tr>
              <a:tr h="370840">
                <a:tc>
                  <a:txBody>
                    <a:bodyPr/>
                    <a:lstStyle/>
                    <a:p>
                      <a:r>
                        <a:rPr lang="zh-CN" altLang="en-US" sz="2800" dirty="0">
                          <a:latin typeface="楷体" panose="02010609060101010101" pitchFamily="49" charset="-122"/>
                          <a:ea typeface="楷体" panose="02010609060101010101" pitchFamily="49" charset="-122"/>
                        </a:rPr>
                        <a:t>催化剂</a:t>
                      </a:r>
                    </a:p>
                  </a:txBody>
                  <a:tcPr/>
                </a:tc>
                <a:tc>
                  <a:txBody>
                    <a:bodyPr/>
                    <a:lstStyle/>
                    <a:p>
                      <a:r>
                        <a:rPr lang="zh-CN" altLang="en-US" sz="2800" dirty="0">
                          <a:latin typeface="楷体" panose="02010609060101010101" pitchFamily="49" charset="-122"/>
                          <a:ea typeface="楷体" panose="02010609060101010101" pitchFamily="49" charset="-122"/>
                        </a:rPr>
                        <a:t>催化发泡剂交联反应</a:t>
                      </a:r>
                    </a:p>
                  </a:txBody>
                  <a:tcPr/>
                </a:tc>
                <a:extLst>
                  <a:ext uri="{0D108BD9-81ED-4DB2-BD59-A6C34878D82A}">
                    <a16:rowId xmlns:a16="http://schemas.microsoft.com/office/drawing/2014/main" val="10004"/>
                  </a:ext>
                </a:extLst>
              </a:tr>
              <a:tr h="370840">
                <a:tc>
                  <a:txBody>
                    <a:bodyPr/>
                    <a:lstStyle/>
                    <a:p>
                      <a:r>
                        <a:rPr lang="zh-CN" altLang="en-US" sz="2800" dirty="0">
                          <a:latin typeface="楷体" panose="02010609060101010101" pitchFamily="49" charset="-122"/>
                          <a:ea typeface="楷体" panose="02010609060101010101" pitchFamily="49" charset="-122"/>
                        </a:rPr>
                        <a:t>泡沫稳定剂</a:t>
                      </a:r>
                    </a:p>
                  </a:txBody>
                  <a:tcPr/>
                </a:tc>
                <a:tc>
                  <a:txBody>
                    <a:bodyPr/>
                    <a:lstStyle/>
                    <a:p>
                      <a:r>
                        <a:rPr lang="zh-CN" altLang="en-US" sz="2800" dirty="0">
                          <a:latin typeface="楷体" panose="02010609060101010101" pitchFamily="49" charset="-122"/>
                          <a:ea typeface="楷体" panose="02010609060101010101" pitchFamily="49" charset="-122"/>
                        </a:rPr>
                        <a:t>使泡沫稳定，并控制液滴大小及结构</a:t>
                      </a:r>
                    </a:p>
                  </a:txBody>
                  <a:tcPr/>
                </a:tc>
                <a:extLst>
                  <a:ext uri="{0D108BD9-81ED-4DB2-BD59-A6C34878D82A}">
                    <a16:rowId xmlns:a16="http://schemas.microsoft.com/office/drawing/2014/main" val="10005"/>
                  </a:ext>
                </a:extLst>
              </a:tr>
              <a:tr h="370840">
                <a:tc>
                  <a:txBody>
                    <a:bodyPr/>
                    <a:lstStyle/>
                    <a:p>
                      <a:r>
                        <a:rPr lang="zh-CN" altLang="en-US" sz="2800" dirty="0">
                          <a:latin typeface="楷体" panose="02010609060101010101" pitchFamily="49" charset="-122"/>
                          <a:ea typeface="楷体" panose="02010609060101010101" pitchFamily="49" charset="-122"/>
                        </a:rPr>
                        <a:t>外发泡剂（氯代烃）</a:t>
                      </a:r>
                    </a:p>
                  </a:txBody>
                  <a:tcPr/>
                </a:tc>
                <a:tc>
                  <a:txBody>
                    <a:bodyPr/>
                    <a:lstStyle/>
                    <a:p>
                      <a:r>
                        <a:rPr lang="zh-CN" altLang="en-US" sz="2800" dirty="0">
                          <a:latin typeface="楷体" panose="02010609060101010101" pitchFamily="49" charset="-122"/>
                          <a:ea typeface="楷体" panose="02010609060101010101" pitchFamily="49" charset="-122"/>
                        </a:rPr>
                        <a:t>汽化后作为气泡来源并可移去反应热，避免泡沫中心因高温而产生“焦烧”</a:t>
                      </a:r>
                    </a:p>
                  </a:txBody>
                  <a:tcPr/>
                </a:tc>
                <a:extLst>
                  <a:ext uri="{0D108BD9-81ED-4DB2-BD59-A6C34878D82A}">
                    <a16:rowId xmlns:a16="http://schemas.microsoft.com/office/drawing/2014/main" val="10006"/>
                  </a:ext>
                </a:extLst>
              </a:tr>
              <a:tr h="370840">
                <a:tc>
                  <a:txBody>
                    <a:bodyPr/>
                    <a:lstStyle/>
                    <a:p>
                      <a:r>
                        <a:rPr lang="zh-CN" altLang="en-US" sz="2800" dirty="0">
                          <a:latin typeface="楷体" panose="02010609060101010101" pitchFamily="49" charset="-122"/>
                          <a:ea typeface="楷体" panose="02010609060101010101" pitchFamily="49" charset="-122"/>
                        </a:rPr>
                        <a:t>防老剂</a:t>
                      </a:r>
                    </a:p>
                  </a:txBody>
                  <a:tcPr/>
                </a:tc>
                <a:tc>
                  <a:txBody>
                    <a:bodyPr/>
                    <a:lstStyle/>
                    <a:p>
                      <a:r>
                        <a:rPr lang="zh-CN" altLang="en-US" sz="2800" dirty="0">
                          <a:latin typeface="楷体" panose="02010609060101010101" pitchFamily="49" charset="-122"/>
                          <a:ea typeface="楷体" panose="02010609060101010101" pitchFamily="49" charset="-122"/>
                        </a:rPr>
                        <a:t>提高热、氧老化、湿老化等性能</a:t>
                      </a:r>
                    </a:p>
                  </a:txBody>
                  <a:tcPr/>
                </a:tc>
                <a:extLst>
                  <a:ext uri="{0D108BD9-81ED-4DB2-BD59-A6C34878D82A}">
                    <a16:rowId xmlns:a16="http://schemas.microsoft.com/office/drawing/2014/main" val="10007"/>
                  </a:ext>
                </a:extLst>
              </a:tr>
              <a:tr h="370840">
                <a:tc>
                  <a:txBody>
                    <a:bodyPr/>
                    <a:lstStyle/>
                    <a:p>
                      <a:r>
                        <a:rPr lang="zh-CN" altLang="en-US" sz="2800" dirty="0">
                          <a:latin typeface="楷体" panose="02010609060101010101" pitchFamily="49" charset="-122"/>
                          <a:ea typeface="楷体" panose="02010609060101010101" pitchFamily="49" charset="-122"/>
                        </a:rPr>
                        <a:t>颜料</a:t>
                      </a:r>
                    </a:p>
                  </a:txBody>
                  <a:tcPr/>
                </a:tc>
                <a:tc>
                  <a:txBody>
                    <a:bodyPr/>
                    <a:lstStyle/>
                    <a:p>
                      <a:r>
                        <a:rPr lang="zh-CN" altLang="en-US" sz="2800" dirty="0">
                          <a:latin typeface="楷体" panose="02010609060101010101" pitchFamily="49" charset="-122"/>
                          <a:ea typeface="楷体" panose="02010609060101010101" pitchFamily="49" charset="-122"/>
                        </a:rPr>
                        <a:t>提供各种色泽</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8691736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43037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1</a:t>
            </a:r>
            <a:r>
              <a:rPr lang="zh-CN" altLang="en-US" sz="2800" dirty="0">
                <a:latin typeface="楷体" panose="02010609060101010101" pitchFamily="49" charset="-122"/>
                <a:ea typeface="楷体" panose="02010609060101010101" pitchFamily="49" charset="-122"/>
                <a:cs typeface="Arial" panose="020B0604020202020204" pitchFamily="34" charset="0"/>
              </a:rPr>
              <a:t>）多元醇</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2400"/>
              </a:spcBef>
              <a:buClr>
                <a:srgbClr val="002060"/>
              </a:buClr>
              <a:buFont typeface="Wingdings" panose="05000000000000000000" pitchFamily="2" charset="2"/>
              <a:buChar char="u"/>
            </a:pPr>
            <a:r>
              <a:rPr lang="zh-CN" altLang="en-US" sz="3200" dirty="0">
                <a:solidFill>
                  <a:srgbClr val="FF0000"/>
                </a:solidFill>
                <a:latin typeface="楷体" panose="02010609060101010101" pitchFamily="49" charset="-122"/>
                <a:ea typeface="楷体" panose="02010609060101010101" pitchFamily="49" charset="-122"/>
              </a:rPr>
              <a:t>硬质泡沫</a:t>
            </a:r>
            <a:r>
              <a:rPr lang="zh-CN" altLang="en-US" sz="3200" dirty="0">
                <a:solidFill>
                  <a:schemeClr val="tx1"/>
                </a:solidFill>
                <a:latin typeface="楷体" panose="02010609060101010101" pitchFamily="49" charset="-122"/>
                <a:ea typeface="楷体" panose="02010609060101010101" pitchFamily="49" charset="-122"/>
              </a:rPr>
              <a:t>要求多元醇官能团多（官能度</a:t>
            </a:r>
            <a:r>
              <a:rPr lang="en-US" altLang="zh-CN" sz="3200" dirty="0">
                <a:solidFill>
                  <a:schemeClr val="tx1"/>
                </a:solidFill>
                <a:latin typeface="楷体" panose="02010609060101010101" pitchFamily="49" charset="-122"/>
                <a:ea typeface="楷体" panose="02010609060101010101" pitchFamily="49" charset="-122"/>
              </a:rPr>
              <a:t>3-8</a:t>
            </a:r>
            <a:r>
              <a:rPr lang="zh-CN" altLang="en-US" sz="3200" dirty="0">
                <a:solidFill>
                  <a:schemeClr val="tx1"/>
                </a:solidFill>
                <a:latin typeface="楷体" panose="02010609060101010101" pitchFamily="49" charset="-122"/>
                <a:ea typeface="楷体" panose="02010609060101010101" pitchFamily="49" charset="-122"/>
              </a:rPr>
              <a:t>）、羟值高（羟值当量</a:t>
            </a:r>
            <a:r>
              <a:rPr lang="en-US" altLang="zh-CN" sz="3200" dirty="0">
                <a:solidFill>
                  <a:schemeClr val="tx1"/>
                </a:solidFill>
                <a:latin typeface="楷体" panose="02010609060101010101" pitchFamily="49" charset="-122"/>
                <a:ea typeface="楷体" panose="02010609060101010101" pitchFamily="49" charset="-122"/>
              </a:rPr>
              <a:t>100</a:t>
            </a:r>
            <a:r>
              <a:rPr lang="zh-CN" altLang="en-US" sz="3200" dirty="0">
                <a:solidFill>
                  <a:schemeClr val="tx1"/>
                </a:solidFill>
                <a:latin typeface="楷体" panose="02010609060101010101" pitchFamily="49" charset="-122"/>
                <a:ea typeface="楷体" panose="02010609060101010101" pitchFamily="49" charset="-122"/>
              </a:rPr>
              <a:t>，羟值当量</a:t>
            </a:r>
            <a:r>
              <a:rPr lang="en-US" altLang="zh-CN" sz="3200" dirty="0">
                <a:solidFill>
                  <a:schemeClr val="tx1"/>
                </a:solidFill>
                <a:latin typeface="楷体" panose="02010609060101010101" pitchFamily="49" charset="-122"/>
                <a:ea typeface="楷体" panose="02010609060101010101" pitchFamily="49" charset="-122"/>
              </a:rPr>
              <a:t>=</a:t>
            </a:r>
            <a:r>
              <a:rPr lang="zh-CN" altLang="en-US" sz="3200" dirty="0">
                <a:solidFill>
                  <a:schemeClr val="tx1"/>
                </a:solidFill>
                <a:latin typeface="楷体" panose="02010609060101010101" pitchFamily="49" charset="-122"/>
                <a:ea typeface="楷体" panose="02010609060101010101" pitchFamily="49" charset="-122"/>
              </a:rPr>
              <a:t>分子量</a:t>
            </a:r>
            <a:r>
              <a:rPr lang="en-US" altLang="zh-CN" sz="3200" dirty="0">
                <a:solidFill>
                  <a:schemeClr val="tx1"/>
                </a:solidFill>
                <a:latin typeface="楷体" panose="02010609060101010101" pitchFamily="49" charset="-122"/>
                <a:ea typeface="楷体" panose="02010609060101010101" pitchFamily="49" charset="-122"/>
              </a:rPr>
              <a:t>/</a:t>
            </a:r>
            <a:r>
              <a:rPr lang="zh-CN" altLang="en-US" sz="3200" dirty="0">
                <a:solidFill>
                  <a:schemeClr val="tx1"/>
                </a:solidFill>
                <a:latin typeface="楷体" panose="02010609060101010101" pitchFamily="49" charset="-122"/>
                <a:ea typeface="楷体" panose="02010609060101010101" pitchFamily="49" charset="-122"/>
              </a:rPr>
              <a:t>羟基数）、分子量低。保证</a:t>
            </a:r>
            <a:r>
              <a:rPr lang="en-US" altLang="zh-CN" sz="3200" dirty="0">
                <a:solidFill>
                  <a:schemeClr val="tx1"/>
                </a:solidFill>
                <a:latin typeface="楷体" panose="02010609060101010101" pitchFamily="49" charset="-122"/>
                <a:ea typeface="楷体" panose="02010609060101010101" pitchFamily="49" charset="-122"/>
              </a:rPr>
              <a:t>Mc</a:t>
            </a:r>
            <a:r>
              <a:rPr lang="zh-CN" altLang="en-US" sz="3200" dirty="0">
                <a:solidFill>
                  <a:schemeClr val="tx1"/>
                </a:solidFill>
                <a:latin typeface="楷体" panose="02010609060101010101" pitchFamily="49" charset="-122"/>
                <a:ea typeface="楷体" panose="02010609060101010101" pitchFamily="49" charset="-122"/>
              </a:rPr>
              <a:t>在</a:t>
            </a:r>
            <a:r>
              <a:rPr lang="en-US" altLang="zh-CN" sz="3200" dirty="0">
                <a:solidFill>
                  <a:schemeClr val="tx1"/>
                </a:solidFill>
                <a:latin typeface="楷体" panose="02010609060101010101" pitchFamily="49" charset="-122"/>
                <a:ea typeface="楷体" panose="02010609060101010101" pitchFamily="49" charset="-122"/>
              </a:rPr>
              <a:t>400-800</a:t>
            </a:r>
            <a:r>
              <a:rPr lang="zh-CN" altLang="en-US" sz="3200" dirty="0">
                <a:solidFill>
                  <a:schemeClr val="tx1"/>
                </a:solidFill>
                <a:latin typeface="楷体" panose="02010609060101010101" pitchFamily="49" charset="-122"/>
                <a:ea typeface="楷体" panose="02010609060101010101" pitchFamily="49" charset="-122"/>
              </a:rPr>
              <a:t>之间</a:t>
            </a:r>
            <a:endParaRPr lang="en-US" altLang="zh-CN" sz="3200" dirty="0">
              <a:solidFill>
                <a:schemeClr val="tx1"/>
              </a:solidFill>
              <a:latin typeface="楷体" panose="02010609060101010101" pitchFamily="49" charset="-122"/>
              <a:ea typeface="楷体" panose="02010609060101010101" pitchFamily="49" charset="-122"/>
            </a:endParaRPr>
          </a:p>
          <a:p>
            <a:pPr>
              <a:spcBef>
                <a:spcPts val="2400"/>
              </a:spcBef>
              <a:buClr>
                <a:srgbClr val="002060"/>
              </a:buClr>
            </a:pPr>
            <a:r>
              <a:rPr lang="zh-CN" altLang="en-US" sz="3200" dirty="0">
                <a:solidFill>
                  <a:srgbClr val="0000FF"/>
                </a:solidFill>
                <a:latin typeface="楷体" panose="02010609060101010101" pitchFamily="49" charset="-122"/>
                <a:ea typeface="楷体" panose="02010609060101010101" pitchFamily="49" charset="-122"/>
              </a:rPr>
              <a:t>一般用芳环密度较高的</a:t>
            </a:r>
            <a:r>
              <a:rPr lang="en-US" altLang="zh-CN" sz="3200" dirty="0">
                <a:solidFill>
                  <a:srgbClr val="0000FF"/>
                </a:solidFill>
                <a:latin typeface="楷体" panose="02010609060101010101" pitchFamily="49" charset="-122"/>
                <a:ea typeface="楷体" panose="02010609060101010101" pitchFamily="49" charset="-122"/>
              </a:rPr>
              <a:t>MDI</a:t>
            </a:r>
            <a:r>
              <a:rPr lang="zh-CN" altLang="en-US" sz="3200" dirty="0">
                <a:solidFill>
                  <a:srgbClr val="0000FF"/>
                </a:solidFill>
                <a:latin typeface="楷体" panose="02010609060101010101" pitchFamily="49" charset="-122"/>
                <a:ea typeface="楷体" panose="02010609060101010101" pitchFamily="49" charset="-122"/>
              </a:rPr>
              <a:t>、</a:t>
            </a:r>
            <a:r>
              <a:rPr lang="en-US" altLang="zh-CN" sz="3200" dirty="0">
                <a:solidFill>
                  <a:srgbClr val="0000FF"/>
                </a:solidFill>
                <a:latin typeface="楷体" panose="02010609060101010101" pitchFamily="49" charset="-122"/>
                <a:ea typeface="楷体" panose="02010609060101010101" pitchFamily="49" charset="-122"/>
              </a:rPr>
              <a:t>PAPI</a:t>
            </a:r>
            <a:r>
              <a:rPr lang="zh-CN" altLang="en-US" sz="3200" dirty="0">
                <a:solidFill>
                  <a:srgbClr val="0000FF"/>
                </a:solidFill>
                <a:latin typeface="楷体" panose="02010609060101010101" pitchFamily="49" charset="-122"/>
                <a:ea typeface="楷体" panose="02010609060101010101" pitchFamily="49" charset="-122"/>
              </a:rPr>
              <a:t>、</a:t>
            </a:r>
            <a:r>
              <a:rPr lang="en-US" altLang="zh-CN" sz="3200" dirty="0">
                <a:solidFill>
                  <a:srgbClr val="0000FF"/>
                </a:solidFill>
                <a:latin typeface="楷体" panose="02010609060101010101" pitchFamily="49" charset="-122"/>
                <a:ea typeface="楷体" panose="02010609060101010101" pitchFamily="49" charset="-122"/>
              </a:rPr>
              <a:t>TDI</a:t>
            </a:r>
            <a:r>
              <a:rPr lang="zh-CN" altLang="en-US" sz="3200" dirty="0">
                <a:solidFill>
                  <a:srgbClr val="0000FF"/>
                </a:solidFill>
                <a:latin typeface="楷体" panose="02010609060101010101" pitchFamily="49" charset="-122"/>
                <a:ea typeface="楷体" panose="02010609060101010101" pitchFamily="49" charset="-122"/>
              </a:rPr>
              <a:t>低聚物</a:t>
            </a:r>
            <a:endParaRPr lang="en-US" altLang="zh-CN" sz="3200" dirty="0">
              <a:solidFill>
                <a:srgbClr val="0000FF"/>
              </a:solidFill>
              <a:latin typeface="楷体" panose="02010609060101010101" pitchFamily="49" charset="-122"/>
              <a:ea typeface="楷体" panose="02010609060101010101" pitchFamily="49" charset="-122"/>
            </a:endParaRPr>
          </a:p>
          <a:p>
            <a:pPr marL="457200" indent="-457200">
              <a:spcBef>
                <a:spcPts val="2400"/>
              </a:spcBef>
              <a:buClr>
                <a:srgbClr val="002060"/>
              </a:buClr>
              <a:buFont typeface="Wingdings" panose="05000000000000000000" pitchFamily="2" charset="2"/>
              <a:buChar char="u"/>
            </a:pPr>
            <a:r>
              <a:rPr lang="zh-CN" altLang="en-US" sz="3200" dirty="0">
                <a:solidFill>
                  <a:srgbClr val="FF0000"/>
                </a:solidFill>
                <a:latin typeface="楷体" panose="02010609060101010101" pitchFamily="49" charset="-122"/>
                <a:ea typeface="楷体" panose="02010609060101010101" pitchFamily="49" charset="-122"/>
              </a:rPr>
              <a:t>软质泡沫</a:t>
            </a:r>
            <a:r>
              <a:rPr lang="zh-CN" altLang="en-US" sz="3200" dirty="0">
                <a:solidFill>
                  <a:schemeClr val="tx1"/>
                </a:solidFill>
                <a:latin typeface="楷体" panose="02010609060101010101" pitchFamily="49" charset="-122"/>
                <a:ea typeface="楷体" panose="02010609060101010101" pitchFamily="49" charset="-122"/>
              </a:rPr>
              <a:t>要求多元醇分子量大，在</a:t>
            </a:r>
            <a:r>
              <a:rPr lang="en-US" altLang="zh-CN" sz="3200" dirty="0">
                <a:solidFill>
                  <a:schemeClr val="tx1"/>
                </a:solidFill>
                <a:latin typeface="楷体" panose="02010609060101010101" pitchFamily="49" charset="-122"/>
                <a:ea typeface="楷体" panose="02010609060101010101" pitchFamily="49" charset="-122"/>
              </a:rPr>
              <a:t>2000-3000</a:t>
            </a:r>
            <a:r>
              <a:rPr lang="zh-CN" altLang="en-US" sz="3200" dirty="0">
                <a:solidFill>
                  <a:schemeClr val="tx1"/>
                </a:solidFill>
                <a:latin typeface="楷体" panose="02010609060101010101" pitchFamily="49" charset="-122"/>
                <a:ea typeface="楷体" panose="02010609060101010101" pitchFamily="49" charset="-122"/>
              </a:rPr>
              <a:t>，</a:t>
            </a:r>
            <a:r>
              <a:rPr lang="en-US" altLang="zh-CN" sz="3200" dirty="0">
                <a:solidFill>
                  <a:schemeClr val="tx1"/>
                </a:solidFill>
                <a:latin typeface="楷体" panose="02010609060101010101" pitchFamily="49" charset="-122"/>
                <a:ea typeface="楷体" panose="02010609060101010101" pitchFamily="49" charset="-122"/>
              </a:rPr>
              <a:t>3</a:t>
            </a:r>
            <a:r>
              <a:rPr lang="zh-CN" altLang="en-US" sz="3200" dirty="0">
                <a:solidFill>
                  <a:schemeClr val="tx1"/>
                </a:solidFill>
                <a:latin typeface="楷体" panose="02010609060101010101" pitchFamily="49" charset="-122"/>
                <a:ea typeface="楷体" panose="02010609060101010101" pitchFamily="49" charset="-122"/>
              </a:rPr>
              <a:t>官能度，保证</a:t>
            </a:r>
            <a:r>
              <a:rPr lang="en-US" altLang="zh-CN" sz="3200" dirty="0">
                <a:solidFill>
                  <a:schemeClr val="tx1"/>
                </a:solidFill>
                <a:latin typeface="楷体" panose="02010609060101010101" pitchFamily="49" charset="-122"/>
                <a:ea typeface="楷体" panose="02010609060101010101" pitchFamily="49" charset="-122"/>
              </a:rPr>
              <a:t>Mc</a:t>
            </a:r>
            <a:r>
              <a:rPr lang="zh-CN" altLang="en-US" sz="3200" dirty="0">
                <a:solidFill>
                  <a:schemeClr val="tx1"/>
                </a:solidFill>
                <a:latin typeface="楷体" panose="02010609060101010101" pitchFamily="49" charset="-122"/>
                <a:ea typeface="楷体" panose="02010609060101010101" pitchFamily="49" charset="-122"/>
              </a:rPr>
              <a:t>在</a:t>
            </a:r>
            <a:r>
              <a:rPr lang="en-US" altLang="zh-CN" sz="3200" dirty="0">
                <a:solidFill>
                  <a:schemeClr val="tx1"/>
                </a:solidFill>
                <a:latin typeface="楷体" panose="02010609060101010101" pitchFamily="49" charset="-122"/>
                <a:ea typeface="楷体" panose="02010609060101010101" pitchFamily="49" charset="-122"/>
              </a:rPr>
              <a:t>1000</a:t>
            </a:r>
            <a:r>
              <a:rPr lang="zh-CN" altLang="en-US" sz="3200" dirty="0">
                <a:solidFill>
                  <a:schemeClr val="tx1"/>
                </a:solidFill>
                <a:latin typeface="楷体" panose="02010609060101010101" pitchFamily="49" charset="-122"/>
                <a:ea typeface="楷体" panose="02010609060101010101" pitchFamily="49" charset="-122"/>
              </a:rPr>
              <a:t>左右</a:t>
            </a:r>
            <a:r>
              <a:rPr lang="zh-CN" altLang="en-US" sz="3200" dirty="0">
                <a:solidFill>
                  <a:srgbClr val="0000FF"/>
                </a:solidFill>
                <a:latin typeface="楷体" panose="02010609060101010101" pitchFamily="49" charset="-122"/>
                <a:ea typeface="楷体" panose="02010609060101010101" pitchFamily="49" charset="-122"/>
              </a:rPr>
              <a:t>采用</a:t>
            </a:r>
            <a:r>
              <a:rPr lang="en-US" altLang="zh-CN" sz="3200" dirty="0">
                <a:solidFill>
                  <a:srgbClr val="0000FF"/>
                </a:solidFill>
                <a:latin typeface="楷体" panose="02010609060101010101" pitchFamily="49" charset="-122"/>
                <a:ea typeface="楷体" panose="02010609060101010101" pitchFamily="49" charset="-122"/>
              </a:rPr>
              <a:t>TDI</a:t>
            </a:r>
            <a:endParaRPr lang="zh-CN" altLang="en-US" sz="3200" dirty="0">
              <a:solidFill>
                <a:srgbClr val="0000FF"/>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5798652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43037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）催化剂</a:t>
            </a:r>
          </a:p>
        </p:txBody>
      </p:sp>
      <p:sp>
        <p:nvSpPr>
          <p:cNvPr id="9" name="对角圆角矩形 8"/>
          <p:cNvSpPr/>
          <p:nvPr/>
        </p:nvSpPr>
        <p:spPr>
          <a:xfrm>
            <a:off x="683568" y="896923"/>
            <a:ext cx="8064896" cy="2040321"/>
          </a:xfrm>
          <a:prstGeom prst="round2DiagRect">
            <a:avLst>
              <a:gd name="adj1" fmla="val 50000"/>
              <a:gd name="adj2" fmla="val 0"/>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胺类能加快</a:t>
            </a:r>
            <a:r>
              <a:rPr lang="en-US" altLang="zh-CN" sz="3200" dirty="0">
                <a:solidFill>
                  <a:schemeClr val="tx1"/>
                </a:solidFill>
                <a:latin typeface="楷体" panose="02010609060101010101" pitchFamily="49" charset="-122"/>
                <a:ea typeface="楷体" panose="02010609060101010101" pitchFamily="49" charset="-122"/>
              </a:rPr>
              <a:t>NCO/H</a:t>
            </a:r>
            <a:r>
              <a:rPr lang="en-US" altLang="zh-CN" sz="3200" baseline="-25000" dirty="0">
                <a:solidFill>
                  <a:schemeClr val="tx1"/>
                </a:solidFill>
                <a:latin typeface="楷体" panose="02010609060101010101" pitchFamily="49" charset="-122"/>
                <a:ea typeface="楷体" panose="02010609060101010101" pitchFamily="49" charset="-122"/>
              </a:rPr>
              <a:t>2</a:t>
            </a:r>
            <a:r>
              <a:rPr lang="en-US" altLang="zh-CN" sz="3200" dirty="0">
                <a:solidFill>
                  <a:schemeClr val="tx1"/>
                </a:solidFill>
                <a:latin typeface="楷体" panose="02010609060101010101" pitchFamily="49" charset="-122"/>
                <a:ea typeface="楷体" panose="02010609060101010101" pitchFamily="49" charset="-122"/>
              </a:rPr>
              <a:t>O</a:t>
            </a:r>
            <a:r>
              <a:rPr lang="zh-CN" altLang="en-US" sz="3200" dirty="0">
                <a:solidFill>
                  <a:schemeClr val="tx1"/>
                </a:solidFill>
                <a:latin typeface="楷体" panose="02010609060101010101" pitchFamily="49" charset="-122"/>
                <a:ea typeface="楷体" panose="02010609060101010101" pitchFamily="49" charset="-122"/>
              </a:rPr>
              <a:t>反应，而锡类主要使</a:t>
            </a:r>
            <a:r>
              <a:rPr lang="en-US" altLang="zh-CN" sz="3200" dirty="0">
                <a:solidFill>
                  <a:schemeClr val="tx1"/>
                </a:solidFill>
                <a:latin typeface="楷体" panose="02010609060101010101" pitchFamily="49" charset="-122"/>
                <a:ea typeface="楷体" panose="02010609060101010101" pitchFamily="49" charset="-122"/>
              </a:rPr>
              <a:t>NCO/OH</a:t>
            </a:r>
            <a:r>
              <a:rPr lang="zh-CN" altLang="en-US" sz="3200" dirty="0">
                <a:solidFill>
                  <a:schemeClr val="tx1"/>
                </a:solidFill>
                <a:latin typeface="楷体" panose="02010609060101010101" pitchFamily="49" charset="-122"/>
                <a:ea typeface="楷体" panose="02010609060101010101" pitchFamily="49" charset="-122"/>
              </a:rPr>
              <a:t>反应加快</a:t>
            </a:r>
          </a:p>
        </p:txBody>
      </p:sp>
      <p:sp>
        <p:nvSpPr>
          <p:cNvPr id="10" name="对角圆角矩形 9"/>
          <p:cNvSpPr/>
          <p:nvPr/>
        </p:nvSpPr>
        <p:spPr>
          <a:xfrm>
            <a:off x="623329" y="3176972"/>
            <a:ext cx="243037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3</a:t>
            </a:r>
            <a:r>
              <a:rPr lang="zh-CN" altLang="en-US" sz="2800" dirty="0">
                <a:latin typeface="楷体" panose="02010609060101010101" pitchFamily="49" charset="-122"/>
                <a:ea typeface="楷体" panose="02010609060101010101" pitchFamily="49" charset="-122"/>
                <a:cs typeface="Arial" panose="020B0604020202020204" pitchFamily="34" charset="0"/>
              </a:rPr>
              <a:t>）发泡剂</a:t>
            </a:r>
          </a:p>
        </p:txBody>
      </p:sp>
      <p:sp>
        <p:nvSpPr>
          <p:cNvPr id="11" name="对角圆角矩形 10"/>
          <p:cNvSpPr/>
          <p:nvPr/>
        </p:nvSpPr>
        <p:spPr>
          <a:xfrm>
            <a:off x="683568" y="3920757"/>
            <a:ext cx="8064896" cy="2676372"/>
          </a:xfrm>
          <a:prstGeom prst="round2DiagRect">
            <a:avLst>
              <a:gd name="adj1" fmla="val 50000"/>
              <a:gd name="adj2" fmla="val 0"/>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水是</a:t>
            </a:r>
            <a:r>
              <a:rPr lang="zh-CN" altLang="en-US" sz="3200" dirty="0">
                <a:solidFill>
                  <a:srgbClr val="FF0000"/>
                </a:solidFill>
                <a:latin typeface="楷体" panose="02010609060101010101" pitchFamily="49" charset="-122"/>
                <a:ea typeface="楷体" panose="02010609060101010101" pitchFamily="49" charset="-122"/>
              </a:rPr>
              <a:t>化学发泡</a:t>
            </a:r>
            <a:endParaRPr lang="en-US" altLang="zh-CN" sz="3200" dirty="0">
              <a:solidFill>
                <a:srgbClr val="FF0000"/>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低沸点卤代烃受热汽化达到发泡目的是</a:t>
            </a:r>
            <a:r>
              <a:rPr lang="zh-CN" altLang="en-US" sz="3200" dirty="0">
                <a:solidFill>
                  <a:srgbClr val="FF0000"/>
                </a:solidFill>
                <a:latin typeface="楷体" panose="02010609060101010101" pitchFamily="49" charset="-122"/>
                <a:ea typeface="楷体" panose="02010609060101010101" pitchFamily="49" charset="-122"/>
              </a:rPr>
              <a:t>物理发泡</a:t>
            </a:r>
          </a:p>
        </p:txBody>
      </p:sp>
    </p:spTree>
    <p:extLst>
      <p:ext uri="{BB962C8B-B14F-4D97-AF65-F5344CB8AC3E}">
        <p14:creationId xmlns:p14="http://schemas.microsoft.com/office/powerpoint/2010/main" val="42492876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9478" y="14686"/>
            <a:ext cx="322246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4</a:t>
            </a:r>
            <a:r>
              <a:rPr lang="zh-CN" altLang="en-US" sz="2800" dirty="0">
                <a:latin typeface="楷体" panose="02010609060101010101" pitchFamily="49" charset="-122"/>
                <a:ea typeface="楷体" panose="02010609060101010101" pitchFamily="49" charset="-122"/>
                <a:cs typeface="Arial" panose="020B0604020202020204" pitchFamily="34" charset="0"/>
              </a:rPr>
              <a:t>）泡沫稳定剂</a:t>
            </a:r>
          </a:p>
        </p:txBody>
      </p:sp>
      <p:sp>
        <p:nvSpPr>
          <p:cNvPr id="9" name="对角圆角矩形 8"/>
          <p:cNvSpPr/>
          <p:nvPr/>
        </p:nvSpPr>
        <p:spPr>
          <a:xfrm>
            <a:off x="736095" y="664166"/>
            <a:ext cx="8064896" cy="3420219"/>
          </a:xfrm>
          <a:prstGeom prst="round2DiagRect">
            <a:avLst>
              <a:gd name="adj1" fmla="val 29865"/>
              <a:gd name="adj2" fmla="val 0"/>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降低表面张力、微孔均匀分布、提高孔壁强度，多用硅油</a:t>
            </a:r>
          </a:p>
        </p:txBody>
      </p:sp>
      <p:pic>
        <p:nvPicPr>
          <p:cNvPr id="10" name="Picture 3" descr="1"/>
          <p:cNvPicPr>
            <a:picLocks noChangeAspect="1" noChangeArrowheads="1"/>
          </p:cNvPicPr>
          <p:nvPr/>
        </p:nvPicPr>
        <p:blipFill>
          <a:blip r:embed="rId2" cstate="print"/>
          <a:srcRect/>
          <a:stretch>
            <a:fillRect/>
          </a:stretch>
        </p:blipFill>
        <p:spPr bwMode="auto">
          <a:xfrm>
            <a:off x="2101543" y="1887044"/>
            <a:ext cx="5334000" cy="2124075"/>
          </a:xfrm>
          <a:prstGeom prst="rect">
            <a:avLst/>
          </a:prstGeom>
          <a:noFill/>
          <a:ln w="9525">
            <a:solidFill>
              <a:schemeClr val="hlink"/>
            </a:solidFill>
            <a:miter lim="800000"/>
            <a:headEnd/>
            <a:tailEnd/>
          </a:ln>
        </p:spPr>
      </p:pic>
      <p:sp>
        <p:nvSpPr>
          <p:cNvPr id="11" name="Rectangle 4"/>
          <p:cNvSpPr>
            <a:spLocks noChangeArrowheads="1"/>
          </p:cNvSpPr>
          <p:nvPr/>
        </p:nvSpPr>
        <p:spPr bwMode="auto">
          <a:xfrm>
            <a:off x="2411760" y="3555256"/>
            <a:ext cx="1511300" cy="396875"/>
          </a:xfrm>
          <a:prstGeom prst="rect">
            <a:avLst/>
          </a:prstGeom>
          <a:noFill/>
          <a:ln w="12700" cap="sq">
            <a:noFill/>
            <a:miter lim="800000"/>
            <a:headEnd type="none" w="sm" len="sm"/>
            <a:tailEnd type="none" w="sm" len="sm"/>
          </a:ln>
          <a:effectLst/>
        </p:spPr>
        <p:txBody>
          <a:bodyPr wrap="none">
            <a:spAutoFit/>
          </a:bodyPr>
          <a:lstStyle/>
          <a:p>
            <a:r>
              <a:rPr kumimoji="1" lang="en-US" altLang="zh-CN" sz="2000" dirty="0">
                <a:solidFill>
                  <a:srgbClr val="FF0000"/>
                </a:solidFill>
                <a:latin typeface="Times New Roman" pitchFamily="18" charset="0"/>
              </a:rPr>
              <a:t>Si—O—C</a:t>
            </a:r>
            <a:r>
              <a:rPr kumimoji="1" lang="zh-CN" altLang="en-US" sz="2000" dirty="0">
                <a:solidFill>
                  <a:srgbClr val="FF0000"/>
                </a:solidFill>
                <a:latin typeface="Times New Roman" pitchFamily="18" charset="0"/>
              </a:rPr>
              <a:t>型</a:t>
            </a:r>
          </a:p>
        </p:txBody>
      </p:sp>
      <p:sp>
        <p:nvSpPr>
          <p:cNvPr id="12" name="对角圆角矩形 11"/>
          <p:cNvSpPr/>
          <p:nvPr/>
        </p:nvSpPr>
        <p:spPr>
          <a:xfrm>
            <a:off x="9478" y="4213200"/>
            <a:ext cx="322246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5</a:t>
            </a:r>
            <a:r>
              <a:rPr lang="zh-CN" altLang="en-US" sz="2800" dirty="0">
                <a:latin typeface="楷体" panose="02010609060101010101" pitchFamily="49" charset="-122"/>
                <a:ea typeface="楷体" panose="02010609060101010101" pitchFamily="49" charset="-122"/>
                <a:cs typeface="Arial" panose="020B0604020202020204" pitchFamily="34" charset="0"/>
              </a:rPr>
              <a:t>）开孔剂</a:t>
            </a:r>
          </a:p>
        </p:txBody>
      </p:sp>
      <p:sp>
        <p:nvSpPr>
          <p:cNvPr id="14" name="Rectangle 6"/>
          <p:cNvSpPr>
            <a:spLocks noChangeArrowheads="1"/>
          </p:cNvSpPr>
          <p:nvPr/>
        </p:nvSpPr>
        <p:spPr bwMode="auto">
          <a:xfrm>
            <a:off x="1187624" y="4890198"/>
            <a:ext cx="7545655" cy="461665"/>
          </a:xfrm>
          <a:prstGeom prst="rect">
            <a:avLst/>
          </a:prstGeom>
          <a:noFill/>
          <a:ln w="12700" cap="sq">
            <a:noFill/>
            <a:miter lim="800000"/>
            <a:headEnd type="none" w="sm" len="sm"/>
            <a:tailEnd type="none" w="sm" len="sm"/>
          </a:ln>
          <a:effectLst/>
        </p:spPr>
        <p:txBody>
          <a:bodyPr wrap="none">
            <a:spAutoFit/>
          </a:bodyPr>
          <a:lstStyle/>
          <a:p>
            <a:r>
              <a:rPr kumimoji="1" lang="zh-CN" altLang="en-US" sz="2400" dirty="0">
                <a:latin typeface="Times New Roman" pitchFamily="18" charset="0"/>
              </a:rPr>
              <a:t>直链烃或脂环烃</a:t>
            </a:r>
            <a:r>
              <a:rPr kumimoji="1" lang="en-US" altLang="zh-CN" sz="2400" dirty="0">
                <a:latin typeface="Times New Roman" pitchFamily="18" charset="0"/>
              </a:rPr>
              <a:t>(</a:t>
            </a:r>
            <a:r>
              <a:rPr kumimoji="1" lang="zh-CN" altLang="en-US" sz="2400" dirty="0">
                <a:latin typeface="Times New Roman" pitchFamily="18" charset="0"/>
              </a:rPr>
              <a:t>如聚丙烯、聚丁二烯及液体石蜡等</a:t>
            </a:r>
            <a:r>
              <a:rPr kumimoji="1" lang="en-US" altLang="zh-CN" sz="2400" dirty="0">
                <a:latin typeface="Times New Roman" pitchFamily="18" charset="0"/>
              </a:rPr>
              <a:t>) </a:t>
            </a:r>
            <a:r>
              <a:rPr kumimoji="1" lang="zh-CN" altLang="en-US" sz="2400" dirty="0">
                <a:latin typeface="Times New Roman" pitchFamily="18" charset="0"/>
              </a:rPr>
              <a:t>。</a:t>
            </a:r>
            <a:endParaRPr kumimoji="1" lang="zh-CN" altLang="en-US" sz="2400" dirty="0">
              <a:solidFill>
                <a:srgbClr val="FFFF00"/>
              </a:solidFill>
              <a:latin typeface="Times New Roman" pitchFamily="18" charset="0"/>
            </a:endParaRPr>
          </a:p>
        </p:txBody>
      </p:sp>
      <p:sp>
        <p:nvSpPr>
          <p:cNvPr id="15" name="Rectangle 7"/>
          <p:cNvSpPr>
            <a:spLocks noChangeArrowheads="1"/>
          </p:cNvSpPr>
          <p:nvPr/>
        </p:nvSpPr>
        <p:spPr bwMode="auto">
          <a:xfrm>
            <a:off x="4783832" y="5478634"/>
            <a:ext cx="2940050" cy="469900"/>
          </a:xfrm>
          <a:prstGeom prst="rect">
            <a:avLst/>
          </a:prstGeom>
          <a:noFill/>
          <a:ln w="12700" cap="sq">
            <a:solidFill>
              <a:srgbClr val="FF0000"/>
            </a:solidFill>
            <a:miter lim="800000"/>
            <a:headEnd type="none" w="sm" len="sm"/>
            <a:tailEnd type="none" w="sm" len="sm"/>
          </a:ln>
          <a:effectLst/>
        </p:spPr>
        <p:txBody>
          <a:bodyPr wrap="none">
            <a:spAutoFit/>
          </a:bodyPr>
          <a:lstStyle/>
          <a:p>
            <a:r>
              <a:rPr kumimoji="1" lang="zh-CN" altLang="en-US" sz="2400">
                <a:latin typeface="Times New Roman" pitchFamily="18" charset="0"/>
              </a:rPr>
              <a:t>缓冲和吸音性能良好</a:t>
            </a:r>
          </a:p>
        </p:txBody>
      </p:sp>
      <p:sp>
        <p:nvSpPr>
          <p:cNvPr id="16" name="Rectangle 8"/>
          <p:cNvSpPr>
            <a:spLocks noChangeArrowheads="1"/>
          </p:cNvSpPr>
          <p:nvPr/>
        </p:nvSpPr>
        <p:spPr bwMode="auto">
          <a:xfrm>
            <a:off x="4860032" y="6012034"/>
            <a:ext cx="1720850" cy="469900"/>
          </a:xfrm>
          <a:prstGeom prst="rect">
            <a:avLst/>
          </a:prstGeom>
          <a:noFill/>
          <a:ln w="12700" cap="sq">
            <a:solidFill>
              <a:srgbClr val="FF0000"/>
            </a:solidFill>
            <a:miter lim="800000"/>
            <a:headEnd type="none" w="sm" len="sm"/>
            <a:tailEnd type="none" w="sm" len="sm"/>
          </a:ln>
          <a:effectLst/>
        </p:spPr>
        <p:txBody>
          <a:bodyPr wrap="none">
            <a:spAutoFit/>
          </a:bodyPr>
          <a:lstStyle/>
          <a:p>
            <a:r>
              <a:rPr kumimoji="1" lang="zh-CN" altLang="en-US" sz="2400">
                <a:latin typeface="Times New Roman" pitchFamily="18" charset="0"/>
              </a:rPr>
              <a:t>隔热性良好</a:t>
            </a:r>
          </a:p>
        </p:txBody>
      </p:sp>
      <p:sp>
        <p:nvSpPr>
          <p:cNvPr id="17" name="Rectangle 9"/>
          <p:cNvSpPr>
            <a:spLocks noChangeArrowheads="1"/>
          </p:cNvSpPr>
          <p:nvPr/>
        </p:nvSpPr>
        <p:spPr bwMode="auto">
          <a:xfrm>
            <a:off x="1323082" y="5478634"/>
            <a:ext cx="2330450" cy="469900"/>
          </a:xfrm>
          <a:prstGeom prst="rect">
            <a:avLst/>
          </a:prstGeom>
          <a:noFill/>
          <a:ln w="12700" cap="sq">
            <a:solidFill>
              <a:srgbClr val="FF0000"/>
            </a:solidFill>
            <a:miter lim="800000"/>
            <a:headEnd type="none" w="sm" len="sm"/>
            <a:tailEnd type="none" w="sm" len="sm"/>
          </a:ln>
          <a:effectLst/>
        </p:spPr>
        <p:txBody>
          <a:bodyPr wrap="none">
            <a:spAutoFit/>
          </a:bodyPr>
          <a:lstStyle/>
          <a:p>
            <a:r>
              <a:rPr kumimoji="1" lang="zh-CN" altLang="en-US" sz="2400" dirty="0">
                <a:latin typeface="Times New Roman" pitchFamily="18" charset="0"/>
              </a:rPr>
              <a:t>开孔型泡沫塑料</a:t>
            </a:r>
          </a:p>
        </p:txBody>
      </p:sp>
      <p:sp>
        <p:nvSpPr>
          <p:cNvPr id="18" name="Rectangle 10"/>
          <p:cNvSpPr>
            <a:spLocks noChangeArrowheads="1"/>
          </p:cNvSpPr>
          <p:nvPr/>
        </p:nvSpPr>
        <p:spPr bwMode="auto">
          <a:xfrm>
            <a:off x="1323082" y="6012034"/>
            <a:ext cx="2330450" cy="469900"/>
          </a:xfrm>
          <a:prstGeom prst="rect">
            <a:avLst/>
          </a:prstGeom>
          <a:noFill/>
          <a:ln w="12700" cap="sq">
            <a:solidFill>
              <a:srgbClr val="FF0000"/>
            </a:solidFill>
            <a:miter lim="800000"/>
            <a:headEnd type="none" w="sm" len="sm"/>
            <a:tailEnd type="none" w="sm" len="sm"/>
          </a:ln>
          <a:effectLst/>
        </p:spPr>
        <p:txBody>
          <a:bodyPr wrap="none">
            <a:spAutoFit/>
          </a:bodyPr>
          <a:lstStyle/>
          <a:p>
            <a:r>
              <a:rPr kumimoji="1" lang="zh-CN" altLang="en-US" sz="2400" dirty="0">
                <a:latin typeface="Times New Roman" pitchFamily="18" charset="0"/>
              </a:rPr>
              <a:t>闭孔型泡沫塑料</a:t>
            </a:r>
          </a:p>
        </p:txBody>
      </p:sp>
      <p:sp>
        <p:nvSpPr>
          <p:cNvPr id="19" name="Line 11"/>
          <p:cNvSpPr>
            <a:spLocks noChangeShapeType="1"/>
          </p:cNvSpPr>
          <p:nvPr/>
        </p:nvSpPr>
        <p:spPr bwMode="auto">
          <a:xfrm>
            <a:off x="3685282" y="5707234"/>
            <a:ext cx="1066800" cy="0"/>
          </a:xfrm>
          <a:prstGeom prst="line">
            <a:avLst/>
          </a:prstGeom>
          <a:noFill/>
          <a:ln w="12700" cap="sq">
            <a:solidFill>
              <a:srgbClr val="FF0000"/>
            </a:solidFill>
            <a:round/>
            <a:headEnd type="none" w="sm" len="sm"/>
            <a:tailEnd type="triangle" w="sm" len="sm"/>
          </a:ln>
          <a:effectLst/>
        </p:spPr>
        <p:txBody>
          <a:bodyPr/>
          <a:lstStyle/>
          <a:p>
            <a:endParaRPr lang="zh-CN" altLang="en-US"/>
          </a:p>
        </p:txBody>
      </p:sp>
      <p:sp>
        <p:nvSpPr>
          <p:cNvPr id="20" name="Line 12"/>
          <p:cNvSpPr>
            <a:spLocks noChangeShapeType="1"/>
          </p:cNvSpPr>
          <p:nvPr/>
        </p:nvSpPr>
        <p:spPr bwMode="auto">
          <a:xfrm>
            <a:off x="3685282" y="6240634"/>
            <a:ext cx="1066800" cy="0"/>
          </a:xfrm>
          <a:prstGeom prst="line">
            <a:avLst/>
          </a:prstGeom>
          <a:noFill/>
          <a:ln w="12700" cap="sq">
            <a:solidFill>
              <a:srgbClr val="FF0000"/>
            </a:solidFill>
            <a:round/>
            <a:headEnd type="none" w="sm" len="sm"/>
            <a:tailEnd type="triangle" w="sm" len="sm"/>
          </a:ln>
          <a:effectLst/>
        </p:spPr>
        <p:txBody>
          <a:bodyPr/>
          <a:lstStyle/>
          <a:p>
            <a:endParaRPr lang="zh-CN" altLang="en-US"/>
          </a:p>
        </p:txBody>
      </p:sp>
    </p:spTree>
    <p:extLst>
      <p:ext uri="{BB962C8B-B14F-4D97-AF65-F5344CB8AC3E}">
        <p14:creationId xmlns:p14="http://schemas.microsoft.com/office/powerpoint/2010/main" val="40148031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5562" y="-2898"/>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5.</a:t>
            </a:r>
            <a:r>
              <a:rPr lang="zh-CN" altLang="en-US" sz="2800" dirty="0">
                <a:latin typeface="楷体" panose="02010609060101010101" pitchFamily="49" charset="-122"/>
                <a:ea typeface="楷体" panose="02010609060101010101" pitchFamily="49" charset="-122"/>
                <a:cs typeface="Arial" panose="020B0604020202020204" pitchFamily="34" charset="0"/>
              </a:rPr>
              <a:t>典型配方</a:t>
            </a:r>
          </a:p>
        </p:txBody>
      </p:sp>
      <p:graphicFrame>
        <p:nvGraphicFramePr>
          <p:cNvPr id="2" name="表格 1"/>
          <p:cNvGraphicFramePr>
            <a:graphicFrameLocks noGrp="1"/>
          </p:cNvGraphicFramePr>
          <p:nvPr>
            <p:extLst>
              <p:ext uri="{D42A27DB-BD31-4B8C-83A1-F6EECF244321}">
                <p14:modId xmlns:p14="http://schemas.microsoft.com/office/powerpoint/2010/main" val="1934632045"/>
              </p:ext>
            </p:extLst>
          </p:nvPr>
        </p:nvGraphicFramePr>
        <p:xfrm>
          <a:off x="475556" y="572939"/>
          <a:ext cx="3240360" cy="3474720"/>
        </p:xfrm>
        <a:graphic>
          <a:graphicData uri="http://schemas.openxmlformats.org/drawingml/2006/table">
            <a:tbl>
              <a:tblPr firstRow="1" bandRow="1">
                <a:tableStyleId>{93296810-A885-4BE3-A3E7-6D5BEEA58F35}</a:tableStyleId>
              </a:tblPr>
              <a:tblGrid>
                <a:gridCol w="1800200">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tblGrid>
              <a:tr h="370840">
                <a:tc>
                  <a:txBody>
                    <a:bodyPr/>
                    <a:lstStyle/>
                    <a:p>
                      <a:pPr algn="ctr"/>
                      <a:r>
                        <a:rPr lang="zh-CN" altLang="en-US" sz="2000" dirty="0"/>
                        <a:t>组份</a:t>
                      </a:r>
                    </a:p>
                  </a:txBody>
                  <a:tcPr anchor="ctr"/>
                </a:tc>
                <a:tc>
                  <a:txBody>
                    <a:bodyPr/>
                    <a:lstStyle/>
                    <a:p>
                      <a:pPr algn="ctr"/>
                      <a:r>
                        <a:rPr lang="zh-CN" altLang="en-US" sz="2000" dirty="0"/>
                        <a:t>质量份数</a:t>
                      </a:r>
                    </a:p>
                  </a:txBody>
                  <a:tcPr anchor="ctr"/>
                </a:tc>
                <a:extLst>
                  <a:ext uri="{0D108BD9-81ED-4DB2-BD59-A6C34878D82A}">
                    <a16:rowId xmlns:a16="http://schemas.microsoft.com/office/drawing/2014/main" val="10000"/>
                  </a:ext>
                </a:extLst>
              </a:tr>
              <a:tr h="370840">
                <a:tc>
                  <a:txBody>
                    <a:bodyPr/>
                    <a:lstStyle/>
                    <a:p>
                      <a:pPr algn="ctr"/>
                      <a:r>
                        <a:rPr lang="zh-CN" altLang="en-US" sz="2000" dirty="0"/>
                        <a:t>聚醚三元醇（</a:t>
                      </a:r>
                      <a:r>
                        <a:rPr lang="en-US" altLang="zh-CN" sz="2000" dirty="0"/>
                        <a:t>Mw3000</a:t>
                      </a:r>
                      <a:r>
                        <a:rPr lang="zh-CN" altLang="en-US" sz="2000" dirty="0"/>
                        <a:t>）</a:t>
                      </a:r>
                    </a:p>
                  </a:txBody>
                  <a:tcPr anchor="ctr"/>
                </a:tc>
                <a:tc>
                  <a:txBody>
                    <a:bodyPr/>
                    <a:lstStyle/>
                    <a:p>
                      <a:pPr algn="ctr"/>
                      <a:r>
                        <a:rPr lang="en-US" altLang="zh-CN" sz="2000" dirty="0"/>
                        <a:t>100</a:t>
                      </a:r>
                      <a:endParaRPr lang="zh-CN" altLang="en-US" sz="2000" dirty="0"/>
                    </a:p>
                  </a:txBody>
                  <a:tcPr anchor="ctr"/>
                </a:tc>
                <a:extLst>
                  <a:ext uri="{0D108BD9-81ED-4DB2-BD59-A6C34878D82A}">
                    <a16:rowId xmlns:a16="http://schemas.microsoft.com/office/drawing/2014/main" val="10001"/>
                  </a:ext>
                </a:extLst>
              </a:tr>
              <a:tr h="370840">
                <a:tc>
                  <a:txBody>
                    <a:bodyPr/>
                    <a:lstStyle/>
                    <a:p>
                      <a:pPr algn="ctr"/>
                      <a:r>
                        <a:rPr lang="en-US" altLang="zh-CN" sz="2000" dirty="0"/>
                        <a:t>TDI-80</a:t>
                      </a:r>
                      <a:endParaRPr lang="zh-CN" altLang="en-US" sz="2000" dirty="0"/>
                    </a:p>
                  </a:txBody>
                  <a:tcPr anchor="ctr"/>
                </a:tc>
                <a:tc>
                  <a:txBody>
                    <a:bodyPr/>
                    <a:lstStyle/>
                    <a:p>
                      <a:pPr algn="ctr"/>
                      <a:r>
                        <a:rPr lang="en-US" altLang="zh-CN" sz="2000" dirty="0"/>
                        <a:t>46</a:t>
                      </a:r>
                      <a:endParaRPr lang="zh-CN" altLang="en-US" sz="2000" dirty="0"/>
                    </a:p>
                  </a:txBody>
                  <a:tcPr anchor="ctr"/>
                </a:tc>
                <a:extLst>
                  <a:ext uri="{0D108BD9-81ED-4DB2-BD59-A6C34878D82A}">
                    <a16:rowId xmlns:a16="http://schemas.microsoft.com/office/drawing/2014/main" val="10002"/>
                  </a:ext>
                </a:extLst>
              </a:tr>
              <a:tr h="370840">
                <a:tc>
                  <a:txBody>
                    <a:bodyPr/>
                    <a:lstStyle/>
                    <a:p>
                      <a:pPr algn="ctr"/>
                      <a:r>
                        <a:rPr lang="zh-CN" altLang="en-US" sz="2000" dirty="0"/>
                        <a:t>有机锡</a:t>
                      </a:r>
                    </a:p>
                  </a:txBody>
                  <a:tcPr anchor="ctr"/>
                </a:tc>
                <a:tc>
                  <a:txBody>
                    <a:bodyPr/>
                    <a:lstStyle/>
                    <a:p>
                      <a:pPr algn="ctr"/>
                      <a:r>
                        <a:rPr lang="en-US" altLang="zh-CN" sz="2000" dirty="0"/>
                        <a:t>0.4</a:t>
                      </a:r>
                      <a:endParaRPr lang="zh-CN" altLang="en-US" sz="2000" dirty="0"/>
                    </a:p>
                  </a:txBody>
                  <a:tcPr anchor="ctr"/>
                </a:tc>
                <a:extLst>
                  <a:ext uri="{0D108BD9-81ED-4DB2-BD59-A6C34878D82A}">
                    <a16:rowId xmlns:a16="http://schemas.microsoft.com/office/drawing/2014/main" val="10003"/>
                  </a:ext>
                </a:extLst>
              </a:tr>
              <a:tr h="370840">
                <a:tc>
                  <a:txBody>
                    <a:bodyPr/>
                    <a:lstStyle/>
                    <a:p>
                      <a:pPr algn="ctr"/>
                      <a:r>
                        <a:rPr lang="zh-CN" altLang="en-US" sz="2000" dirty="0"/>
                        <a:t>叔胺</a:t>
                      </a:r>
                    </a:p>
                  </a:txBody>
                  <a:tcPr anchor="ctr"/>
                </a:tc>
                <a:tc>
                  <a:txBody>
                    <a:bodyPr/>
                    <a:lstStyle/>
                    <a:p>
                      <a:pPr algn="ctr"/>
                      <a:r>
                        <a:rPr lang="en-US" altLang="zh-CN" sz="2000" dirty="0"/>
                        <a:t>0.2</a:t>
                      </a:r>
                      <a:endParaRPr lang="zh-CN" altLang="en-US" sz="2000" dirty="0"/>
                    </a:p>
                  </a:txBody>
                  <a:tcPr anchor="ctr"/>
                </a:tc>
                <a:extLst>
                  <a:ext uri="{0D108BD9-81ED-4DB2-BD59-A6C34878D82A}">
                    <a16:rowId xmlns:a16="http://schemas.microsoft.com/office/drawing/2014/main" val="10004"/>
                  </a:ext>
                </a:extLst>
              </a:tr>
              <a:tr h="370840">
                <a:tc>
                  <a:txBody>
                    <a:bodyPr/>
                    <a:lstStyle/>
                    <a:p>
                      <a:pPr algn="ctr"/>
                      <a:r>
                        <a:rPr lang="zh-CN" altLang="en-US" sz="2000" dirty="0"/>
                        <a:t>有机硅</a:t>
                      </a:r>
                    </a:p>
                  </a:txBody>
                  <a:tcPr anchor="ctr"/>
                </a:tc>
                <a:tc>
                  <a:txBody>
                    <a:bodyPr/>
                    <a:lstStyle/>
                    <a:p>
                      <a:pPr algn="ctr"/>
                      <a:r>
                        <a:rPr lang="en-US" altLang="zh-CN" sz="2000" dirty="0"/>
                        <a:t>0.1</a:t>
                      </a:r>
                      <a:endParaRPr lang="zh-CN" altLang="en-US" sz="2000" dirty="0"/>
                    </a:p>
                  </a:txBody>
                  <a:tcPr anchor="ctr"/>
                </a:tc>
                <a:extLst>
                  <a:ext uri="{0D108BD9-81ED-4DB2-BD59-A6C34878D82A}">
                    <a16:rowId xmlns:a16="http://schemas.microsoft.com/office/drawing/2014/main" val="10005"/>
                  </a:ext>
                </a:extLst>
              </a:tr>
              <a:tr h="370840">
                <a:tc>
                  <a:txBody>
                    <a:bodyPr/>
                    <a:lstStyle/>
                    <a:p>
                      <a:pPr algn="ctr"/>
                      <a:r>
                        <a:rPr lang="zh-CN" altLang="en-US" sz="2000" dirty="0"/>
                        <a:t>水</a:t>
                      </a:r>
                    </a:p>
                  </a:txBody>
                  <a:tcPr anchor="ctr"/>
                </a:tc>
                <a:tc>
                  <a:txBody>
                    <a:bodyPr/>
                    <a:lstStyle/>
                    <a:p>
                      <a:pPr algn="ctr"/>
                      <a:r>
                        <a:rPr lang="en-US" altLang="zh-CN" sz="2000" dirty="0"/>
                        <a:t>3.6</a:t>
                      </a:r>
                      <a:endParaRPr lang="zh-CN" altLang="en-US" sz="2000" dirty="0"/>
                    </a:p>
                  </a:txBody>
                  <a:tcPr anchor="ctr"/>
                </a:tc>
                <a:extLst>
                  <a:ext uri="{0D108BD9-81ED-4DB2-BD59-A6C34878D82A}">
                    <a16:rowId xmlns:a16="http://schemas.microsoft.com/office/drawing/2014/main" val="10006"/>
                  </a:ext>
                </a:extLst>
              </a:tr>
              <a:tr h="370840">
                <a:tc>
                  <a:txBody>
                    <a:bodyPr/>
                    <a:lstStyle/>
                    <a:p>
                      <a:pPr algn="ctr"/>
                      <a:r>
                        <a:rPr lang="zh-CN" altLang="en-US" sz="2000" dirty="0"/>
                        <a:t>三氯一氟甲烷</a:t>
                      </a:r>
                    </a:p>
                  </a:txBody>
                  <a:tcPr anchor="ctr"/>
                </a:tc>
                <a:tc>
                  <a:txBody>
                    <a:bodyPr/>
                    <a:lstStyle/>
                    <a:p>
                      <a:pPr algn="ctr"/>
                      <a:r>
                        <a:rPr lang="en-US" altLang="zh-CN" sz="2000" dirty="0"/>
                        <a:t>0-15</a:t>
                      </a:r>
                      <a:endParaRPr lang="zh-CN" altLang="en-US" sz="2000" dirty="0"/>
                    </a:p>
                  </a:txBody>
                  <a:tcPr anchor="ctr"/>
                </a:tc>
                <a:extLst>
                  <a:ext uri="{0D108BD9-81ED-4DB2-BD59-A6C34878D82A}">
                    <a16:rowId xmlns:a16="http://schemas.microsoft.com/office/drawing/2014/main" val="10007"/>
                  </a:ext>
                </a:extLst>
              </a:tr>
            </a:tbl>
          </a:graphicData>
        </a:graphic>
      </p:graphicFrame>
      <p:graphicFrame>
        <p:nvGraphicFramePr>
          <p:cNvPr id="3" name="表格 2"/>
          <p:cNvGraphicFramePr>
            <a:graphicFrameLocks noGrp="1"/>
          </p:cNvGraphicFramePr>
          <p:nvPr>
            <p:extLst>
              <p:ext uri="{D42A27DB-BD31-4B8C-83A1-F6EECF244321}">
                <p14:modId xmlns:p14="http://schemas.microsoft.com/office/powerpoint/2010/main" val="2171060088"/>
              </p:ext>
            </p:extLst>
          </p:nvPr>
        </p:nvGraphicFramePr>
        <p:xfrm>
          <a:off x="3995936" y="572938"/>
          <a:ext cx="4608512" cy="3474716"/>
        </p:xfrm>
        <a:graphic>
          <a:graphicData uri="http://schemas.openxmlformats.org/drawingml/2006/table">
            <a:tbl>
              <a:tblPr firstRow="1" bandRow="1">
                <a:tableStyleId>{7DF18680-E054-41AD-8BC1-D1AEF772440D}</a:tableStyleId>
              </a:tblPr>
              <a:tblGrid>
                <a:gridCol w="3096344">
                  <a:extLst>
                    <a:ext uri="{9D8B030D-6E8A-4147-A177-3AD203B41FA5}">
                      <a16:colId xmlns:a16="http://schemas.microsoft.com/office/drawing/2014/main" val="20000"/>
                    </a:ext>
                  </a:extLst>
                </a:gridCol>
                <a:gridCol w="1512168">
                  <a:extLst>
                    <a:ext uri="{9D8B030D-6E8A-4147-A177-3AD203B41FA5}">
                      <a16:colId xmlns:a16="http://schemas.microsoft.com/office/drawing/2014/main" val="20001"/>
                    </a:ext>
                  </a:extLst>
                </a:gridCol>
              </a:tblGrid>
              <a:tr h="496388">
                <a:tc>
                  <a:txBody>
                    <a:bodyPr/>
                    <a:lstStyle/>
                    <a:p>
                      <a:pPr algn="ctr"/>
                      <a:r>
                        <a:rPr lang="zh-CN" altLang="en-US" sz="2000" dirty="0"/>
                        <a:t>组份</a:t>
                      </a:r>
                    </a:p>
                  </a:txBody>
                  <a:tcPr anchor="ctr"/>
                </a:tc>
                <a:tc>
                  <a:txBody>
                    <a:bodyPr/>
                    <a:lstStyle/>
                    <a:p>
                      <a:pPr algn="ctr"/>
                      <a:r>
                        <a:rPr lang="zh-CN" altLang="en-US" sz="2000" dirty="0"/>
                        <a:t>质量份数</a:t>
                      </a:r>
                    </a:p>
                  </a:txBody>
                  <a:tcPr anchor="ctr"/>
                </a:tc>
                <a:extLst>
                  <a:ext uri="{0D108BD9-81ED-4DB2-BD59-A6C34878D82A}">
                    <a16:rowId xmlns:a16="http://schemas.microsoft.com/office/drawing/2014/main" val="10000"/>
                  </a:ext>
                </a:extLst>
              </a:tr>
              <a:tr h="496388">
                <a:tc>
                  <a:txBody>
                    <a:bodyPr/>
                    <a:lstStyle/>
                    <a:p>
                      <a:pPr algn="ctr"/>
                      <a:r>
                        <a:rPr lang="zh-CN" altLang="en-US" sz="2000" dirty="0"/>
                        <a:t>山梨醇聚醚</a:t>
                      </a:r>
                      <a:r>
                        <a:rPr lang="en-US" altLang="zh-CN" sz="2000" dirty="0"/>
                        <a:t>(</a:t>
                      </a:r>
                      <a:r>
                        <a:rPr lang="zh-CN" altLang="en-US" sz="2000" dirty="0"/>
                        <a:t>羟值</a:t>
                      </a:r>
                      <a:r>
                        <a:rPr lang="en-US" altLang="zh-CN" sz="2000" dirty="0"/>
                        <a:t>475-505)</a:t>
                      </a:r>
                      <a:endParaRPr lang="zh-CN" altLang="en-US" sz="2000" dirty="0"/>
                    </a:p>
                  </a:txBody>
                  <a:tcPr anchor="ctr"/>
                </a:tc>
                <a:tc>
                  <a:txBody>
                    <a:bodyPr/>
                    <a:lstStyle/>
                    <a:p>
                      <a:pPr algn="ctr"/>
                      <a:r>
                        <a:rPr lang="en-US" altLang="zh-CN" sz="2000" dirty="0"/>
                        <a:t>100</a:t>
                      </a:r>
                      <a:endParaRPr lang="zh-CN" altLang="en-US" sz="2000" dirty="0"/>
                    </a:p>
                  </a:txBody>
                  <a:tcPr anchor="ctr"/>
                </a:tc>
                <a:extLst>
                  <a:ext uri="{0D108BD9-81ED-4DB2-BD59-A6C34878D82A}">
                    <a16:rowId xmlns:a16="http://schemas.microsoft.com/office/drawing/2014/main" val="10001"/>
                  </a:ext>
                </a:extLst>
              </a:tr>
              <a:tr h="496388">
                <a:tc>
                  <a:txBody>
                    <a:bodyPr/>
                    <a:lstStyle/>
                    <a:p>
                      <a:pPr algn="ctr"/>
                      <a:r>
                        <a:rPr lang="zh-CN" altLang="en-US" sz="2000" dirty="0"/>
                        <a:t>有机硅</a:t>
                      </a:r>
                    </a:p>
                  </a:txBody>
                  <a:tcPr anchor="ctr"/>
                </a:tc>
                <a:tc>
                  <a:txBody>
                    <a:bodyPr/>
                    <a:lstStyle/>
                    <a:p>
                      <a:pPr algn="ctr"/>
                      <a:r>
                        <a:rPr lang="en-US" altLang="zh-CN" sz="2000" dirty="0"/>
                        <a:t>1.5</a:t>
                      </a:r>
                      <a:endParaRPr lang="zh-CN" altLang="en-US" sz="2000" dirty="0"/>
                    </a:p>
                  </a:txBody>
                  <a:tcPr anchor="ctr"/>
                </a:tc>
                <a:extLst>
                  <a:ext uri="{0D108BD9-81ED-4DB2-BD59-A6C34878D82A}">
                    <a16:rowId xmlns:a16="http://schemas.microsoft.com/office/drawing/2014/main" val="10002"/>
                  </a:ext>
                </a:extLst>
              </a:tr>
              <a:tr h="496388">
                <a:tc>
                  <a:txBody>
                    <a:bodyPr/>
                    <a:lstStyle/>
                    <a:p>
                      <a:pPr algn="ctr"/>
                      <a:r>
                        <a:rPr lang="zh-CN" altLang="en-US" sz="2000" dirty="0"/>
                        <a:t>二乙基乙醇胺</a:t>
                      </a:r>
                    </a:p>
                  </a:txBody>
                  <a:tcPr anchor="ctr"/>
                </a:tc>
                <a:tc>
                  <a:txBody>
                    <a:bodyPr/>
                    <a:lstStyle/>
                    <a:p>
                      <a:pPr algn="ctr"/>
                      <a:r>
                        <a:rPr lang="en-US" altLang="zh-CN" sz="2000" dirty="0"/>
                        <a:t>1.0</a:t>
                      </a:r>
                      <a:endParaRPr lang="zh-CN" altLang="en-US" sz="2000" dirty="0"/>
                    </a:p>
                  </a:txBody>
                  <a:tcPr anchor="ctr"/>
                </a:tc>
                <a:extLst>
                  <a:ext uri="{0D108BD9-81ED-4DB2-BD59-A6C34878D82A}">
                    <a16:rowId xmlns:a16="http://schemas.microsoft.com/office/drawing/2014/main" val="10003"/>
                  </a:ext>
                </a:extLst>
              </a:tr>
              <a:tr h="496388">
                <a:tc>
                  <a:txBody>
                    <a:bodyPr/>
                    <a:lstStyle/>
                    <a:p>
                      <a:pPr algn="ctr"/>
                      <a:r>
                        <a:rPr lang="zh-CN" altLang="en-US" sz="2000" dirty="0"/>
                        <a:t>有机锡</a:t>
                      </a:r>
                    </a:p>
                  </a:txBody>
                  <a:tcPr anchor="ctr"/>
                </a:tc>
                <a:tc>
                  <a:txBody>
                    <a:bodyPr/>
                    <a:lstStyle/>
                    <a:p>
                      <a:pPr algn="ctr"/>
                      <a:r>
                        <a:rPr lang="en-US" altLang="zh-CN" sz="2000" dirty="0"/>
                        <a:t>0.5</a:t>
                      </a:r>
                      <a:endParaRPr lang="zh-CN" altLang="en-US" sz="2000" dirty="0"/>
                    </a:p>
                  </a:txBody>
                  <a:tcPr anchor="ctr"/>
                </a:tc>
                <a:extLst>
                  <a:ext uri="{0D108BD9-81ED-4DB2-BD59-A6C34878D82A}">
                    <a16:rowId xmlns:a16="http://schemas.microsoft.com/office/drawing/2014/main" val="10004"/>
                  </a:ext>
                </a:extLst>
              </a:tr>
              <a:tr h="49638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a:t>三氯一氟甲烷</a:t>
                      </a:r>
                    </a:p>
                  </a:txBody>
                  <a:tcPr anchor="ctr"/>
                </a:tc>
                <a:tc>
                  <a:txBody>
                    <a:bodyPr/>
                    <a:lstStyle/>
                    <a:p>
                      <a:pPr algn="ctr"/>
                      <a:r>
                        <a:rPr lang="en-US" altLang="zh-CN" sz="2000" dirty="0"/>
                        <a:t>30</a:t>
                      </a:r>
                      <a:endParaRPr lang="zh-CN" altLang="en-US" sz="2000" dirty="0"/>
                    </a:p>
                  </a:txBody>
                  <a:tcPr anchor="ctr"/>
                </a:tc>
                <a:extLst>
                  <a:ext uri="{0D108BD9-81ED-4DB2-BD59-A6C34878D82A}">
                    <a16:rowId xmlns:a16="http://schemas.microsoft.com/office/drawing/2014/main" val="10005"/>
                  </a:ext>
                </a:extLst>
              </a:tr>
              <a:tr h="496388">
                <a:tc>
                  <a:txBody>
                    <a:bodyPr/>
                    <a:lstStyle/>
                    <a:p>
                      <a:pPr algn="ctr"/>
                      <a:r>
                        <a:rPr lang="zh-CN" altLang="en-US" sz="2000" dirty="0"/>
                        <a:t>粗</a:t>
                      </a:r>
                      <a:r>
                        <a:rPr lang="en-US" altLang="zh-CN" sz="2000" dirty="0"/>
                        <a:t>TDI</a:t>
                      </a:r>
                      <a:endParaRPr lang="zh-CN" altLang="en-US" sz="2000" dirty="0"/>
                    </a:p>
                  </a:txBody>
                  <a:tcPr anchor="ctr"/>
                </a:tc>
                <a:tc>
                  <a:txBody>
                    <a:bodyPr/>
                    <a:lstStyle/>
                    <a:p>
                      <a:pPr algn="ctr"/>
                      <a:r>
                        <a:rPr lang="en-US" altLang="zh-CN" sz="2000" dirty="0"/>
                        <a:t>100</a:t>
                      </a:r>
                      <a:endParaRPr lang="zh-CN" altLang="en-US" sz="2000" dirty="0"/>
                    </a:p>
                  </a:txBody>
                  <a:tcPr anchor="ctr"/>
                </a:tc>
                <a:extLst>
                  <a:ext uri="{0D108BD9-81ED-4DB2-BD59-A6C34878D82A}">
                    <a16:rowId xmlns:a16="http://schemas.microsoft.com/office/drawing/2014/main" val="10006"/>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949158632"/>
              </p:ext>
            </p:extLst>
          </p:nvPr>
        </p:nvGraphicFramePr>
        <p:xfrm>
          <a:off x="475556" y="4221088"/>
          <a:ext cx="8128892" cy="2286000"/>
        </p:xfrm>
        <a:graphic>
          <a:graphicData uri="http://schemas.openxmlformats.org/drawingml/2006/table">
            <a:tbl>
              <a:tblPr firstRow="1" bandRow="1">
                <a:tableStyleId>{00A15C55-8517-42AA-B614-E9B94910E393}</a:tableStyleId>
              </a:tblPr>
              <a:tblGrid>
                <a:gridCol w="3144194">
                  <a:extLst>
                    <a:ext uri="{9D8B030D-6E8A-4147-A177-3AD203B41FA5}">
                      <a16:colId xmlns:a16="http://schemas.microsoft.com/office/drawing/2014/main" val="20000"/>
                    </a:ext>
                  </a:extLst>
                </a:gridCol>
                <a:gridCol w="1610441">
                  <a:extLst>
                    <a:ext uri="{9D8B030D-6E8A-4147-A177-3AD203B41FA5}">
                      <a16:colId xmlns:a16="http://schemas.microsoft.com/office/drawing/2014/main" val="20001"/>
                    </a:ext>
                  </a:extLst>
                </a:gridCol>
                <a:gridCol w="1840504">
                  <a:extLst>
                    <a:ext uri="{9D8B030D-6E8A-4147-A177-3AD203B41FA5}">
                      <a16:colId xmlns:a16="http://schemas.microsoft.com/office/drawing/2014/main" val="20002"/>
                    </a:ext>
                  </a:extLst>
                </a:gridCol>
                <a:gridCol w="1533753">
                  <a:extLst>
                    <a:ext uri="{9D8B030D-6E8A-4147-A177-3AD203B41FA5}">
                      <a16:colId xmlns:a16="http://schemas.microsoft.com/office/drawing/2014/main" val="20003"/>
                    </a:ext>
                  </a:extLst>
                </a:gridCol>
              </a:tblGrid>
              <a:tr h="370840">
                <a:tc>
                  <a:txBody>
                    <a:bodyPr/>
                    <a:lstStyle/>
                    <a:p>
                      <a:pPr algn="ctr"/>
                      <a:r>
                        <a:rPr lang="zh-CN" altLang="en-US" sz="2000" dirty="0"/>
                        <a:t>组份</a:t>
                      </a:r>
                    </a:p>
                  </a:txBody>
                  <a:tcPr anchor="ctr"/>
                </a:tc>
                <a:tc>
                  <a:txBody>
                    <a:bodyPr/>
                    <a:lstStyle/>
                    <a:p>
                      <a:pPr algn="ctr"/>
                      <a:r>
                        <a:rPr lang="zh-CN" altLang="en-US" sz="2000" dirty="0"/>
                        <a:t>质量份数</a:t>
                      </a:r>
                    </a:p>
                  </a:txBody>
                  <a:tcPr anchor="ctr"/>
                </a:tc>
                <a:tc>
                  <a:txBody>
                    <a:bodyPr/>
                    <a:lstStyle/>
                    <a:p>
                      <a:pPr algn="ctr"/>
                      <a:r>
                        <a:rPr lang="zh-CN" altLang="en-US" sz="2000" dirty="0"/>
                        <a:t>组份</a:t>
                      </a:r>
                    </a:p>
                  </a:txBody>
                  <a:tcPr anchor="ctr"/>
                </a:tc>
                <a:tc>
                  <a:txBody>
                    <a:bodyPr/>
                    <a:lstStyle/>
                    <a:p>
                      <a:pPr algn="ctr"/>
                      <a:r>
                        <a:rPr lang="zh-CN" altLang="en-US" sz="2000" dirty="0"/>
                        <a:t>质量份数</a:t>
                      </a:r>
                    </a:p>
                  </a:txBody>
                  <a:tcPr anchor="ctr"/>
                </a:tc>
                <a:extLst>
                  <a:ext uri="{0D108BD9-81ED-4DB2-BD59-A6C34878D82A}">
                    <a16:rowId xmlns:a16="http://schemas.microsoft.com/office/drawing/2014/main" val="10000"/>
                  </a:ext>
                </a:extLst>
              </a:tr>
              <a:tr h="370840">
                <a:tc>
                  <a:txBody>
                    <a:bodyPr/>
                    <a:lstStyle/>
                    <a:p>
                      <a:pPr algn="ctr"/>
                      <a:r>
                        <a:rPr lang="zh-CN" altLang="en-US" sz="2000" dirty="0"/>
                        <a:t>含磷聚醚多元醇</a:t>
                      </a:r>
                      <a:r>
                        <a:rPr lang="en-US" altLang="zh-CN" sz="2000" dirty="0"/>
                        <a:t>(</a:t>
                      </a:r>
                      <a:r>
                        <a:rPr lang="zh-CN" altLang="en-US" sz="2000" dirty="0"/>
                        <a:t>羟值</a:t>
                      </a:r>
                      <a:r>
                        <a:rPr lang="en-US" altLang="zh-CN" sz="2000" dirty="0"/>
                        <a:t>500)</a:t>
                      </a:r>
                      <a:endParaRPr lang="zh-CN" altLang="en-US" sz="2000" dirty="0"/>
                    </a:p>
                  </a:txBody>
                  <a:tcPr anchor="ctr"/>
                </a:tc>
                <a:tc>
                  <a:txBody>
                    <a:bodyPr/>
                    <a:lstStyle/>
                    <a:p>
                      <a:pPr algn="ctr"/>
                      <a:r>
                        <a:rPr lang="en-US" altLang="zh-CN" sz="2000" dirty="0"/>
                        <a:t>100</a:t>
                      </a:r>
                      <a:endParaRPr lang="zh-CN"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a:t>三氯一氟甲烷</a:t>
                      </a:r>
                    </a:p>
                  </a:txBody>
                  <a:tcPr anchor="ctr"/>
                </a:tc>
                <a:tc>
                  <a:txBody>
                    <a:bodyPr/>
                    <a:lstStyle/>
                    <a:p>
                      <a:pPr algn="ctr"/>
                      <a:r>
                        <a:rPr lang="en-US" altLang="zh-CN" sz="2000" dirty="0"/>
                        <a:t>50</a:t>
                      </a:r>
                      <a:endParaRPr lang="zh-CN" altLang="en-US" sz="2000" dirty="0"/>
                    </a:p>
                  </a:txBody>
                  <a:tcPr anchor="ctr"/>
                </a:tc>
                <a:extLst>
                  <a:ext uri="{0D108BD9-81ED-4DB2-BD59-A6C34878D82A}">
                    <a16:rowId xmlns:a16="http://schemas.microsoft.com/office/drawing/2014/main" val="10001"/>
                  </a:ext>
                </a:extLst>
              </a:tr>
              <a:tr h="370840">
                <a:tc>
                  <a:txBody>
                    <a:bodyPr/>
                    <a:lstStyle/>
                    <a:p>
                      <a:pPr algn="ctr"/>
                      <a:r>
                        <a:rPr lang="zh-CN" altLang="en-US" sz="2000" dirty="0"/>
                        <a:t>乙二胺聚醚多元醇</a:t>
                      </a:r>
                      <a:r>
                        <a:rPr lang="en-US" altLang="zh-CN" sz="2000" dirty="0"/>
                        <a:t>(</a:t>
                      </a:r>
                      <a:r>
                        <a:rPr lang="zh-CN" altLang="en-US" sz="2000" dirty="0"/>
                        <a:t>羟值</a:t>
                      </a:r>
                      <a:r>
                        <a:rPr lang="en-US" altLang="zh-CN" sz="2000" dirty="0"/>
                        <a:t>770)</a:t>
                      </a:r>
                      <a:endParaRPr lang="zh-CN" altLang="en-US" sz="2000" dirty="0"/>
                    </a:p>
                  </a:txBody>
                  <a:tcPr anchor="ctr"/>
                </a:tc>
                <a:tc>
                  <a:txBody>
                    <a:bodyPr/>
                    <a:lstStyle/>
                    <a:p>
                      <a:pPr algn="ctr"/>
                      <a:r>
                        <a:rPr lang="en-US" altLang="zh-CN" sz="2000" dirty="0"/>
                        <a:t>40</a:t>
                      </a:r>
                      <a:endParaRPr lang="zh-CN" altLang="en-US" sz="2000" dirty="0"/>
                    </a:p>
                  </a:txBody>
                  <a:tcPr anchor="ctr"/>
                </a:tc>
                <a:tc>
                  <a:txBody>
                    <a:bodyPr/>
                    <a:lstStyle/>
                    <a:p>
                      <a:pPr algn="ctr"/>
                      <a:r>
                        <a:rPr lang="zh-CN" altLang="en-US" sz="2000" dirty="0"/>
                        <a:t>有机硅</a:t>
                      </a:r>
                    </a:p>
                  </a:txBody>
                  <a:tcPr anchor="ctr"/>
                </a:tc>
                <a:tc>
                  <a:txBody>
                    <a:bodyPr/>
                    <a:lstStyle/>
                    <a:p>
                      <a:pPr algn="ctr"/>
                      <a:r>
                        <a:rPr lang="en-US" altLang="zh-CN" sz="2000" dirty="0"/>
                        <a:t>4</a:t>
                      </a:r>
                      <a:endParaRPr lang="zh-CN" altLang="en-US" sz="2000" dirty="0"/>
                    </a:p>
                  </a:txBody>
                  <a:tcPr anchor="ctr"/>
                </a:tc>
                <a:extLst>
                  <a:ext uri="{0D108BD9-81ED-4DB2-BD59-A6C34878D82A}">
                    <a16:rowId xmlns:a16="http://schemas.microsoft.com/office/drawing/2014/main" val="10002"/>
                  </a:ext>
                </a:extLst>
              </a:tr>
              <a:tr h="370840">
                <a:tc>
                  <a:txBody>
                    <a:bodyPr/>
                    <a:lstStyle/>
                    <a:p>
                      <a:pPr algn="ctr"/>
                      <a:r>
                        <a:rPr lang="zh-CN" altLang="en-US" sz="2000" dirty="0"/>
                        <a:t>三亚乙基二胺（</a:t>
                      </a:r>
                      <a:r>
                        <a:rPr lang="en-US" altLang="zh-CN" sz="2000" dirty="0"/>
                        <a:t>33%</a:t>
                      </a:r>
                      <a:r>
                        <a:rPr lang="zh-CN" altLang="en-US" sz="2000" dirty="0"/>
                        <a:t>）</a:t>
                      </a:r>
                    </a:p>
                  </a:txBody>
                  <a:tcPr anchor="ctr"/>
                </a:tc>
                <a:tc>
                  <a:txBody>
                    <a:bodyPr/>
                    <a:lstStyle/>
                    <a:p>
                      <a:pPr algn="ctr"/>
                      <a:r>
                        <a:rPr lang="en-US" altLang="zh-CN" sz="2000" dirty="0"/>
                        <a:t>4-10</a:t>
                      </a:r>
                      <a:endParaRPr lang="zh-CN"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a:t>有机锡</a:t>
                      </a:r>
                    </a:p>
                  </a:txBody>
                  <a:tcPr anchor="ctr"/>
                </a:tc>
                <a:tc>
                  <a:txBody>
                    <a:bodyPr/>
                    <a:lstStyle/>
                    <a:p>
                      <a:pPr algn="ctr"/>
                      <a:r>
                        <a:rPr lang="en-US" altLang="zh-CN" sz="2000" dirty="0"/>
                        <a:t>1-2</a:t>
                      </a:r>
                      <a:endParaRPr lang="zh-CN" altLang="en-US" sz="2000" dirty="0"/>
                    </a:p>
                  </a:txBody>
                  <a:tcPr anchor="ct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a:t>三</a:t>
                      </a:r>
                      <a:r>
                        <a:rPr lang="en-US" altLang="zh-CN" sz="2000" dirty="0"/>
                        <a:t>(β-</a:t>
                      </a:r>
                      <a:r>
                        <a:rPr lang="zh-CN" altLang="en-US" sz="2000" dirty="0"/>
                        <a:t>氯乙基</a:t>
                      </a:r>
                      <a:r>
                        <a:rPr lang="en-US" altLang="zh-CN" sz="2000" dirty="0"/>
                        <a:t>)</a:t>
                      </a:r>
                      <a:r>
                        <a:rPr lang="zh-CN" altLang="en-US" sz="2000" dirty="0"/>
                        <a:t>磷酸酯</a:t>
                      </a:r>
                    </a:p>
                  </a:txBody>
                  <a:tcPr anchor="ctr"/>
                </a:tc>
                <a:tc>
                  <a:txBody>
                    <a:bodyPr/>
                    <a:lstStyle/>
                    <a:p>
                      <a:pPr algn="ctr"/>
                      <a:r>
                        <a:rPr lang="en-US" altLang="zh-CN" sz="2000" dirty="0"/>
                        <a:t>30</a:t>
                      </a:r>
                      <a:endParaRPr lang="zh-CN" altLang="en-US" sz="2000" dirty="0"/>
                    </a:p>
                  </a:txBody>
                  <a:tcPr anchor="ctr"/>
                </a:tc>
                <a:tc>
                  <a:txBody>
                    <a:bodyPr/>
                    <a:lstStyle/>
                    <a:p>
                      <a:pPr algn="ctr"/>
                      <a:r>
                        <a:rPr lang="en-US" altLang="zh-CN" sz="2000" dirty="0"/>
                        <a:t>PAPI</a:t>
                      </a:r>
                      <a:endParaRPr lang="zh-CN" altLang="en-US" sz="2000" dirty="0"/>
                    </a:p>
                  </a:txBody>
                  <a:tcPr anchor="ctr"/>
                </a:tc>
                <a:tc>
                  <a:txBody>
                    <a:bodyPr/>
                    <a:lstStyle/>
                    <a:p>
                      <a:pPr algn="ctr"/>
                      <a:r>
                        <a:rPr lang="en-US" altLang="zh-CN" sz="2000" dirty="0"/>
                        <a:t>218</a:t>
                      </a:r>
                      <a:endParaRPr lang="zh-CN" altLang="en-US" sz="2000" dirty="0"/>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289371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3574"/>
            <a:ext cx="250238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6.</a:t>
            </a:r>
            <a:r>
              <a:rPr lang="zh-CN" altLang="en-US" sz="2800" dirty="0">
                <a:latin typeface="楷体" panose="02010609060101010101" pitchFamily="49" charset="-122"/>
                <a:ea typeface="楷体" panose="02010609060101010101" pitchFamily="49" charset="-122"/>
                <a:cs typeface="Arial" panose="020B0604020202020204" pitchFamily="34" charset="0"/>
              </a:rPr>
              <a:t>生产工艺</a:t>
            </a:r>
          </a:p>
        </p:txBody>
      </p:sp>
      <p:pic>
        <p:nvPicPr>
          <p:cNvPr id="2" name="图片 1"/>
          <p:cNvPicPr>
            <a:picLocks noChangeAspect="1"/>
          </p:cNvPicPr>
          <p:nvPr/>
        </p:nvPicPr>
        <p:blipFill>
          <a:blip r:embed="rId2"/>
          <a:stretch>
            <a:fillRect/>
          </a:stretch>
        </p:blipFill>
        <p:spPr>
          <a:xfrm>
            <a:off x="1652464" y="3425910"/>
            <a:ext cx="5839071" cy="2448272"/>
          </a:xfrm>
          <a:prstGeom prst="rect">
            <a:avLst/>
          </a:prstGeom>
        </p:spPr>
      </p:pic>
      <p:sp>
        <p:nvSpPr>
          <p:cNvPr id="3" name="文本框 2"/>
          <p:cNvSpPr txBox="1"/>
          <p:nvPr/>
        </p:nvSpPr>
        <p:spPr>
          <a:xfrm>
            <a:off x="2017453" y="6086872"/>
            <a:ext cx="5109091" cy="461665"/>
          </a:xfrm>
          <a:prstGeom prst="rect">
            <a:avLst/>
          </a:prstGeom>
          <a:noFill/>
        </p:spPr>
        <p:txBody>
          <a:bodyPr wrap="none" rtlCol="0">
            <a:spAutoFit/>
          </a:bodyPr>
          <a:lstStyle/>
          <a:p>
            <a:r>
              <a:rPr lang="zh-CN" altLang="en-US" sz="2400" dirty="0"/>
              <a:t>一步法生产聚氨酯泡沫塑料工艺过程</a:t>
            </a:r>
          </a:p>
        </p:txBody>
      </p:sp>
      <p:sp>
        <p:nvSpPr>
          <p:cNvPr id="4" name="矩形 3">
            <a:extLst>
              <a:ext uri="{FF2B5EF4-FFF2-40B4-BE49-F238E27FC236}">
                <a16:creationId xmlns:a16="http://schemas.microsoft.com/office/drawing/2014/main" id="{6D7C95B7-4C80-4A48-8F86-2EA4CC153455}"/>
              </a:ext>
            </a:extLst>
          </p:cNvPr>
          <p:cNvSpPr/>
          <p:nvPr/>
        </p:nvSpPr>
        <p:spPr>
          <a:xfrm>
            <a:off x="251520" y="622186"/>
            <a:ext cx="8820110" cy="2831544"/>
          </a:xfrm>
          <a:prstGeom prst="rect">
            <a:avLst/>
          </a:prstGeom>
        </p:spPr>
        <p:txBody>
          <a:bodyPr wrap="square">
            <a:spAutoFit/>
          </a:bodyPr>
          <a:lstStyle/>
          <a:p>
            <a:pPr marL="457200" indent="-457200">
              <a:lnSpc>
                <a:spcPct val="150000"/>
              </a:lnSpc>
              <a:spcBef>
                <a:spcPts val="600"/>
              </a:spcBef>
              <a:buClr>
                <a:srgbClr val="002060"/>
              </a:buClr>
              <a:buFont typeface="Wingdings" panose="05000000000000000000" pitchFamily="2" charset="2"/>
              <a:buChar char="u"/>
            </a:pPr>
            <a:r>
              <a:rPr kumimoji="1" lang="zh-CN" altLang="en-US" sz="2800" dirty="0">
                <a:latin typeface="Times New Roman" pitchFamily="18" charset="0"/>
              </a:rPr>
              <a:t>一步法</a:t>
            </a:r>
            <a:endParaRPr kumimoji="1" lang="en-US" altLang="zh-CN" sz="2800" dirty="0">
              <a:latin typeface="Times New Roman" pitchFamily="18" charset="0"/>
            </a:endParaRPr>
          </a:p>
          <a:p>
            <a:pPr>
              <a:lnSpc>
                <a:spcPct val="150000"/>
              </a:lnSpc>
              <a:spcBef>
                <a:spcPts val="600"/>
              </a:spcBef>
              <a:buClr>
                <a:srgbClr val="002060"/>
              </a:buClr>
            </a:pPr>
            <a:r>
              <a:rPr kumimoji="1" lang="zh-CN" altLang="en-US" sz="2800" dirty="0">
                <a:solidFill>
                  <a:srgbClr val="FF0000"/>
                </a:solidFill>
                <a:latin typeface="Times New Roman" pitchFamily="18" charset="0"/>
                <a:ea typeface="楷体" panose="02010609060101010101" pitchFamily="49" charset="-122"/>
              </a:rPr>
              <a:t>优点</a:t>
            </a:r>
            <a:r>
              <a:rPr kumimoji="1" lang="zh-CN" altLang="en-US" sz="2800" dirty="0">
                <a:latin typeface="Times New Roman" pitchFamily="18" charset="0"/>
                <a:ea typeface="楷体" panose="02010609060101010101" pitchFamily="49" charset="-122"/>
              </a:rPr>
              <a:t>是原料组份黏度小，输送与处理方便，反应热集中，生产周期短，生产设备简单。</a:t>
            </a:r>
            <a:endParaRPr kumimoji="1" lang="en-US" altLang="zh-CN" sz="2800" dirty="0">
              <a:latin typeface="Times New Roman" pitchFamily="18" charset="0"/>
              <a:ea typeface="楷体" panose="02010609060101010101" pitchFamily="49" charset="-122"/>
            </a:endParaRPr>
          </a:p>
          <a:p>
            <a:pPr>
              <a:lnSpc>
                <a:spcPct val="150000"/>
              </a:lnSpc>
              <a:spcBef>
                <a:spcPts val="600"/>
              </a:spcBef>
              <a:buClr>
                <a:srgbClr val="002060"/>
              </a:buClr>
            </a:pPr>
            <a:r>
              <a:rPr kumimoji="1" lang="zh-CN" altLang="en-US" sz="2800" dirty="0">
                <a:solidFill>
                  <a:srgbClr val="FF0000"/>
                </a:solidFill>
                <a:latin typeface="Times New Roman" pitchFamily="18" charset="0"/>
                <a:ea typeface="楷体" panose="02010609060101010101" pitchFamily="49" charset="-122"/>
              </a:rPr>
              <a:t>缺点</a:t>
            </a:r>
            <a:r>
              <a:rPr kumimoji="1" lang="zh-CN" altLang="en-US" sz="2800" dirty="0">
                <a:latin typeface="Times New Roman" pitchFamily="18" charset="0"/>
                <a:ea typeface="楷体" panose="02010609060101010101" pitchFamily="49" charset="-122"/>
              </a:rPr>
              <a:t>是有毒异氰酸酯逸出较多。</a:t>
            </a:r>
            <a:endParaRPr lang="zh-CN" altLang="en-US" sz="2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292754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5671" y="2737"/>
            <a:ext cx="250238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6.</a:t>
            </a:r>
            <a:r>
              <a:rPr lang="zh-CN" altLang="en-US" sz="2800" dirty="0">
                <a:latin typeface="楷体" panose="02010609060101010101" pitchFamily="49" charset="-122"/>
                <a:ea typeface="楷体" panose="02010609060101010101" pitchFamily="49" charset="-122"/>
                <a:cs typeface="Arial" panose="020B0604020202020204" pitchFamily="34" charset="0"/>
              </a:rPr>
              <a:t>生产工艺</a:t>
            </a:r>
          </a:p>
        </p:txBody>
      </p:sp>
      <p:sp>
        <p:nvSpPr>
          <p:cNvPr id="2" name="矩形 1">
            <a:extLst>
              <a:ext uri="{FF2B5EF4-FFF2-40B4-BE49-F238E27FC236}">
                <a16:creationId xmlns:a16="http://schemas.microsoft.com/office/drawing/2014/main" id="{32BCF43D-BED8-4585-B81D-04FB0EC2EE3E}"/>
              </a:ext>
            </a:extLst>
          </p:cNvPr>
          <p:cNvSpPr/>
          <p:nvPr/>
        </p:nvSpPr>
        <p:spPr>
          <a:xfrm>
            <a:off x="267384" y="563247"/>
            <a:ext cx="8609231" cy="3647152"/>
          </a:xfrm>
          <a:prstGeom prst="rect">
            <a:avLst/>
          </a:prstGeom>
        </p:spPr>
        <p:txBody>
          <a:bodyPr wrap="square">
            <a:spAutoFit/>
          </a:bodyPr>
          <a:lstStyle/>
          <a:p>
            <a:pPr marL="457200" indent="-457200">
              <a:lnSpc>
                <a:spcPct val="150000"/>
              </a:lnSpc>
              <a:spcBef>
                <a:spcPts val="600"/>
              </a:spcBef>
              <a:buClr>
                <a:srgbClr val="002060"/>
              </a:buClr>
              <a:buFont typeface="Wingdings" panose="05000000000000000000" pitchFamily="2" charset="2"/>
              <a:buChar char="u"/>
            </a:pPr>
            <a:r>
              <a:rPr kumimoji="1" lang="zh-CN" altLang="en-US" sz="2400" dirty="0">
                <a:latin typeface="Times New Roman" pitchFamily="18" charset="0"/>
              </a:rPr>
              <a:t>二步法</a:t>
            </a:r>
            <a:endParaRPr kumimoji="1" lang="en-US" altLang="zh-CN" sz="2400" dirty="0">
              <a:latin typeface="Times New Roman" pitchFamily="18" charset="0"/>
            </a:endParaRPr>
          </a:p>
          <a:p>
            <a:pPr>
              <a:lnSpc>
                <a:spcPct val="150000"/>
              </a:lnSpc>
              <a:spcBef>
                <a:spcPts val="600"/>
              </a:spcBef>
              <a:buClr>
                <a:srgbClr val="002060"/>
              </a:buClr>
            </a:pPr>
            <a:r>
              <a:rPr lang="zh-CN" altLang="en-US" sz="2400" dirty="0">
                <a:latin typeface="楷体" panose="02010609060101010101" pitchFamily="49" charset="-122"/>
                <a:ea typeface="楷体" panose="02010609060101010101" pitchFamily="49" charset="-122"/>
              </a:rPr>
              <a:t>先使聚醚与过量异氰酸酯反应，生成含有</a:t>
            </a:r>
            <a:r>
              <a:rPr lang="en-US" altLang="zh-CN" sz="2400" dirty="0">
                <a:latin typeface="楷体" panose="02010609060101010101" pitchFamily="49" charset="-122"/>
                <a:ea typeface="楷体" panose="02010609060101010101" pitchFamily="49" charset="-122"/>
              </a:rPr>
              <a:t>NCO</a:t>
            </a:r>
            <a:r>
              <a:rPr lang="zh-CN" altLang="en-US" sz="2400" dirty="0">
                <a:latin typeface="楷体" panose="02010609060101010101" pitchFamily="49" charset="-122"/>
                <a:ea typeface="楷体" panose="02010609060101010101" pitchFamily="49" charset="-122"/>
              </a:rPr>
              <a:t>端基的聚氨酯，即为预聚体，然后再与其它助剂混合并发泡。</a:t>
            </a:r>
            <a:endParaRPr lang="en-US" altLang="zh-CN" sz="2400" dirty="0">
              <a:latin typeface="楷体" panose="02010609060101010101" pitchFamily="49" charset="-122"/>
              <a:ea typeface="楷体" panose="02010609060101010101" pitchFamily="49" charset="-122"/>
            </a:endParaRPr>
          </a:p>
          <a:p>
            <a:pPr>
              <a:lnSpc>
                <a:spcPct val="150000"/>
              </a:lnSpc>
              <a:spcBef>
                <a:spcPts val="600"/>
              </a:spcBef>
              <a:buClr>
                <a:srgbClr val="002060"/>
              </a:buClr>
            </a:pPr>
            <a:r>
              <a:rPr lang="zh-CN" altLang="en-US" sz="2400" dirty="0">
                <a:solidFill>
                  <a:srgbClr val="FF0000"/>
                </a:solidFill>
                <a:latin typeface="楷体" panose="02010609060101010101" pitchFamily="49" charset="-122"/>
                <a:ea typeface="楷体" panose="02010609060101010101" pitchFamily="49" charset="-122"/>
              </a:rPr>
              <a:t>优点</a:t>
            </a:r>
            <a:r>
              <a:rPr lang="zh-CN" altLang="en-US" sz="2400" dirty="0">
                <a:latin typeface="楷体" panose="02010609060101010101" pitchFamily="49" charset="-122"/>
                <a:ea typeface="楷体" panose="02010609060101010101" pitchFamily="49" charset="-122"/>
              </a:rPr>
              <a:t>是反应过程易于控制，异氰酸酯逸出少。</a:t>
            </a:r>
            <a:endParaRPr lang="en-US" altLang="zh-CN" sz="2400" dirty="0">
              <a:latin typeface="楷体" panose="02010609060101010101" pitchFamily="49" charset="-122"/>
              <a:ea typeface="楷体" panose="02010609060101010101" pitchFamily="49" charset="-122"/>
            </a:endParaRPr>
          </a:p>
          <a:p>
            <a:pPr>
              <a:lnSpc>
                <a:spcPct val="150000"/>
              </a:lnSpc>
              <a:spcBef>
                <a:spcPts val="600"/>
              </a:spcBef>
              <a:buClr>
                <a:srgbClr val="002060"/>
              </a:buClr>
            </a:pPr>
            <a:r>
              <a:rPr lang="zh-CN" altLang="en-US" sz="2400" dirty="0">
                <a:solidFill>
                  <a:srgbClr val="FF0000"/>
                </a:solidFill>
                <a:latin typeface="楷体" panose="02010609060101010101" pitchFamily="49" charset="-122"/>
                <a:ea typeface="楷体" panose="02010609060101010101" pitchFamily="49" charset="-122"/>
              </a:rPr>
              <a:t>缺点</a:t>
            </a:r>
            <a:r>
              <a:rPr lang="zh-CN" altLang="en-US" sz="2400" dirty="0">
                <a:latin typeface="楷体" panose="02010609060101010101" pitchFamily="49" charset="-122"/>
                <a:ea typeface="楷体" panose="02010609060101010101" pitchFamily="49" charset="-122"/>
              </a:rPr>
              <a:t>是所用设备比一步法多，生产周期较长，预聚体黏度大，连续操作不便利</a:t>
            </a:r>
          </a:p>
        </p:txBody>
      </p:sp>
      <p:pic>
        <p:nvPicPr>
          <p:cNvPr id="4" name="图片 3">
            <a:extLst>
              <a:ext uri="{FF2B5EF4-FFF2-40B4-BE49-F238E27FC236}">
                <a16:creationId xmlns:a16="http://schemas.microsoft.com/office/drawing/2014/main" id="{7518449C-777A-4310-BB51-C0173CA9F0FD}"/>
              </a:ext>
            </a:extLst>
          </p:cNvPr>
          <p:cNvPicPr>
            <a:picLocks noChangeAspect="1"/>
          </p:cNvPicPr>
          <p:nvPr/>
        </p:nvPicPr>
        <p:blipFill>
          <a:blip r:embed="rId2"/>
          <a:stretch>
            <a:fillRect/>
          </a:stretch>
        </p:blipFill>
        <p:spPr>
          <a:xfrm>
            <a:off x="2724312" y="3861048"/>
            <a:ext cx="6096160" cy="2880320"/>
          </a:xfrm>
          <a:prstGeom prst="rect">
            <a:avLst/>
          </a:prstGeom>
        </p:spPr>
      </p:pic>
    </p:spTree>
    <p:extLst>
      <p:ext uri="{BB962C8B-B14F-4D97-AF65-F5344CB8AC3E}">
        <p14:creationId xmlns:p14="http://schemas.microsoft.com/office/powerpoint/2010/main" val="25611433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839" y="-3121"/>
            <a:ext cx="243037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a:latin typeface="楷体" panose="02010609060101010101" pitchFamily="49" charset="-122"/>
                <a:ea typeface="楷体" panose="02010609060101010101" pitchFamily="49" charset="-122"/>
                <a:cs typeface="Arial" panose="020B0604020202020204" pitchFamily="34" charset="0"/>
              </a:rPr>
              <a:t>6.</a:t>
            </a:r>
            <a:r>
              <a:rPr lang="zh-CN" altLang="en-US" sz="2800">
                <a:latin typeface="楷体" panose="02010609060101010101" pitchFamily="49" charset="-122"/>
                <a:ea typeface="楷体" panose="02010609060101010101" pitchFamily="49" charset="-122"/>
                <a:cs typeface="Arial" panose="020B0604020202020204" pitchFamily="34" charset="0"/>
              </a:rPr>
              <a:t>生产工艺</a:t>
            </a:r>
            <a:endParaRPr lang="zh-CN" altLang="en-US" sz="2800" dirty="0">
              <a:latin typeface="楷体" panose="02010609060101010101" pitchFamily="49" charset="-122"/>
              <a:ea typeface="楷体" panose="02010609060101010101" pitchFamily="49" charset="-122"/>
              <a:cs typeface="Arial" panose="020B0604020202020204" pitchFamily="34" charset="0"/>
            </a:endParaRPr>
          </a:p>
        </p:txBody>
      </p:sp>
      <p:pic>
        <p:nvPicPr>
          <p:cNvPr id="10" name="Picture 4" descr="1"/>
          <p:cNvPicPr>
            <a:picLocks noChangeAspect="1" noChangeArrowheads="1"/>
          </p:cNvPicPr>
          <p:nvPr/>
        </p:nvPicPr>
        <p:blipFill>
          <a:blip r:embed="rId2" cstate="print"/>
          <a:srcRect/>
          <a:stretch>
            <a:fillRect/>
          </a:stretch>
        </p:blipFill>
        <p:spPr bwMode="auto">
          <a:xfrm>
            <a:off x="10462" y="2204864"/>
            <a:ext cx="9144000" cy="3443287"/>
          </a:xfrm>
          <a:prstGeom prst="rect">
            <a:avLst/>
          </a:prstGeom>
          <a:noFill/>
          <a:ln w="9525">
            <a:solidFill>
              <a:schemeClr val="hlink"/>
            </a:solidFill>
            <a:miter lim="800000"/>
            <a:headEnd/>
            <a:tailEnd/>
          </a:ln>
        </p:spPr>
      </p:pic>
      <p:sp>
        <p:nvSpPr>
          <p:cNvPr id="2" name="矩形 1">
            <a:extLst>
              <a:ext uri="{FF2B5EF4-FFF2-40B4-BE49-F238E27FC236}">
                <a16:creationId xmlns:a16="http://schemas.microsoft.com/office/drawing/2014/main" id="{333201FF-1C98-4ACA-AEB9-28FE73AB458C}"/>
              </a:ext>
            </a:extLst>
          </p:cNvPr>
          <p:cNvSpPr/>
          <p:nvPr/>
        </p:nvSpPr>
        <p:spPr>
          <a:xfrm>
            <a:off x="2833875" y="1052736"/>
            <a:ext cx="3438762" cy="369332"/>
          </a:xfrm>
          <a:prstGeom prst="rect">
            <a:avLst/>
          </a:prstGeom>
        </p:spPr>
        <p:txBody>
          <a:bodyPr wrap="none">
            <a:spAutoFit/>
          </a:bodyPr>
          <a:lstStyle/>
          <a:p>
            <a:r>
              <a:rPr kumimoji="1" lang="zh-CN" altLang="en-US" b="1" dirty="0">
                <a:solidFill>
                  <a:srgbClr val="FF0000"/>
                </a:solidFill>
                <a:latin typeface="Times New Roman" pitchFamily="18" charset="0"/>
              </a:rPr>
              <a:t>聚氨酯泡沫塑科生产方法的比较</a:t>
            </a:r>
          </a:p>
        </p:txBody>
      </p:sp>
    </p:spTree>
    <p:extLst>
      <p:ext uri="{BB962C8B-B14F-4D97-AF65-F5344CB8AC3E}">
        <p14:creationId xmlns:p14="http://schemas.microsoft.com/office/powerpoint/2010/main" val="18384605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28636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6.</a:t>
            </a:r>
            <a:r>
              <a:rPr lang="zh-CN" altLang="en-US" sz="2800" dirty="0">
                <a:latin typeface="楷体" panose="02010609060101010101" pitchFamily="49" charset="-122"/>
                <a:ea typeface="楷体" panose="02010609060101010101" pitchFamily="49" charset="-122"/>
                <a:cs typeface="Arial" panose="020B0604020202020204" pitchFamily="34" charset="0"/>
              </a:rPr>
              <a:t>生产工艺</a:t>
            </a:r>
          </a:p>
        </p:txBody>
      </p:sp>
      <p:sp>
        <p:nvSpPr>
          <p:cNvPr id="9" name="对角圆角矩形 8"/>
          <p:cNvSpPr/>
          <p:nvPr/>
        </p:nvSpPr>
        <p:spPr>
          <a:xfrm>
            <a:off x="179512" y="620688"/>
            <a:ext cx="8784976" cy="5904656"/>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kumimoji="1" lang="zh-CN" altLang="en-US" sz="3200" b="1" dirty="0">
                <a:solidFill>
                  <a:srgbClr val="FF0000"/>
                </a:solidFill>
                <a:latin typeface="楷体" panose="02010609060101010101" pitchFamily="49" charset="-122"/>
                <a:ea typeface="楷体" panose="02010609060101010101" pitchFamily="49" charset="-122"/>
              </a:rPr>
              <a:t>发泡成型工艺</a:t>
            </a:r>
          </a:p>
          <a:p>
            <a:pPr marL="457200" indent="-457200">
              <a:lnSpc>
                <a:spcPct val="150000"/>
              </a:lnSpc>
              <a:spcBef>
                <a:spcPts val="600"/>
              </a:spcBef>
              <a:buClr>
                <a:srgbClr val="0000FF"/>
              </a:buClr>
              <a:buFont typeface="Arial" panose="020B0604020202020204" pitchFamily="34" charset="0"/>
              <a:buChar char="♣"/>
            </a:pPr>
            <a:r>
              <a:rPr kumimoji="1" lang="zh-CN" altLang="en-US" sz="3200" dirty="0">
                <a:solidFill>
                  <a:srgbClr val="FF0000"/>
                </a:solidFill>
                <a:latin typeface="楷体" panose="02010609060101010101" pitchFamily="49" charset="-122"/>
                <a:ea typeface="楷体" panose="02010609060101010101" pitchFamily="49" charset="-122"/>
              </a:rPr>
              <a:t>手工发泡：</a:t>
            </a:r>
            <a:r>
              <a:rPr kumimoji="1" lang="zh-CN" altLang="en-US" sz="3200" dirty="0">
                <a:latin typeface="楷体" panose="02010609060101010101" pitchFamily="49" charset="-122"/>
                <a:ea typeface="楷体" panose="02010609060101010101" pitchFamily="49" charset="-122"/>
              </a:rPr>
              <a:t>计量加入反应物，经高速搅拌混合数秒后，立即倾入模具内进行发泡成型。</a:t>
            </a:r>
            <a:endParaRPr kumimoji="1" lang="zh-CN" altLang="en-US" sz="3200" dirty="0">
              <a:solidFill>
                <a:srgbClr val="FFFF00"/>
              </a:solidFill>
              <a:latin typeface="楷体" panose="02010609060101010101" pitchFamily="49" charset="-122"/>
              <a:ea typeface="楷体" panose="02010609060101010101" pitchFamily="49" charset="-122"/>
            </a:endParaRPr>
          </a:p>
          <a:p>
            <a:pPr>
              <a:lnSpc>
                <a:spcPct val="150000"/>
              </a:lnSpc>
              <a:spcBef>
                <a:spcPts val="600"/>
              </a:spcBef>
              <a:buClr>
                <a:srgbClr val="0000FF"/>
              </a:buClr>
            </a:pPr>
            <a:r>
              <a:rPr kumimoji="1" lang="zh-CN" altLang="en-US" sz="3200" dirty="0">
                <a:solidFill>
                  <a:srgbClr val="FF0000"/>
                </a:solidFill>
                <a:latin typeface="楷体" panose="02010609060101010101" pitchFamily="49" charset="-122"/>
                <a:ea typeface="楷体" panose="02010609060101010101" pitchFamily="49" charset="-122"/>
              </a:rPr>
              <a:t>优点</a:t>
            </a:r>
            <a:r>
              <a:rPr kumimoji="1" lang="zh-CN" altLang="en-US" sz="3200" dirty="0">
                <a:latin typeface="楷体" panose="02010609060101010101" pitchFamily="49" charset="-122"/>
                <a:ea typeface="楷体" panose="02010609060101010101" pitchFamily="49" charset="-122"/>
              </a:rPr>
              <a:t>：设备简单、适应性强，适用于批数少，产品规格变化大的生产。</a:t>
            </a:r>
            <a:endParaRPr kumimoji="1" lang="en-US" altLang="zh-CN" sz="3200" dirty="0">
              <a:latin typeface="楷体" panose="02010609060101010101" pitchFamily="49" charset="-122"/>
              <a:ea typeface="楷体" panose="02010609060101010101" pitchFamily="49" charset="-122"/>
            </a:endParaRPr>
          </a:p>
          <a:p>
            <a:pPr>
              <a:lnSpc>
                <a:spcPct val="150000"/>
              </a:lnSpc>
              <a:spcBef>
                <a:spcPts val="600"/>
              </a:spcBef>
              <a:buClr>
                <a:srgbClr val="0000FF"/>
              </a:buClr>
            </a:pPr>
            <a:r>
              <a:rPr kumimoji="1" lang="zh-CN" altLang="en-US" sz="3200" dirty="0">
                <a:solidFill>
                  <a:srgbClr val="FF0000"/>
                </a:solidFill>
                <a:latin typeface="楷体" panose="02010609060101010101" pitchFamily="49" charset="-122"/>
                <a:ea typeface="楷体" panose="02010609060101010101" pitchFamily="49" charset="-122"/>
              </a:rPr>
              <a:t>缺点</a:t>
            </a:r>
            <a:r>
              <a:rPr kumimoji="1" lang="zh-CN" altLang="en-US" sz="3200" dirty="0">
                <a:latin typeface="楷体" panose="02010609060101010101" pitchFamily="49" charset="-122"/>
                <a:ea typeface="楷体" panose="02010609060101010101" pitchFamily="49" charset="-122"/>
              </a:rPr>
              <a:t>：产率低，仅使用于少量物料的生产。</a:t>
            </a:r>
          </a:p>
        </p:txBody>
      </p:sp>
    </p:spTree>
    <p:extLst>
      <p:ext uri="{BB962C8B-B14F-4D97-AF65-F5344CB8AC3E}">
        <p14:creationId xmlns:p14="http://schemas.microsoft.com/office/powerpoint/2010/main" val="10066701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228636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6.</a:t>
            </a:r>
            <a:r>
              <a:rPr lang="zh-CN" altLang="en-US" sz="2800" dirty="0">
                <a:latin typeface="楷体" panose="02010609060101010101" pitchFamily="49" charset="-122"/>
                <a:ea typeface="楷体" panose="02010609060101010101" pitchFamily="49" charset="-122"/>
                <a:cs typeface="Arial" panose="020B0604020202020204" pitchFamily="34" charset="0"/>
              </a:rPr>
              <a:t>生产工艺</a:t>
            </a:r>
          </a:p>
        </p:txBody>
      </p:sp>
      <p:pic>
        <p:nvPicPr>
          <p:cNvPr id="10" name="图片 9">
            <a:extLst>
              <a:ext uri="{FF2B5EF4-FFF2-40B4-BE49-F238E27FC236}">
                <a16:creationId xmlns:a16="http://schemas.microsoft.com/office/drawing/2014/main" id="{1B2DD933-FB93-4C04-BC94-EEACCE500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963" y="2492896"/>
            <a:ext cx="2842572" cy="1690966"/>
          </a:xfrm>
          <a:prstGeom prst="rect">
            <a:avLst/>
          </a:prstGeom>
        </p:spPr>
      </p:pic>
      <p:pic>
        <p:nvPicPr>
          <p:cNvPr id="11" name="图片 10">
            <a:extLst>
              <a:ext uri="{FF2B5EF4-FFF2-40B4-BE49-F238E27FC236}">
                <a16:creationId xmlns:a16="http://schemas.microsoft.com/office/drawing/2014/main" id="{DBB21E2D-0676-43E6-BA31-19A6E34625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492896"/>
            <a:ext cx="2996005" cy="1690966"/>
          </a:xfrm>
          <a:prstGeom prst="rect">
            <a:avLst/>
          </a:prstGeom>
        </p:spPr>
      </p:pic>
      <p:pic>
        <p:nvPicPr>
          <p:cNvPr id="12" name="图片 11">
            <a:extLst>
              <a:ext uri="{FF2B5EF4-FFF2-40B4-BE49-F238E27FC236}">
                <a16:creationId xmlns:a16="http://schemas.microsoft.com/office/drawing/2014/main" id="{78F8C0FE-C65A-4293-A6F6-53C85BB95A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2268" y="4581128"/>
            <a:ext cx="2344303" cy="1758227"/>
          </a:xfrm>
          <a:prstGeom prst="rect">
            <a:avLst/>
          </a:prstGeom>
        </p:spPr>
      </p:pic>
      <p:pic>
        <p:nvPicPr>
          <p:cNvPr id="13" name="图片 12">
            <a:extLst>
              <a:ext uri="{FF2B5EF4-FFF2-40B4-BE49-F238E27FC236}">
                <a16:creationId xmlns:a16="http://schemas.microsoft.com/office/drawing/2014/main" id="{80424FE9-416D-417C-AE80-0D298777ED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0" y="4581128"/>
            <a:ext cx="2344303" cy="1758228"/>
          </a:xfrm>
          <a:prstGeom prst="rect">
            <a:avLst/>
          </a:prstGeom>
        </p:spPr>
      </p:pic>
      <p:sp>
        <p:nvSpPr>
          <p:cNvPr id="3" name="矩形 2">
            <a:extLst>
              <a:ext uri="{FF2B5EF4-FFF2-40B4-BE49-F238E27FC236}">
                <a16:creationId xmlns:a16="http://schemas.microsoft.com/office/drawing/2014/main" id="{2A12C6C9-5AFC-44E6-AD8B-D304EF77C7AD}"/>
              </a:ext>
            </a:extLst>
          </p:cNvPr>
          <p:cNvSpPr/>
          <p:nvPr/>
        </p:nvSpPr>
        <p:spPr>
          <a:xfrm>
            <a:off x="229701" y="560370"/>
            <a:ext cx="8901539" cy="2031325"/>
          </a:xfrm>
          <a:prstGeom prst="rect">
            <a:avLst/>
          </a:prstGeom>
        </p:spPr>
        <p:txBody>
          <a:bodyPr wrap="square">
            <a:spAutoFit/>
          </a:bodyPr>
          <a:lstStyle/>
          <a:p>
            <a:pPr marL="457200" indent="-457200">
              <a:lnSpc>
                <a:spcPct val="150000"/>
              </a:lnSpc>
              <a:spcBef>
                <a:spcPts val="600"/>
              </a:spcBef>
              <a:buClr>
                <a:srgbClr val="0000FF"/>
              </a:buClr>
              <a:buFont typeface="Arial" panose="020B0604020202020204" pitchFamily="34" charset="0"/>
              <a:buChar char="♣"/>
            </a:pPr>
            <a:r>
              <a:rPr kumimoji="1" lang="zh-CN" altLang="en-US" sz="2800" dirty="0">
                <a:solidFill>
                  <a:srgbClr val="FF0000"/>
                </a:solidFill>
                <a:latin typeface="楷体" panose="02010609060101010101" pitchFamily="49" charset="-122"/>
                <a:ea typeface="楷体" panose="02010609060101010101" pitchFamily="49" charset="-122"/>
              </a:rPr>
              <a:t>浇铸法 </a:t>
            </a:r>
            <a:r>
              <a:rPr kumimoji="1" lang="en-US" altLang="zh-CN" sz="2800" dirty="0">
                <a:solidFill>
                  <a:srgbClr val="FF0000"/>
                </a:solidFill>
                <a:latin typeface="楷体" panose="02010609060101010101" pitchFamily="49" charset="-122"/>
                <a:ea typeface="楷体" panose="02010609060101010101" pitchFamily="49" charset="-122"/>
              </a:rPr>
              <a:t>(</a:t>
            </a:r>
            <a:r>
              <a:rPr kumimoji="1" lang="zh-CN" altLang="en-US" sz="2800" dirty="0">
                <a:solidFill>
                  <a:srgbClr val="FF0000"/>
                </a:solidFill>
                <a:latin typeface="楷体" panose="02010609060101010101" pitchFamily="49" charset="-122"/>
                <a:ea typeface="楷体" panose="02010609060101010101" pitchFamily="49" charset="-122"/>
              </a:rPr>
              <a:t>模塑法</a:t>
            </a:r>
            <a:r>
              <a:rPr kumimoji="1" lang="en-US" altLang="zh-CN" sz="2800" dirty="0">
                <a:solidFill>
                  <a:srgbClr val="FF0000"/>
                </a:solidFill>
                <a:latin typeface="楷体" panose="02010609060101010101" pitchFamily="49" charset="-122"/>
                <a:ea typeface="楷体" panose="02010609060101010101" pitchFamily="49" charset="-122"/>
              </a:rPr>
              <a:t>)</a:t>
            </a:r>
            <a:r>
              <a:rPr kumimoji="1" lang="zh-CN" altLang="en-US" sz="2800" dirty="0">
                <a:solidFill>
                  <a:srgbClr val="FF0000"/>
                </a:solidFill>
                <a:latin typeface="楷体" panose="02010609060101010101" pitchFamily="49" charset="-122"/>
                <a:ea typeface="楷体" panose="02010609060101010101" pitchFamily="49" charset="-122"/>
              </a:rPr>
              <a:t>：</a:t>
            </a:r>
            <a:r>
              <a:rPr kumimoji="1" lang="zh-CN" altLang="en-US" sz="2800" dirty="0">
                <a:latin typeface="楷体" panose="02010609060101010101" pitchFamily="49" charset="-122"/>
                <a:ea typeface="楷体" panose="02010609060101010101" pitchFamily="49" charset="-122"/>
              </a:rPr>
              <a:t>均匀的发泡混合料定量地注入金属模具内进行发泡，预熟化，然后脱模，再加热充分熟化。</a:t>
            </a:r>
          </a:p>
        </p:txBody>
      </p:sp>
    </p:spTree>
    <p:extLst>
      <p:ext uri="{BB962C8B-B14F-4D97-AF65-F5344CB8AC3E}">
        <p14:creationId xmlns:p14="http://schemas.microsoft.com/office/powerpoint/2010/main" val="391293284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8302</TotalTime>
  <Words>8428</Words>
  <Application>Microsoft Office PowerPoint</Application>
  <PresentationFormat>全屏显示(4:3)</PresentationFormat>
  <Paragraphs>1251</Paragraphs>
  <Slides>137</Slides>
  <Notes>1</Notes>
  <HiddenSlides>2</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137</vt:i4>
      </vt:variant>
    </vt:vector>
  </HeadingPairs>
  <TitlesOfParts>
    <vt:vector size="155" baseType="lpstr">
      <vt:lpstr>simsun</vt:lpstr>
      <vt:lpstr>simsun</vt:lpstr>
      <vt:lpstr>仿宋_GB2312</vt:lpstr>
      <vt:lpstr>华文行楷</vt:lpstr>
      <vt:lpstr>楷体</vt:lpstr>
      <vt:lpstr>楷体_GB2312</vt:lpstr>
      <vt:lpstr>宋体</vt:lpstr>
      <vt:lpstr>微软雅黑</vt:lpstr>
      <vt:lpstr>幼圆</vt:lpstr>
      <vt:lpstr>Arial</vt:lpstr>
      <vt:lpstr>Arial</vt:lpstr>
      <vt:lpstr>Calibri</vt:lpstr>
      <vt:lpstr>Cambria Math</vt:lpstr>
      <vt:lpstr>Tahoma</vt:lpstr>
      <vt:lpstr>Times New Roman</vt:lpstr>
      <vt:lpstr>Wingdings</vt:lpstr>
      <vt:lpstr>Office 主题</vt:lpstr>
      <vt:lpstr>CS ChemDraw Drawing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bj</dc:creator>
  <cp:lastModifiedBy>王 凯悌</cp:lastModifiedBy>
  <cp:revision>914</cp:revision>
  <dcterms:created xsi:type="dcterms:W3CDTF">2013-10-30T09:04:50Z</dcterms:created>
  <dcterms:modified xsi:type="dcterms:W3CDTF">2019-10-17T05:17:57Z</dcterms:modified>
</cp:coreProperties>
</file>